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48" r:id="rId5"/>
    <p:sldMasterId id="214748365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Lst>
  <p:sldSz cy="6858000" cx="9144000"/>
  <p:notesSz cx="6881800" cy="92964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788">
          <p15:clr>
            <a:srgbClr val="A4A3A4"/>
          </p15:clr>
        </p15:guide>
        <p15:guide id="2">
          <p15:clr>
            <a:srgbClr val="A4A3A4"/>
          </p15:clr>
        </p15:guide>
      </p15:sldGuideLst>
    </p:ext>
    <p:ext uri="http://customooxmlschemas.google.com/">
      <go:slidesCustomData xmlns:go="http://customooxmlschemas.google.com/" r:id="rId48" roundtripDataSignature="AMtx7mj5yY10/rH3BiHhh0wFPQB6qxTNx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827D075-F49D-48F3-8FCB-FFD3AE4932B9}">
  <a:tblStyle styleId="{0827D075-F49D-48F3-8FCB-FFD3AE4932B9}"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FF6E6"/>
          </a:solidFill>
        </a:fill>
      </a:tcStyle>
    </a:wholeTbl>
    <a:band1H>
      <a:tcTxStyle b="off" i="off"/>
      <a:tcStyle>
        <a:fill>
          <a:solidFill>
            <a:srgbClr val="FFECCA"/>
          </a:solidFill>
        </a:fill>
      </a:tcStyle>
    </a:band1H>
    <a:band2H>
      <a:tcTxStyle b="off" i="off"/>
    </a:band2H>
    <a:band1V>
      <a:tcTxStyle b="off" i="off"/>
      <a:tcStyle>
        <a:fill>
          <a:solidFill>
            <a:srgbClr val="FFECC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8F099500-9292-438E-923E-C90ECFD21D42}"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788" orient="horz"/>
        <p:guide/>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20" Type="http://schemas.openxmlformats.org/officeDocument/2006/relationships/slide" Target="slides/slide13.xml"/><Relationship Id="rId42" Type="http://schemas.openxmlformats.org/officeDocument/2006/relationships/slide" Target="slides/slide35.xml"/><Relationship Id="rId41" Type="http://schemas.openxmlformats.org/officeDocument/2006/relationships/slide" Target="slides/slide34.xml"/><Relationship Id="rId22" Type="http://schemas.openxmlformats.org/officeDocument/2006/relationships/slide" Target="slides/slide15.xml"/><Relationship Id="rId44" Type="http://schemas.openxmlformats.org/officeDocument/2006/relationships/slide" Target="slides/slide37.xml"/><Relationship Id="rId21" Type="http://schemas.openxmlformats.org/officeDocument/2006/relationships/slide" Target="slides/slide14.xml"/><Relationship Id="rId43" Type="http://schemas.openxmlformats.org/officeDocument/2006/relationships/slide" Target="slides/slide36.xml"/><Relationship Id="rId24" Type="http://schemas.openxmlformats.org/officeDocument/2006/relationships/slide" Target="slides/slide17.xml"/><Relationship Id="rId46" Type="http://schemas.openxmlformats.org/officeDocument/2006/relationships/slide" Target="slides/slide39.xml"/><Relationship Id="rId23" Type="http://schemas.openxmlformats.org/officeDocument/2006/relationships/slide" Target="slides/slide16.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48" Type="http://customschemas.google.com/relationships/presentationmetadata" Target="metadata"/><Relationship Id="rId25" Type="http://schemas.openxmlformats.org/officeDocument/2006/relationships/slide" Target="slides/slide18.xml"/><Relationship Id="rId47" Type="http://schemas.openxmlformats.org/officeDocument/2006/relationships/slide" Target="slides/slide40.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slide" Target="slides/slide32.xml"/><Relationship Id="rId16" Type="http://schemas.openxmlformats.org/officeDocument/2006/relationships/slide" Target="slides/slide9.xml"/><Relationship Id="rId38" Type="http://schemas.openxmlformats.org/officeDocument/2006/relationships/slide" Target="slides/slide31.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82119" cy="464820"/>
          </a:xfrm>
          <a:prstGeom prst="rect">
            <a:avLst/>
          </a:prstGeom>
          <a:noFill/>
          <a:ln>
            <a:noFill/>
          </a:ln>
        </p:spPr>
        <p:txBody>
          <a:bodyPr anchorCtr="0" anchor="t" bIns="46200" lIns="92425" spcFirstLastPara="1" rIns="92425" wrap="square" tIns="462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98102" y="0"/>
            <a:ext cx="2982119" cy="464820"/>
          </a:xfrm>
          <a:prstGeom prst="rect">
            <a:avLst/>
          </a:prstGeom>
          <a:noFill/>
          <a:ln>
            <a:noFill/>
          </a:ln>
        </p:spPr>
        <p:txBody>
          <a:bodyPr anchorCtr="0" anchor="t" bIns="46200" lIns="92425" spcFirstLastPara="1" rIns="92425" wrap="square" tIns="462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rm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9967"/>
            <a:ext cx="2982119" cy="464820"/>
          </a:xfrm>
          <a:prstGeom prst="rect">
            <a:avLst/>
          </a:prstGeom>
          <a:noFill/>
          <a:ln>
            <a:noFill/>
          </a:ln>
        </p:spPr>
        <p:txBody>
          <a:bodyPr anchorCtr="0" anchor="b" bIns="46200" lIns="92425" spcFirstLastPara="1" rIns="92425" wrap="square" tIns="462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98102" y="8829967"/>
            <a:ext cx="2982119" cy="464820"/>
          </a:xfrm>
          <a:prstGeom prst="rect">
            <a:avLst/>
          </a:prstGeom>
          <a:noFill/>
          <a:ln>
            <a:noFill/>
          </a:ln>
        </p:spPr>
        <p:txBody>
          <a:bodyPr anchorCtr="0" anchor="b" bIns="46200" lIns="92425" spcFirstLastPara="1" rIns="92425" wrap="square" tIns="462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1: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04" name="Google Shape;104;p1: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c5311d9a69_0_223: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1c5311d9a69_0_223:notes"/>
          <p:cNvSpPr txBox="1"/>
          <p:nvPr>
            <p:ph idx="1" type="body"/>
          </p:nvPr>
        </p:nvSpPr>
        <p:spPr>
          <a:xfrm>
            <a:off x="688182" y="4415790"/>
            <a:ext cx="5505600" cy="4183500"/>
          </a:xfrm>
          <a:prstGeom prst="rect">
            <a:avLst/>
          </a:prstGeom>
        </p:spPr>
        <p:txBody>
          <a:bodyPr anchorCtr="0" anchor="t" bIns="46200" lIns="92425" spcFirstLastPara="1" rIns="92425" wrap="square" tIns="46200">
            <a:noAutofit/>
          </a:bodyPr>
          <a:lstStyle/>
          <a:p>
            <a:pPr indent="0" lvl="0" marL="0" rtl="0" algn="l">
              <a:spcBef>
                <a:spcPts val="0"/>
              </a:spcBef>
              <a:spcAft>
                <a:spcPts val="0"/>
              </a:spcAft>
              <a:buNone/>
            </a:pPr>
            <a:r>
              <a:t/>
            </a:r>
            <a:endParaRPr/>
          </a:p>
        </p:txBody>
      </p:sp>
      <p:sp>
        <p:nvSpPr>
          <p:cNvPr id="219" name="Google Shape;219;g1c5311d9a69_0_223:notes"/>
          <p:cNvSpPr txBox="1"/>
          <p:nvPr>
            <p:ph idx="12" type="sldNum"/>
          </p:nvPr>
        </p:nvSpPr>
        <p:spPr>
          <a:xfrm>
            <a:off x="3898102" y="8829967"/>
            <a:ext cx="2982000" cy="464700"/>
          </a:xfrm>
          <a:prstGeom prst="rect">
            <a:avLst/>
          </a:prstGeom>
        </p:spPr>
        <p:txBody>
          <a:bodyPr anchorCtr="0" anchor="b" bIns="46200" lIns="92425" spcFirstLastPara="1" rIns="92425" wrap="square" tIns="462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c5311d9a69_0_229: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1c5311d9a69_0_229:notes"/>
          <p:cNvSpPr txBox="1"/>
          <p:nvPr>
            <p:ph idx="1" type="body"/>
          </p:nvPr>
        </p:nvSpPr>
        <p:spPr>
          <a:xfrm>
            <a:off x="688182" y="4415790"/>
            <a:ext cx="5505600" cy="4183500"/>
          </a:xfrm>
          <a:prstGeom prst="rect">
            <a:avLst/>
          </a:prstGeom>
        </p:spPr>
        <p:txBody>
          <a:bodyPr anchorCtr="0" anchor="t" bIns="46200" lIns="92425" spcFirstLastPara="1" rIns="92425" wrap="square" tIns="46200">
            <a:noAutofit/>
          </a:bodyPr>
          <a:lstStyle/>
          <a:p>
            <a:pPr indent="0" lvl="0" marL="0" rtl="0" algn="l">
              <a:spcBef>
                <a:spcPts val="0"/>
              </a:spcBef>
              <a:spcAft>
                <a:spcPts val="0"/>
              </a:spcAft>
              <a:buNone/>
            </a:pPr>
            <a:r>
              <a:t/>
            </a:r>
            <a:endParaRPr/>
          </a:p>
        </p:txBody>
      </p:sp>
      <p:sp>
        <p:nvSpPr>
          <p:cNvPr id="227" name="Google Shape;227;g1c5311d9a69_0_229:notes"/>
          <p:cNvSpPr txBox="1"/>
          <p:nvPr>
            <p:ph idx="12" type="sldNum"/>
          </p:nvPr>
        </p:nvSpPr>
        <p:spPr>
          <a:xfrm>
            <a:off x="3898102" y="8829967"/>
            <a:ext cx="2982000" cy="464700"/>
          </a:xfrm>
          <a:prstGeom prst="rect">
            <a:avLst/>
          </a:prstGeom>
        </p:spPr>
        <p:txBody>
          <a:bodyPr anchorCtr="0" anchor="b" bIns="46200" lIns="92425" spcFirstLastPara="1" rIns="92425" wrap="square" tIns="462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c5311d9a69_0_267: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1c5311d9a69_0_267:notes"/>
          <p:cNvSpPr txBox="1"/>
          <p:nvPr>
            <p:ph idx="1" type="body"/>
          </p:nvPr>
        </p:nvSpPr>
        <p:spPr>
          <a:xfrm>
            <a:off x="688182" y="4415790"/>
            <a:ext cx="5505600" cy="4183500"/>
          </a:xfrm>
          <a:prstGeom prst="rect">
            <a:avLst/>
          </a:prstGeom>
        </p:spPr>
        <p:txBody>
          <a:bodyPr anchorCtr="0" anchor="t" bIns="46200" lIns="92425" spcFirstLastPara="1" rIns="92425" wrap="square" tIns="46200">
            <a:noAutofit/>
          </a:bodyPr>
          <a:lstStyle/>
          <a:p>
            <a:pPr indent="0" lvl="0" marL="0" rtl="0" algn="l">
              <a:spcBef>
                <a:spcPts val="0"/>
              </a:spcBef>
              <a:spcAft>
                <a:spcPts val="0"/>
              </a:spcAft>
              <a:buNone/>
            </a:pPr>
            <a:r>
              <a:t/>
            </a:r>
            <a:endParaRPr/>
          </a:p>
        </p:txBody>
      </p:sp>
      <p:sp>
        <p:nvSpPr>
          <p:cNvPr id="235" name="Google Shape;235;g1c5311d9a69_0_267:notes"/>
          <p:cNvSpPr txBox="1"/>
          <p:nvPr>
            <p:ph idx="12" type="sldNum"/>
          </p:nvPr>
        </p:nvSpPr>
        <p:spPr>
          <a:xfrm>
            <a:off x="3898102" y="8829967"/>
            <a:ext cx="2982000" cy="464700"/>
          </a:xfrm>
          <a:prstGeom prst="rect">
            <a:avLst/>
          </a:prstGeom>
        </p:spPr>
        <p:txBody>
          <a:bodyPr anchorCtr="0" anchor="b" bIns="46200" lIns="92425" spcFirstLastPara="1" rIns="92425" wrap="square" tIns="462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1c5311d9a69_0_258: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1c5311d9a69_0_258:notes"/>
          <p:cNvSpPr txBox="1"/>
          <p:nvPr>
            <p:ph idx="1" type="body"/>
          </p:nvPr>
        </p:nvSpPr>
        <p:spPr>
          <a:xfrm>
            <a:off x="688182" y="4415790"/>
            <a:ext cx="5505600" cy="4183500"/>
          </a:xfrm>
          <a:prstGeom prst="rect">
            <a:avLst/>
          </a:prstGeom>
        </p:spPr>
        <p:txBody>
          <a:bodyPr anchorCtr="0" anchor="t" bIns="46200" lIns="92425" spcFirstLastPara="1" rIns="92425" wrap="square" tIns="46200">
            <a:noAutofit/>
          </a:bodyPr>
          <a:lstStyle/>
          <a:p>
            <a:pPr indent="0" lvl="0" marL="0" rtl="0" algn="l">
              <a:spcBef>
                <a:spcPts val="0"/>
              </a:spcBef>
              <a:spcAft>
                <a:spcPts val="0"/>
              </a:spcAft>
              <a:buNone/>
            </a:pPr>
            <a:r>
              <a:t/>
            </a:r>
            <a:endParaRPr/>
          </a:p>
        </p:txBody>
      </p:sp>
      <p:sp>
        <p:nvSpPr>
          <p:cNvPr id="244" name="Google Shape;244;g1c5311d9a69_0_258:notes"/>
          <p:cNvSpPr txBox="1"/>
          <p:nvPr>
            <p:ph idx="12" type="sldNum"/>
          </p:nvPr>
        </p:nvSpPr>
        <p:spPr>
          <a:xfrm>
            <a:off x="3898102" y="8829967"/>
            <a:ext cx="2982000" cy="464700"/>
          </a:xfrm>
          <a:prstGeom prst="rect">
            <a:avLst/>
          </a:prstGeom>
        </p:spPr>
        <p:txBody>
          <a:bodyPr anchorCtr="0" anchor="b" bIns="46200" lIns="92425" spcFirstLastPara="1" rIns="92425" wrap="square" tIns="462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c5311d9a69_0_235: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1c5311d9a69_0_235:notes"/>
          <p:cNvSpPr txBox="1"/>
          <p:nvPr>
            <p:ph idx="1" type="body"/>
          </p:nvPr>
        </p:nvSpPr>
        <p:spPr>
          <a:xfrm>
            <a:off x="688182" y="4415790"/>
            <a:ext cx="5505600" cy="4183500"/>
          </a:xfrm>
          <a:prstGeom prst="rect">
            <a:avLst/>
          </a:prstGeom>
        </p:spPr>
        <p:txBody>
          <a:bodyPr anchorCtr="0" anchor="t" bIns="46200" lIns="92425" spcFirstLastPara="1" rIns="92425" wrap="square" tIns="46200">
            <a:noAutofit/>
          </a:bodyPr>
          <a:lstStyle/>
          <a:p>
            <a:pPr indent="0" lvl="0" marL="0" rtl="0" algn="l">
              <a:spcBef>
                <a:spcPts val="0"/>
              </a:spcBef>
              <a:spcAft>
                <a:spcPts val="0"/>
              </a:spcAft>
              <a:buNone/>
            </a:pPr>
            <a:r>
              <a:t/>
            </a:r>
            <a:endParaRPr/>
          </a:p>
        </p:txBody>
      </p:sp>
      <p:sp>
        <p:nvSpPr>
          <p:cNvPr id="251" name="Google Shape;251;g1c5311d9a69_0_235:notes"/>
          <p:cNvSpPr txBox="1"/>
          <p:nvPr>
            <p:ph idx="12" type="sldNum"/>
          </p:nvPr>
        </p:nvSpPr>
        <p:spPr>
          <a:xfrm>
            <a:off x="3898102" y="8829967"/>
            <a:ext cx="2982000" cy="464700"/>
          </a:xfrm>
          <a:prstGeom prst="rect">
            <a:avLst/>
          </a:prstGeom>
        </p:spPr>
        <p:txBody>
          <a:bodyPr anchorCtr="0" anchor="b" bIns="46200" lIns="92425" spcFirstLastPara="1" rIns="92425" wrap="square" tIns="462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1c5311d9a69_0_241: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1c5311d9a69_0_241:notes"/>
          <p:cNvSpPr txBox="1"/>
          <p:nvPr>
            <p:ph idx="1" type="body"/>
          </p:nvPr>
        </p:nvSpPr>
        <p:spPr>
          <a:xfrm>
            <a:off x="688182" y="4415790"/>
            <a:ext cx="5505600" cy="4183500"/>
          </a:xfrm>
          <a:prstGeom prst="rect">
            <a:avLst/>
          </a:prstGeom>
        </p:spPr>
        <p:txBody>
          <a:bodyPr anchorCtr="0" anchor="t" bIns="46200" lIns="92425" spcFirstLastPara="1" rIns="92425" wrap="square" tIns="46200">
            <a:noAutofit/>
          </a:bodyPr>
          <a:lstStyle/>
          <a:p>
            <a:pPr indent="0" lvl="0" marL="0" rtl="0" algn="l">
              <a:spcBef>
                <a:spcPts val="0"/>
              </a:spcBef>
              <a:spcAft>
                <a:spcPts val="0"/>
              </a:spcAft>
              <a:buNone/>
            </a:pPr>
            <a:r>
              <a:t/>
            </a:r>
            <a:endParaRPr/>
          </a:p>
        </p:txBody>
      </p:sp>
      <p:sp>
        <p:nvSpPr>
          <p:cNvPr id="258" name="Google Shape;258;g1c5311d9a69_0_241:notes"/>
          <p:cNvSpPr txBox="1"/>
          <p:nvPr>
            <p:ph idx="12" type="sldNum"/>
          </p:nvPr>
        </p:nvSpPr>
        <p:spPr>
          <a:xfrm>
            <a:off x="3898102" y="8829967"/>
            <a:ext cx="2982000" cy="464700"/>
          </a:xfrm>
          <a:prstGeom prst="rect">
            <a:avLst/>
          </a:prstGeom>
        </p:spPr>
        <p:txBody>
          <a:bodyPr anchorCtr="0" anchor="b" bIns="46200" lIns="92425" spcFirstLastPara="1" rIns="92425" wrap="square" tIns="462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4:notes"/>
          <p:cNvSpPr/>
          <p:nvPr>
            <p:ph idx="2" type="sldImg"/>
          </p:nvPr>
        </p:nvSpPr>
        <p:spPr>
          <a:xfrm>
            <a:off x="1181100" y="696913"/>
            <a:ext cx="4649788"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66" name="Google Shape;266;p4: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rmAutofit/>
          </a:bodyPr>
          <a:lstStyle/>
          <a:p>
            <a:pPr indent="0" lvl="0" marL="0" marR="0" rtl="0" algn="l">
              <a:lnSpc>
                <a:spcPct val="100000"/>
              </a:lnSpc>
              <a:spcBef>
                <a:spcPts val="0"/>
              </a:spcBef>
              <a:spcAft>
                <a:spcPts val="0"/>
              </a:spcAft>
              <a:buClr>
                <a:schemeClr val="dk1"/>
              </a:buClr>
              <a:buSzPts val="1200"/>
              <a:buFont typeface="Calibri"/>
              <a:buNone/>
            </a:pPr>
            <a:r>
              <a:rPr lang="en-US"/>
              <a:t>Why golf? </a:t>
            </a:r>
            <a:endParaRPr/>
          </a:p>
          <a:p>
            <a:pPr indent="0" lvl="0" marL="0" marR="0" rtl="0" algn="l">
              <a:lnSpc>
                <a:spcPct val="100000"/>
              </a:lnSpc>
              <a:spcBef>
                <a:spcPts val="360"/>
              </a:spcBef>
              <a:spcAft>
                <a:spcPts val="0"/>
              </a:spcAft>
              <a:buClr>
                <a:schemeClr val="dk1"/>
              </a:buClr>
              <a:buSzPts val="1200"/>
              <a:buFont typeface="Calibri"/>
              <a:buNone/>
            </a:pPr>
            <a:r>
              <a:rPr lang="en-US"/>
              <a:t>Golf is a multi-modal recreational sport which includes physical tasks walking on uneven terrain, bending over to pick up or mark a ball, and the golf swing. The psychosocial and cognitive benefits are evident and are likely attributed to it’s social, mindfulness, and outdoor nature and the requirement of strategic planning, multitasking, gross and fine motor control and motor learning. When used correctly and safely, it is a great tool help increase/maintain physical activity level across the lifespan. Multi-modal activities are recommended by ACSM activity guidelines for adults. That is why we want to quantify the physical tasks within golf to guide future design. </a:t>
            </a:r>
            <a:endParaRPr/>
          </a:p>
          <a:p>
            <a:pPr indent="0" lvl="0" marL="0" marR="0" rtl="0" algn="l">
              <a:lnSpc>
                <a:spcPct val="100000"/>
              </a:lnSpc>
              <a:spcBef>
                <a:spcPts val="360"/>
              </a:spcBef>
              <a:spcAft>
                <a:spcPts val="0"/>
              </a:spcAft>
              <a:buClr>
                <a:schemeClr val="dk1"/>
              </a:buClr>
              <a:buSzPts val="1200"/>
              <a:buFont typeface="Calibri"/>
              <a:buNone/>
            </a:pPr>
            <a:r>
              <a:rPr lang="en-US"/>
              <a:t>  </a:t>
            </a:r>
            <a:endParaRPr/>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Adults should do at least 150 minutes (2 hours and 30 minutes) to 300 minutes (5 hours) a week of moderate-intensity, or 75 minutes (1 hour and 15 minutes) to 150 minutes (2 hours and 30 minutes) a week of vigorous-intensity aerobic physical activity, or an equivalent combination of moderate- and vigorous-intensity aerobic activity. Preferably, aerobic activity should be spread throughout the week. </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Body-weight exercises (push-ups, pull-ups, planks, squats, lunges) are considered as strengthening activity.</a:t>
            </a:r>
            <a:endParaRPr/>
          </a:p>
        </p:txBody>
      </p:sp>
      <p:sp>
        <p:nvSpPr>
          <p:cNvPr id="267" name="Google Shape;267;p4:notes"/>
          <p:cNvSpPr txBox="1"/>
          <p:nvPr>
            <p:ph idx="12" type="sldNum"/>
          </p:nvPr>
        </p:nvSpPr>
        <p:spPr>
          <a:xfrm>
            <a:off x="3898102" y="8829967"/>
            <a:ext cx="2982119" cy="464820"/>
          </a:xfrm>
          <a:prstGeom prst="rect">
            <a:avLst/>
          </a:prstGeom>
          <a:noFill/>
          <a:ln>
            <a:noFill/>
          </a:ln>
        </p:spPr>
        <p:txBody>
          <a:bodyPr anchorCtr="0" anchor="b" bIns="46200" lIns="92425" spcFirstLastPara="1" rIns="92425" wrap="square" tIns="462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5:notes"/>
          <p:cNvSpPr/>
          <p:nvPr>
            <p:ph idx="2" type="sldImg"/>
          </p:nvPr>
        </p:nvSpPr>
        <p:spPr>
          <a:xfrm>
            <a:off x="1181100" y="696913"/>
            <a:ext cx="4649788"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10" name="Google Shape;310;p5: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rmAutofit/>
          </a:bodyPr>
          <a:lstStyle/>
          <a:p>
            <a:pPr indent="0" lvl="0" marL="0" marR="0" rtl="0" algn="l">
              <a:lnSpc>
                <a:spcPct val="100000"/>
              </a:lnSpc>
              <a:spcBef>
                <a:spcPts val="0"/>
              </a:spcBef>
              <a:spcAft>
                <a:spcPts val="0"/>
              </a:spcAft>
              <a:buClr>
                <a:schemeClr val="dk1"/>
              </a:buClr>
              <a:buSzPts val="1200"/>
              <a:buFont typeface="Calibri"/>
              <a:buNone/>
            </a:pPr>
            <a:r>
              <a:rPr lang="en-US"/>
              <a:t>Why golf? </a:t>
            </a:r>
            <a:endParaRPr/>
          </a:p>
          <a:p>
            <a:pPr indent="0" lvl="0" marL="0" marR="0" rtl="0" algn="l">
              <a:lnSpc>
                <a:spcPct val="100000"/>
              </a:lnSpc>
              <a:spcBef>
                <a:spcPts val="360"/>
              </a:spcBef>
              <a:spcAft>
                <a:spcPts val="0"/>
              </a:spcAft>
              <a:buClr>
                <a:schemeClr val="dk1"/>
              </a:buClr>
              <a:buSzPts val="1200"/>
              <a:buFont typeface="Calibri"/>
              <a:buNone/>
            </a:pPr>
            <a:r>
              <a:rPr lang="en-US"/>
              <a:t>Golf is a multi-modal recreational sport which includes physical tasks walking on uneven terrain, bending over to pick up or mark a ball, and the golf swing. The psychosocial and cognitive benefits are evident and are likely attributed to it’s social, mindfulness, and outdoor nature and the requirement of strategic planning, multitasking, gross and fine motor control and motor learning. When used correctly and safely, it is a great tool help increase/maintain physical activity level across the lifespan. Multi-modal activities are recommended by ACSM activity guidelines for adults. That is why we want to quantify the physical tasks within golf to guide future design. </a:t>
            </a:r>
            <a:endParaRPr/>
          </a:p>
          <a:p>
            <a:pPr indent="0" lvl="0" marL="0" marR="0" rtl="0" algn="l">
              <a:lnSpc>
                <a:spcPct val="100000"/>
              </a:lnSpc>
              <a:spcBef>
                <a:spcPts val="360"/>
              </a:spcBef>
              <a:spcAft>
                <a:spcPts val="0"/>
              </a:spcAft>
              <a:buClr>
                <a:schemeClr val="dk1"/>
              </a:buClr>
              <a:buSzPts val="1200"/>
              <a:buFont typeface="Calibri"/>
              <a:buNone/>
            </a:pPr>
            <a:r>
              <a:rPr lang="en-US"/>
              <a:t>  </a:t>
            </a:r>
            <a:endParaRPr/>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Adults should do at least 150 minutes (2 hours and 30 minutes) to 300 minutes (5 hours) a week of moderate-intensity, or 75 minutes (1 hour and 15 minutes) to 150 minutes (2 hours and 30 minutes) a week of vigorous-intensity aerobic physical activity, or an equivalent combination of moderate- and vigorous-intensity aerobic activity. Preferably, aerobic activity should be spread throughout the week. </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Body-weight exercises (push-ups, pull-ups, planks, squats, lunges) are considered as strengthening activity.</a:t>
            </a:r>
            <a:endParaRPr/>
          </a:p>
        </p:txBody>
      </p:sp>
      <p:sp>
        <p:nvSpPr>
          <p:cNvPr id="311" name="Google Shape;311;p5:notes"/>
          <p:cNvSpPr txBox="1"/>
          <p:nvPr>
            <p:ph idx="12" type="sldNum"/>
          </p:nvPr>
        </p:nvSpPr>
        <p:spPr>
          <a:xfrm>
            <a:off x="3898102" y="8829967"/>
            <a:ext cx="2982119" cy="464820"/>
          </a:xfrm>
          <a:prstGeom prst="rect">
            <a:avLst/>
          </a:prstGeom>
          <a:noFill/>
          <a:ln>
            <a:noFill/>
          </a:ln>
        </p:spPr>
        <p:txBody>
          <a:bodyPr anchorCtr="0" anchor="b" bIns="46200" lIns="92425" spcFirstLastPara="1" rIns="92425" wrap="square" tIns="462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6: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p6: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rmAutofit/>
          </a:bodyPr>
          <a:lstStyle/>
          <a:p>
            <a:pPr indent="0" lvl="0" marL="0" rtl="0" algn="l">
              <a:lnSpc>
                <a:spcPct val="100000"/>
              </a:lnSpc>
              <a:spcBef>
                <a:spcPts val="0"/>
              </a:spcBef>
              <a:spcAft>
                <a:spcPts val="0"/>
              </a:spcAft>
              <a:buSzPts val="1400"/>
              <a:buNone/>
            </a:pPr>
            <a:r>
              <a:t/>
            </a:r>
            <a:endParaRPr/>
          </a:p>
        </p:txBody>
      </p:sp>
      <p:sp>
        <p:nvSpPr>
          <p:cNvPr id="355" name="Google Shape;355;p6:notes"/>
          <p:cNvSpPr txBox="1"/>
          <p:nvPr>
            <p:ph idx="12" type="sldNum"/>
          </p:nvPr>
        </p:nvSpPr>
        <p:spPr>
          <a:xfrm>
            <a:off x="3898102" y="8829967"/>
            <a:ext cx="2982119" cy="46482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8: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p8: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rmAutofit/>
          </a:bodyPr>
          <a:lstStyle/>
          <a:p>
            <a:pPr indent="0" lvl="0" marL="0" rtl="0" algn="l">
              <a:lnSpc>
                <a:spcPct val="100000"/>
              </a:lnSpc>
              <a:spcBef>
                <a:spcPts val="0"/>
              </a:spcBef>
              <a:spcAft>
                <a:spcPts val="0"/>
              </a:spcAft>
              <a:buSzPts val="1400"/>
              <a:buNone/>
            </a:pPr>
            <a:r>
              <a:rPr lang="en-US"/>
              <a:t>It was a short par 3 course. A thing to note is that they had a limit of two practice swings for each shot to conform to the time limit. </a:t>
            </a:r>
            <a:endParaRPr/>
          </a:p>
          <a:p>
            <a:pPr indent="0" lvl="0" marL="0" rtl="0" algn="l">
              <a:lnSpc>
                <a:spcPct val="100000"/>
              </a:lnSpc>
              <a:spcBef>
                <a:spcPts val="0"/>
              </a:spcBef>
              <a:spcAft>
                <a:spcPts val="0"/>
              </a:spcAft>
              <a:buSzPts val="1400"/>
              <a:buNone/>
            </a:pPr>
            <a:r>
              <a:t/>
            </a:r>
            <a:endParaRPr/>
          </a:p>
        </p:txBody>
      </p:sp>
      <p:sp>
        <p:nvSpPr>
          <p:cNvPr id="365" name="Google Shape;365;p8:notes"/>
          <p:cNvSpPr txBox="1"/>
          <p:nvPr>
            <p:ph idx="12" type="sldNum"/>
          </p:nvPr>
        </p:nvSpPr>
        <p:spPr>
          <a:xfrm>
            <a:off x="3898102" y="8829967"/>
            <a:ext cx="2982119" cy="46482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1c5311d9a69_0_5: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1c5311d9a69_0_5:notes"/>
          <p:cNvSpPr txBox="1"/>
          <p:nvPr>
            <p:ph idx="1" type="body"/>
          </p:nvPr>
        </p:nvSpPr>
        <p:spPr>
          <a:xfrm>
            <a:off x="688182" y="4415790"/>
            <a:ext cx="5505600" cy="4183500"/>
          </a:xfrm>
          <a:prstGeom prst="rect">
            <a:avLst/>
          </a:prstGeom>
        </p:spPr>
        <p:txBody>
          <a:bodyPr anchorCtr="0" anchor="t" bIns="46200" lIns="92425" spcFirstLastPara="1" rIns="92425" wrap="square" tIns="46200">
            <a:noAutofit/>
          </a:bodyPr>
          <a:lstStyle/>
          <a:p>
            <a:pPr indent="0" lvl="0" marL="0" rtl="0" algn="l">
              <a:spcBef>
                <a:spcPts val="0"/>
              </a:spcBef>
              <a:spcAft>
                <a:spcPts val="0"/>
              </a:spcAft>
              <a:buNone/>
            </a:pPr>
            <a:r>
              <a:t/>
            </a:r>
            <a:endParaRPr/>
          </a:p>
        </p:txBody>
      </p:sp>
      <p:sp>
        <p:nvSpPr>
          <p:cNvPr id="111" name="Google Shape;111;g1c5311d9a69_0_5:notes"/>
          <p:cNvSpPr txBox="1"/>
          <p:nvPr>
            <p:ph idx="12" type="sldNum"/>
          </p:nvPr>
        </p:nvSpPr>
        <p:spPr>
          <a:xfrm>
            <a:off x="3898102" y="8829967"/>
            <a:ext cx="2982000" cy="464700"/>
          </a:xfrm>
          <a:prstGeom prst="rect">
            <a:avLst/>
          </a:prstGeom>
        </p:spPr>
        <p:txBody>
          <a:bodyPr anchorCtr="0" anchor="b" bIns="46200" lIns="92425" spcFirstLastPara="1" rIns="92425" wrap="square" tIns="462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9: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p9: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rmAutofit/>
          </a:bodyPr>
          <a:lstStyle/>
          <a:p>
            <a:pPr indent="0" lvl="0" marL="0" rtl="0" algn="l">
              <a:lnSpc>
                <a:spcPct val="100000"/>
              </a:lnSpc>
              <a:spcBef>
                <a:spcPts val="0"/>
              </a:spcBef>
              <a:spcAft>
                <a:spcPts val="0"/>
              </a:spcAft>
              <a:buSzPts val="1400"/>
              <a:buNone/>
            </a:pPr>
            <a:r>
              <a:rPr lang="en-US"/>
              <a:t>We used an extensive list of assessment tools, which covers 3 main areas of health, to evaluate the efficacy or effectiveness of the program. </a:t>
            </a:r>
            <a:endParaRPr/>
          </a:p>
          <a:p>
            <a:pPr indent="0" lvl="0" marL="0" rtl="0" algn="l">
              <a:lnSpc>
                <a:spcPct val="100000"/>
              </a:lnSpc>
              <a:spcBef>
                <a:spcPts val="0"/>
              </a:spcBef>
              <a:spcAft>
                <a:spcPts val="0"/>
              </a:spcAft>
              <a:buSzPts val="1400"/>
              <a:buNone/>
            </a:pPr>
            <a:r>
              <a:rPr lang="en-US"/>
              <a:t>Since we’re biomechanists by training in a physical therapy department, we had many assessments of physical health and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75" name="Google Shape;375;p9:notes"/>
          <p:cNvSpPr txBox="1"/>
          <p:nvPr>
            <p:ph idx="12" type="sldNum"/>
          </p:nvPr>
        </p:nvSpPr>
        <p:spPr>
          <a:xfrm>
            <a:off x="3898102" y="8829967"/>
            <a:ext cx="2982119" cy="46482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10: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p10: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rmAutofit/>
          </a:bodyPr>
          <a:lstStyle/>
          <a:p>
            <a:pPr indent="0" lvl="0" marL="0" rtl="0" algn="l">
              <a:lnSpc>
                <a:spcPct val="100000"/>
              </a:lnSpc>
              <a:spcBef>
                <a:spcPts val="0"/>
              </a:spcBef>
              <a:spcAft>
                <a:spcPts val="0"/>
              </a:spcAft>
              <a:buSzPts val="1400"/>
              <a:buNone/>
            </a:pPr>
            <a:r>
              <a:rPr lang="en-US"/>
              <a:t>For cognition, we used two validated testing batteries NIH toolbox </a:t>
            </a:r>
            <a:endParaRPr/>
          </a:p>
          <a:p>
            <a:pPr indent="0" lvl="0" marL="0" rtl="0" algn="l">
              <a:lnSpc>
                <a:spcPct val="100000"/>
              </a:lnSpc>
              <a:spcBef>
                <a:spcPts val="0"/>
              </a:spcBef>
              <a:spcAft>
                <a:spcPts val="0"/>
              </a:spcAft>
              <a:buSzPts val="1400"/>
              <a:buNone/>
            </a:pPr>
            <a:r>
              <a:rPr lang="en-US"/>
              <a:t>Episodic Memory</a:t>
            </a:r>
            <a:endParaRPr/>
          </a:p>
          <a:p>
            <a:pPr indent="0" lvl="0" marL="0" rtl="0" algn="l">
              <a:lnSpc>
                <a:spcPct val="100000"/>
              </a:lnSpc>
              <a:spcBef>
                <a:spcPts val="0"/>
              </a:spcBef>
              <a:spcAft>
                <a:spcPts val="0"/>
              </a:spcAft>
              <a:buSzPts val="1400"/>
              <a:buNone/>
            </a:pPr>
            <a:r>
              <a:rPr lang="en-US"/>
              <a:t>Working Memory</a:t>
            </a:r>
            <a:endParaRPr/>
          </a:p>
          <a:p>
            <a:pPr indent="0" lvl="0" marL="0" rtl="0" algn="l">
              <a:lnSpc>
                <a:spcPct val="100000"/>
              </a:lnSpc>
              <a:spcBef>
                <a:spcPts val="0"/>
              </a:spcBef>
              <a:spcAft>
                <a:spcPts val="0"/>
              </a:spcAft>
              <a:buSzPts val="1400"/>
              <a:buNone/>
            </a:pPr>
            <a:r>
              <a:rPr lang="en-US"/>
              <a:t>Cognitive Flexibility</a:t>
            </a:r>
            <a:endParaRPr/>
          </a:p>
          <a:p>
            <a:pPr indent="0" lvl="0" marL="0" rtl="0" algn="l">
              <a:lnSpc>
                <a:spcPct val="100000"/>
              </a:lnSpc>
              <a:spcBef>
                <a:spcPts val="0"/>
              </a:spcBef>
              <a:spcAft>
                <a:spcPts val="0"/>
              </a:spcAft>
              <a:buSzPts val="1400"/>
              <a:buNone/>
            </a:pPr>
            <a:r>
              <a:rPr lang="en-US"/>
              <a:t>Processing Speed</a:t>
            </a:r>
            <a:endParaRPr/>
          </a:p>
          <a:p>
            <a:pPr indent="0" lvl="0" marL="0" rtl="0" algn="l">
              <a:lnSpc>
                <a:spcPct val="100000"/>
              </a:lnSpc>
              <a:spcBef>
                <a:spcPts val="0"/>
              </a:spcBef>
              <a:spcAft>
                <a:spcPts val="0"/>
              </a:spcAft>
              <a:buSzPts val="1400"/>
              <a:buNone/>
            </a:pPr>
            <a:r>
              <a:rPr lang="en-US"/>
              <a:t>Composite</a:t>
            </a:r>
            <a:endParaRPr/>
          </a:p>
          <a:p>
            <a:pPr indent="0" lvl="0" marL="0" rtl="0" algn="l">
              <a:lnSpc>
                <a:spcPct val="100000"/>
              </a:lnSpc>
              <a:spcBef>
                <a:spcPts val="0"/>
              </a:spcBef>
              <a:spcAft>
                <a:spcPts val="0"/>
              </a:spcAft>
              <a:buSzPts val="1400"/>
              <a:buNone/>
            </a:pPr>
            <a:r>
              <a:rPr lang="en-US"/>
              <a:t>CALIFORNIA VERBAL LEARNING</a:t>
            </a:r>
            <a:endParaRPr/>
          </a:p>
          <a:p>
            <a:pPr indent="0" lvl="0" marL="0" rtl="0" algn="l">
              <a:lnSpc>
                <a:spcPct val="100000"/>
              </a:lnSpc>
              <a:spcBef>
                <a:spcPts val="0"/>
              </a:spcBef>
              <a:spcAft>
                <a:spcPts val="0"/>
              </a:spcAft>
              <a:buSzPts val="1400"/>
              <a:buNone/>
            </a:pPr>
            <a:r>
              <a:rPr lang="en-US"/>
              <a:t>Immediate Recall</a:t>
            </a:r>
            <a:endParaRPr/>
          </a:p>
          <a:p>
            <a:pPr indent="0" lvl="0" marL="0" rtl="0" algn="l">
              <a:lnSpc>
                <a:spcPct val="100000"/>
              </a:lnSpc>
              <a:spcBef>
                <a:spcPts val="0"/>
              </a:spcBef>
              <a:spcAft>
                <a:spcPts val="0"/>
              </a:spcAft>
              <a:buSzPts val="1400"/>
              <a:buNone/>
            </a:pPr>
            <a:r>
              <a:rPr lang="en-US"/>
              <a:t>Short-Delay Recall</a:t>
            </a:r>
            <a:endParaRPr/>
          </a:p>
          <a:p>
            <a:pPr indent="0" lvl="0" marL="0" rtl="0" algn="l">
              <a:lnSpc>
                <a:spcPct val="100000"/>
              </a:lnSpc>
              <a:spcBef>
                <a:spcPts val="0"/>
              </a:spcBef>
              <a:spcAft>
                <a:spcPts val="0"/>
              </a:spcAft>
              <a:buSzPts val="1400"/>
              <a:buNone/>
            </a:pPr>
            <a:r>
              <a:rPr lang="en-US"/>
              <a:t>Long-Delay Recall</a:t>
            </a:r>
            <a:endParaRPr/>
          </a:p>
          <a:p>
            <a:pPr indent="0" lvl="0" marL="0" rtl="0" algn="l">
              <a:lnSpc>
                <a:spcPct val="100000"/>
              </a:lnSpc>
              <a:spcBef>
                <a:spcPts val="0"/>
              </a:spcBef>
              <a:spcAft>
                <a:spcPts val="0"/>
              </a:spcAft>
              <a:buSzPts val="1400"/>
              <a:buNone/>
            </a:pPr>
            <a:r>
              <a:rPr lang="en-US"/>
              <a:t>Total T Score</a:t>
            </a:r>
            <a:endParaRPr/>
          </a:p>
          <a:p>
            <a:pPr indent="0" lvl="0" marL="0" rtl="0" algn="l">
              <a:lnSpc>
                <a:spcPct val="100000"/>
              </a:lnSpc>
              <a:spcBef>
                <a:spcPts val="0"/>
              </a:spcBef>
              <a:spcAft>
                <a:spcPts val="0"/>
              </a:spcAft>
              <a:buSzPts val="1400"/>
              <a:buNone/>
            </a:pPr>
            <a:r>
              <a:t/>
            </a:r>
            <a:endParaRPr b="0" i="0">
              <a:solidFill>
                <a:srgbClr val="020621"/>
              </a:solidFill>
              <a:latin typeface="Arial"/>
              <a:ea typeface="Arial"/>
              <a:cs typeface="Arial"/>
              <a:sym typeface="Arial"/>
            </a:endParaRPr>
          </a:p>
          <a:p>
            <a:pPr indent="0" lvl="0" marL="0" rtl="0" algn="l">
              <a:lnSpc>
                <a:spcPct val="100000"/>
              </a:lnSpc>
              <a:spcBef>
                <a:spcPts val="0"/>
              </a:spcBef>
              <a:spcAft>
                <a:spcPts val="0"/>
              </a:spcAft>
              <a:buSzPts val="1400"/>
              <a:buNone/>
            </a:pPr>
            <a:r>
              <a:rPr b="0" i="0" lang="en-US">
                <a:solidFill>
                  <a:srgbClr val="020621"/>
                </a:solidFill>
                <a:latin typeface="Arial"/>
                <a:ea typeface="Arial"/>
                <a:cs typeface="Arial"/>
                <a:sym typeface="Arial"/>
              </a:rPr>
              <a:t>The SF-12 uses the same eight domains as the SF-36:</a:t>
            </a:r>
            <a:endParaRPr/>
          </a:p>
          <a:p>
            <a:pPr indent="0" lvl="0" marL="0" rtl="0" algn="l">
              <a:lnSpc>
                <a:spcPct val="100000"/>
              </a:lnSpc>
              <a:spcBef>
                <a:spcPts val="0"/>
              </a:spcBef>
              <a:spcAft>
                <a:spcPts val="0"/>
              </a:spcAft>
              <a:buSzPts val="1400"/>
              <a:buNone/>
            </a:pPr>
            <a:r>
              <a:rPr b="0" i="0" lang="en-US">
                <a:solidFill>
                  <a:srgbClr val="020621"/>
                </a:solidFill>
                <a:latin typeface="Arial"/>
                <a:ea typeface="Arial"/>
                <a:cs typeface="Arial"/>
                <a:sym typeface="Arial"/>
              </a:rPr>
              <a:t>1) Limitations in physical activities because of health problems.</a:t>
            </a:r>
            <a:endParaRPr/>
          </a:p>
          <a:p>
            <a:pPr indent="0" lvl="0" marL="0" rtl="0" algn="l">
              <a:lnSpc>
                <a:spcPct val="100000"/>
              </a:lnSpc>
              <a:spcBef>
                <a:spcPts val="0"/>
              </a:spcBef>
              <a:spcAft>
                <a:spcPts val="0"/>
              </a:spcAft>
              <a:buSzPts val="1400"/>
              <a:buNone/>
            </a:pPr>
            <a:r>
              <a:rPr b="0" i="0" lang="en-US">
                <a:solidFill>
                  <a:srgbClr val="020621"/>
                </a:solidFill>
                <a:latin typeface="Arial"/>
                <a:ea typeface="Arial"/>
                <a:cs typeface="Arial"/>
                <a:sym typeface="Arial"/>
              </a:rPr>
              <a:t>2) Limitations in social activities because of physical or emotional problems</a:t>
            </a:r>
            <a:endParaRPr/>
          </a:p>
          <a:p>
            <a:pPr indent="0" lvl="0" marL="0" rtl="0" algn="l">
              <a:lnSpc>
                <a:spcPct val="100000"/>
              </a:lnSpc>
              <a:spcBef>
                <a:spcPts val="0"/>
              </a:spcBef>
              <a:spcAft>
                <a:spcPts val="0"/>
              </a:spcAft>
              <a:buSzPts val="1400"/>
              <a:buNone/>
            </a:pPr>
            <a:r>
              <a:rPr b="0" i="0" lang="en-US">
                <a:solidFill>
                  <a:srgbClr val="020621"/>
                </a:solidFill>
                <a:latin typeface="Arial"/>
                <a:ea typeface="Arial"/>
                <a:cs typeface="Arial"/>
                <a:sym typeface="Arial"/>
              </a:rPr>
              <a:t>3) Limitations in usual role activities because of physical health problems</a:t>
            </a:r>
            <a:endParaRPr/>
          </a:p>
          <a:p>
            <a:pPr indent="0" lvl="0" marL="0" rtl="0" algn="l">
              <a:lnSpc>
                <a:spcPct val="100000"/>
              </a:lnSpc>
              <a:spcBef>
                <a:spcPts val="0"/>
              </a:spcBef>
              <a:spcAft>
                <a:spcPts val="0"/>
              </a:spcAft>
              <a:buSzPts val="1400"/>
              <a:buNone/>
            </a:pPr>
            <a:r>
              <a:rPr b="0" i="0" lang="en-US">
                <a:solidFill>
                  <a:srgbClr val="020621"/>
                </a:solidFill>
                <a:latin typeface="Arial"/>
                <a:ea typeface="Arial"/>
                <a:cs typeface="Arial"/>
                <a:sym typeface="Arial"/>
              </a:rPr>
              <a:t>4) Bodily pain</a:t>
            </a:r>
            <a:endParaRPr/>
          </a:p>
          <a:p>
            <a:pPr indent="0" lvl="0" marL="0" rtl="0" algn="l">
              <a:lnSpc>
                <a:spcPct val="100000"/>
              </a:lnSpc>
              <a:spcBef>
                <a:spcPts val="0"/>
              </a:spcBef>
              <a:spcAft>
                <a:spcPts val="0"/>
              </a:spcAft>
              <a:buSzPts val="1400"/>
              <a:buNone/>
            </a:pPr>
            <a:r>
              <a:rPr b="0" i="0" lang="en-US">
                <a:solidFill>
                  <a:srgbClr val="020621"/>
                </a:solidFill>
                <a:latin typeface="Arial"/>
                <a:ea typeface="Arial"/>
                <a:cs typeface="Arial"/>
                <a:sym typeface="Arial"/>
              </a:rPr>
              <a:t>5) General mental health (psychological distress and well-being)</a:t>
            </a:r>
            <a:endParaRPr/>
          </a:p>
          <a:p>
            <a:pPr indent="0" lvl="0" marL="0" rtl="0" algn="l">
              <a:lnSpc>
                <a:spcPct val="100000"/>
              </a:lnSpc>
              <a:spcBef>
                <a:spcPts val="0"/>
              </a:spcBef>
              <a:spcAft>
                <a:spcPts val="0"/>
              </a:spcAft>
              <a:buSzPts val="1400"/>
              <a:buNone/>
            </a:pPr>
            <a:r>
              <a:rPr b="0" i="0" lang="en-US">
                <a:solidFill>
                  <a:srgbClr val="020621"/>
                </a:solidFill>
                <a:latin typeface="Arial"/>
                <a:ea typeface="Arial"/>
                <a:cs typeface="Arial"/>
                <a:sym typeface="Arial"/>
              </a:rPr>
              <a:t>6) Limitations in usual role activities because of emotional problems</a:t>
            </a:r>
            <a:endParaRPr/>
          </a:p>
          <a:p>
            <a:pPr indent="0" lvl="0" marL="0" rtl="0" algn="l">
              <a:lnSpc>
                <a:spcPct val="100000"/>
              </a:lnSpc>
              <a:spcBef>
                <a:spcPts val="0"/>
              </a:spcBef>
              <a:spcAft>
                <a:spcPts val="0"/>
              </a:spcAft>
              <a:buSzPts val="1400"/>
              <a:buNone/>
            </a:pPr>
            <a:r>
              <a:rPr b="0" i="0" lang="en-US">
                <a:solidFill>
                  <a:srgbClr val="020621"/>
                </a:solidFill>
                <a:latin typeface="Arial"/>
                <a:ea typeface="Arial"/>
                <a:cs typeface="Arial"/>
                <a:sym typeface="Arial"/>
              </a:rPr>
              <a:t>7) Vitality (energy and fatigue)</a:t>
            </a:r>
            <a:endParaRPr/>
          </a:p>
          <a:p>
            <a:pPr indent="0" lvl="0" marL="0" rtl="0" algn="l">
              <a:lnSpc>
                <a:spcPct val="100000"/>
              </a:lnSpc>
              <a:spcBef>
                <a:spcPts val="0"/>
              </a:spcBef>
              <a:spcAft>
                <a:spcPts val="0"/>
              </a:spcAft>
              <a:buSzPts val="1400"/>
              <a:buNone/>
            </a:pPr>
            <a:r>
              <a:rPr b="0" i="0" lang="en-US">
                <a:solidFill>
                  <a:srgbClr val="020621"/>
                </a:solidFill>
                <a:latin typeface="Arial"/>
                <a:ea typeface="Arial"/>
                <a:cs typeface="Arial"/>
                <a:sym typeface="Arial"/>
              </a:rPr>
              <a:t>8) General health perceptions</a:t>
            </a:r>
            <a:endParaRPr/>
          </a:p>
          <a:p>
            <a:pPr indent="0" lvl="0" marL="0" rtl="0" algn="l">
              <a:lnSpc>
                <a:spcPct val="100000"/>
              </a:lnSpc>
              <a:spcBef>
                <a:spcPts val="0"/>
              </a:spcBef>
              <a:spcAft>
                <a:spcPts val="0"/>
              </a:spcAft>
              <a:buSzPts val="1400"/>
              <a:buNone/>
            </a:pPr>
            <a:r>
              <a:t/>
            </a:r>
            <a:endParaRPr/>
          </a:p>
        </p:txBody>
      </p:sp>
      <p:sp>
        <p:nvSpPr>
          <p:cNvPr id="390" name="Google Shape;390;p10:notes"/>
          <p:cNvSpPr txBox="1"/>
          <p:nvPr>
            <p:ph idx="12" type="sldNum"/>
          </p:nvPr>
        </p:nvSpPr>
        <p:spPr>
          <a:xfrm>
            <a:off x="3898102" y="8829967"/>
            <a:ext cx="2982119" cy="46482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11: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p11: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rmAutofit/>
          </a:bodyPr>
          <a:lstStyle/>
          <a:p>
            <a:pPr indent="0" lvl="0" marL="0" rtl="0" algn="l">
              <a:lnSpc>
                <a:spcPct val="100000"/>
              </a:lnSpc>
              <a:spcBef>
                <a:spcPts val="0"/>
              </a:spcBef>
              <a:spcAft>
                <a:spcPts val="0"/>
              </a:spcAft>
              <a:buSzPts val="1400"/>
              <a:buNone/>
            </a:pPr>
            <a:r>
              <a:t/>
            </a:r>
            <a:endParaRPr b="0" i="0">
              <a:solidFill>
                <a:srgbClr val="020621"/>
              </a:solidFill>
              <a:latin typeface="Arial"/>
              <a:ea typeface="Arial"/>
              <a:cs typeface="Arial"/>
              <a:sym typeface="Arial"/>
            </a:endParaRPr>
          </a:p>
          <a:p>
            <a:pPr indent="0" lvl="0" marL="0" rtl="0" algn="l">
              <a:lnSpc>
                <a:spcPct val="100000"/>
              </a:lnSpc>
              <a:spcBef>
                <a:spcPts val="0"/>
              </a:spcBef>
              <a:spcAft>
                <a:spcPts val="0"/>
              </a:spcAft>
              <a:buSzPts val="1400"/>
              <a:buNone/>
            </a:pPr>
            <a:r>
              <a:rPr b="0" i="0" lang="en-US">
                <a:solidFill>
                  <a:srgbClr val="020621"/>
                </a:solidFill>
                <a:latin typeface="Arial"/>
                <a:ea typeface="Arial"/>
                <a:cs typeface="Arial"/>
                <a:sym typeface="Arial"/>
              </a:rPr>
              <a:t>The SF-12 uses the same eight domains as the SF-36:</a:t>
            </a:r>
            <a:endParaRPr/>
          </a:p>
          <a:p>
            <a:pPr indent="0" lvl="0" marL="0" rtl="0" algn="l">
              <a:lnSpc>
                <a:spcPct val="100000"/>
              </a:lnSpc>
              <a:spcBef>
                <a:spcPts val="0"/>
              </a:spcBef>
              <a:spcAft>
                <a:spcPts val="0"/>
              </a:spcAft>
              <a:buSzPts val="1400"/>
              <a:buNone/>
            </a:pPr>
            <a:r>
              <a:rPr b="0" i="0" lang="en-US">
                <a:solidFill>
                  <a:srgbClr val="020621"/>
                </a:solidFill>
                <a:latin typeface="Arial"/>
                <a:ea typeface="Arial"/>
                <a:cs typeface="Arial"/>
                <a:sym typeface="Arial"/>
              </a:rPr>
              <a:t>1) Limitations in physical activities because of health problems.</a:t>
            </a:r>
            <a:endParaRPr/>
          </a:p>
          <a:p>
            <a:pPr indent="0" lvl="0" marL="0" rtl="0" algn="l">
              <a:lnSpc>
                <a:spcPct val="100000"/>
              </a:lnSpc>
              <a:spcBef>
                <a:spcPts val="0"/>
              </a:spcBef>
              <a:spcAft>
                <a:spcPts val="0"/>
              </a:spcAft>
              <a:buSzPts val="1400"/>
              <a:buNone/>
            </a:pPr>
            <a:r>
              <a:rPr b="0" i="0" lang="en-US">
                <a:solidFill>
                  <a:srgbClr val="020621"/>
                </a:solidFill>
                <a:latin typeface="Arial"/>
                <a:ea typeface="Arial"/>
                <a:cs typeface="Arial"/>
                <a:sym typeface="Arial"/>
              </a:rPr>
              <a:t>2) Limitations in social activities because of physical or emotional problems</a:t>
            </a:r>
            <a:endParaRPr/>
          </a:p>
          <a:p>
            <a:pPr indent="0" lvl="0" marL="0" rtl="0" algn="l">
              <a:lnSpc>
                <a:spcPct val="100000"/>
              </a:lnSpc>
              <a:spcBef>
                <a:spcPts val="0"/>
              </a:spcBef>
              <a:spcAft>
                <a:spcPts val="0"/>
              </a:spcAft>
              <a:buSzPts val="1400"/>
              <a:buNone/>
            </a:pPr>
            <a:r>
              <a:rPr b="0" i="0" lang="en-US">
                <a:solidFill>
                  <a:srgbClr val="020621"/>
                </a:solidFill>
                <a:latin typeface="Arial"/>
                <a:ea typeface="Arial"/>
                <a:cs typeface="Arial"/>
                <a:sym typeface="Arial"/>
              </a:rPr>
              <a:t>3) Limitations in usual role activities because of physical health problems</a:t>
            </a:r>
            <a:endParaRPr/>
          </a:p>
          <a:p>
            <a:pPr indent="0" lvl="0" marL="0" rtl="0" algn="l">
              <a:lnSpc>
                <a:spcPct val="100000"/>
              </a:lnSpc>
              <a:spcBef>
                <a:spcPts val="0"/>
              </a:spcBef>
              <a:spcAft>
                <a:spcPts val="0"/>
              </a:spcAft>
              <a:buSzPts val="1400"/>
              <a:buNone/>
            </a:pPr>
            <a:r>
              <a:rPr b="0" i="0" lang="en-US">
                <a:solidFill>
                  <a:srgbClr val="020621"/>
                </a:solidFill>
                <a:latin typeface="Arial"/>
                <a:ea typeface="Arial"/>
                <a:cs typeface="Arial"/>
                <a:sym typeface="Arial"/>
              </a:rPr>
              <a:t>4) Bodily pain</a:t>
            </a:r>
            <a:endParaRPr/>
          </a:p>
          <a:p>
            <a:pPr indent="0" lvl="0" marL="0" rtl="0" algn="l">
              <a:lnSpc>
                <a:spcPct val="100000"/>
              </a:lnSpc>
              <a:spcBef>
                <a:spcPts val="0"/>
              </a:spcBef>
              <a:spcAft>
                <a:spcPts val="0"/>
              </a:spcAft>
              <a:buSzPts val="1400"/>
              <a:buNone/>
            </a:pPr>
            <a:r>
              <a:rPr b="0" i="0" lang="en-US">
                <a:solidFill>
                  <a:srgbClr val="020621"/>
                </a:solidFill>
                <a:latin typeface="Arial"/>
                <a:ea typeface="Arial"/>
                <a:cs typeface="Arial"/>
                <a:sym typeface="Arial"/>
              </a:rPr>
              <a:t>5) General mental health (psychological distress and well-being)</a:t>
            </a:r>
            <a:endParaRPr/>
          </a:p>
          <a:p>
            <a:pPr indent="0" lvl="0" marL="0" rtl="0" algn="l">
              <a:lnSpc>
                <a:spcPct val="100000"/>
              </a:lnSpc>
              <a:spcBef>
                <a:spcPts val="0"/>
              </a:spcBef>
              <a:spcAft>
                <a:spcPts val="0"/>
              </a:spcAft>
              <a:buSzPts val="1400"/>
              <a:buNone/>
            </a:pPr>
            <a:r>
              <a:rPr b="0" i="0" lang="en-US">
                <a:solidFill>
                  <a:srgbClr val="020621"/>
                </a:solidFill>
                <a:latin typeface="Arial"/>
                <a:ea typeface="Arial"/>
                <a:cs typeface="Arial"/>
                <a:sym typeface="Arial"/>
              </a:rPr>
              <a:t>6) Limitations in usual role activities because of emotional problems</a:t>
            </a:r>
            <a:endParaRPr/>
          </a:p>
          <a:p>
            <a:pPr indent="0" lvl="0" marL="0" rtl="0" algn="l">
              <a:lnSpc>
                <a:spcPct val="100000"/>
              </a:lnSpc>
              <a:spcBef>
                <a:spcPts val="0"/>
              </a:spcBef>
              <a:spcAft>
                <a:spcPts val="0"/>
              </a:spcAft>
              <a:buSzPts val="1400"/>
              <a:buNone/>
            </a:pPr>
            <a:r>
              <a:rPr b="0" i="0" lang="en-US">
                <a:solidFill>
                  <a:srgbClr val="020621"/>
                </a:solidFill>
                <a:latin typeface="Arial"/>
                <a:ea typeface="Arial"/>
                <a:cs typeface="Arial"/>
                <a:sym typeface="Arial"/>
              </a:rPr>
              <a:t>7) Vitality (energy and fatigue)</a:t>
            </a:r>
            <a:endParaRPr/>
          </a:p>
          <a:p>
            <a:pPr indent="0" lvl="0" marL="0" rtl="0" algn="l">
              <a:lnSpc>
                <a:spcPct val="100000"/>
              </a:lnSpc>
              <a:spcBef>
                <a:spcPts val="0"/>
              </a:spcBef>
              <a:spcAft>
                <a:spcPts val="0"/>
              </a:spcAft>
              <a:buSzPts val="1400"/>
              <a:buNone/>
            </a:pPr>
            <a:r>
              <a:rPr b="0" i="0" lang="en-US">
                <a:solidFill>
                  <a:srgbClr val="020621"/>
                </a:solidFill>
                <a:latin typeface="Arial"/>
                <a:ea typeface="Arial"/>
                <a:cs typeface="Arial"/>
                <a:sym typeface="Arial"/>
              </a:rPr>
              <a:t>8) General health perceptions</a:t>
            </a:r>
            <a:endParaRPr/>
          </a:p>
          <a:p>
            <a:pPr indent="0" lvl="0" marL="0" rtl="0" algn="l">
              <a:lnSpc>
                <a:spcPct val="100000"/>
              </a:lnSpc>
              <a:spcBef>
                <a:spcPts val="0"/>
              </a:spcBef>
              <a:spcAft>
                <a:spcPts val="0"/>
              </a:spcAft>
              <a:buSzPts val="1400"/>
              <a:buNone/>
            </a:pPr>
            <a:r>
              <a:t/>
            </a:r>
            <a:endParaRPr/>
          </a:p>
        </p:txBody>
      </p:sp>
      <p:sp>
        <p:nvSpPr>
          <p:cNvPr id="404" name="Google Shape;404;p11:notes"/>
          <p:cNvSpPr txBox="1"/>
          <p:nvPr>
            <p:ph idx="12" type="sldNum"/>
          </p:nvPr>
        </p:nvSpPr>
        <p:spPr>
          <a:xfrm>
            <a:off x="3898102" y="8829967"/>
            <a:ext cx="2982119" cy="46482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13: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p13: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rmAutofit/>
          </a:bodyPr>
          <a:lstStyle/>
          <a:p>
            <a:pPr indent="0" lvl="0" marL="0" rtl="0" algn="l">
              <a:lnSpc>
                <a:spcPct val="100000"/>
              </a:lnSpc>
              <a:spcBef>
                <a:spcPts val="0"/>
              </a:spcBef>
              <a:spcAft>
                <a:spcPts val="0"/>
              </a:spcAft>
              <a:buSzPts val="1400"/>
              <a:buNone/>
            </a:pPr>
            <a:r>
              <a:rPr lang="en-US"/>
              <a:t>Heel raise and chair stand both 30 s</a:t>
            </a:r>
            <a:endParaRPr/>
          </a:p>
          <a:p>
            <a:pPr indent="0" lvl="0" marL="0" rtl="0" algn="l">
              <a:lnSpc>
                <a:spcPct val="100000"/>
              </a:lnSpc>
              <a:spcBef>
                <a:spcPts val="0"/>
              </a:spcBef>
              <a:spcAft>
                <a:spcPts val="0"/>
              </a:spcAft>
              <a:buSzPts val="1400"/>
              <a:buNone/>
            </a:pPr>
            <a:r>
              <a:rPr lang="en-US"/>
              <a:t>Effect sizes were moderate to very large </a:t>
            </a:r>
            <a:endParaRPr/>
          </a:p>
          <a:p>
            <a:pPr indent="0" lvl="0" marL="0" rtl="0" algn="l">
              <a:lnSpc>
                <a:spcPct val="100000"/>
              </a:lnSpc>
              <a:spcBef>
                <a:spcPts val="0"/>
              </a:spcBef>
              <a:spcAft>
                <a:spcPts val="0"/>
              </a:spcAft>
              <a:buSzPts val="1400"/>
              <a:buNone/>
            </a:pPr>
            <a:r>
              <a:rPr lang="en-US"/>
              <a:t>These improvements could be attributed to the number of physical challenges they encounter during golf</a:t>
            </a:r>
            <a:endParaRPr/>
          </a:p>
        </p:txBody>
      </p:sp>
      <p:sp>
        <p:nvSpPr>
          <p:cNvPr id="416" name="Google Shape;416;p13:notes"/>
          <p:cNvSpPr txBox="1"/>
          <p:nvPr>
            <p:ph idx="12" type="sldNum"/>
          </p:nvPr>
        </p:nvSpPr>
        <p:spPr>
          <a:xfrm>
            <a:off x="3898102" y="8829967"/>
            <a:ext cx="2982119" cy="46482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14: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p14: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rmAutofit/>
          </a:bodyPr>
          <a:lstStyle/>
          <a:p>
            <a:pPr indent="0" lvl="0" marL="0" rtl="0" algn="l">
              <a:lnSpc>
                <a:spcPct val="100000"/>
              </a:lnSpc>
              <a:spcBef>
                <a:spcPts val="0"/>
              </a:spcBef>
              <a:spcAft>
                <a:spcPts val="0"/>
              </a:spcAft>
              <a:buSzPts val="1400"/>
              <a:buNone/>
            </a:pPr>
            <a:r>
              <a:rPr lang="en-US"/>
              <a:t>We then took the 7 iron peak extensor moments and compared them to previously published data from our lab on stepping activities. </a:t>
            </a:r>
            <a:endParaRPr/>
          </a:p>
          <a:p>
            <a:pPr indent="0" lvl="0" marL="0" rtl="0" algn="l">
              <a:lnSpc>
                <a:spcPct val="100000"/>
              </a:lnSpc>
              <a:spcBef>
                <a:spcPts val="0"/>
              </a:spcBef>
              <a:spcAft>
                <a:spcPts val="0"/>
              </a:spcAft>
              <a:buSzPts val="1400"/>
              <a:buNone/>
            </a:pPr>
            <a:r>
              <a:rPr lang="en-US"/>
              <a:t>We didn’t run stats, but from the visual comparison we can see that the peak moments in the golf swing appear to be similar those of forward and lateral stepping. The golf swing appears to be more hip dominant in our sample, particularly in the trail hip. </a:t>
            </a:r>
            <a:endParaRPr/>
          </a:p>
        </p:txBody>
      </p:sp>
      <p:sp>
        <p:nvSpPr>
          <p:cNvPr id="423" name="Google Shape;423;p14:notes"/>
          <p:cNvSpPr txBox="1"/>
          <p:nvPr>
            <p:ph idx="12" type="sldNum"/>
          </p:nvPr>
        </p:nvSpPr>
        <p:spPr>
          <a:xfrm>
            <a:off x="3898102" y="8829967"/>
            <a:ext cx="2982119" cy="46482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f311a66108_0_5: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435" name="Google Shape;435;gf311a66108_0_5: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15: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443" name="Google Shape;443;p15: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16: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452" name="Google Shape;452;p16: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17: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460" name="Google Shape;460;p17: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18: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467" name="Google Shape;467;p18: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c5311d9a69_0_106: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 name="Google Shape;119;g1c5311d9a69_0_106:notes"/>
          <p:cNvSpPr txBox="1"/>
          <p:nvPr>
            <p:ph idx="1" type="body"/>
          </p:nvPr>
        </p:nvSpPr>
        <p:spPr>
          <a:xfrm>
            <a:off x="688180" y="4415790"/>
            <a:ext cx="5505300" cy="4183500"/>
          </a:xfrm>
          <a:prstGeom prst="rect">
            <a:avLst/>
          </a:prstGeom>
          <a:noFill/>
          <a:ln>
            <a:noFill/>
          </a:ln>
        </p:spPr>
        <p:txBody>
          <a:bodyPr anchorCtr="0" anchor="t" bIns="92150" lIns="92150" spcFirstLastPara="1" rIns="92150" wrap="square" tIns="92150">
            <a:noAutofit/>
          </a:bodyPr>
          <a:lstStyle/>
          <a:p>
            <a:pPr indent="0" lvl="0" marL="0" rtl="0" algn="l">
              <a:lnSpc>
                <a:spcPct val="100000"/>
              </a:lnSpc>
              <a:spcBef>
                <a:spcPts val="0"/>
              </a:spcBef>
              <a:spcAft>
                <a:spcPts val="0"/>
              </a:spcAft>
              <a:buSzPts val="1100"/>
              <a:buNone/>
            </a:pPr>
            <a:r>
              <a:rPr lang="en-US"/>
              <a:t>Multimodal recreational exercise programs that include sufficient physical and cognitive stimuli improve health and wellness. I am interested in exercise prescription as it relates to aging and health restoration. Specifically, I plan to examine the feasibility, safety, efficacy, and mechanisms-of-action related to golf recreational exercise programs, designed to improve psychosocial, cognitive, and physical health status in healthy and clinical populations (i.e. cancer survivors).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19: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p19: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rmAutofit/>
          </a:bodyPr>
          <a:lstStyle/>
          <a:p>
            <a:pPr indent="0" lvl="0" marL="0" rtl="0" algn="l">
              <a:lnSpc>
                <a:spcPct val="100000"/>
              </a:lnSpc>
              <a:spcBef>
                <a:spcPts val="0"/>
              </a:spcBef>
              <a:spcAft>
                <a:spcPts val="0"/>
              </a:spcAft>
              <a:buSzPts val="1400"/>
              <a:buNone/>
            </a:pPr>
            <a:r>
              <a:rPr lang="en-US"/>
              <a:t>Fast forward to the recent decades, I gathered information on what I thought were two landmark events in exercise oncology in America, with global influence. </a:t>
            </a:r>
            <a:endParaRPr/>
          </a:p>
          <a:p>
            <a:pPr indent="0" lvl="0" marL="0" rtl="0" algn="l">
              <a:lnSpc>
                <a:spcPct val="100000"/>
              </a:lnSpc>
              <a:spcBef>
                <a:spcPts val="0"/>
              </a:spcBef>
              <a:spcAft>
                <a:spcPts val="0"/>
              </a:spcAft>
              <a:buSzPts val="1400"/>
              <a:buNone/>
            </a:pPr>
            <a:r>
              <a:rPr lang="en-US"/>
              <a:t>Number of RCTs grew exponentially since 1990 </a:t>
            </a:r>
            <a:endParaRPr/>
          </a:p>
          <a:p>
            <a:pPr indent="0" lvl="0" marL="0" rtl="0" algn="l">
              <a:lnSpc>
                <a:spcPct val="100000"/>
              </a:lnSpc>
              <a:spcBef>
                <a:spcPts val="0"/>
              </a:spcBef>
              <a:spcAft>
                <a:spcPts val="0"/>
              </a:spcAft>
              <a:buSzPts val="1400"/>
              <a:buNone/>
            </a:pPr>
            <a:r>
              <a:rPr lang="en-US"/>
              <a:t>And 20 years later in the First ACSM roundtable discussion focused on the side effect of cancer and whether exercise was safe. By then they had 227 available RCTs. </a:t>
            </a:r>
            <a:endParaRPr/>
          </a:p>
          <a:p>
            <a:pPr indent="0" lvl="0" marL="0" rtl="0" algn="l">
              <a:lnSpc>
                <a:spcPct val="100000"/>
              </a:lnSpc>
              <a:spcBef>
                <a:spcPts val="0"/>
              </a:spcBef>
              <a:spcAft>
                <a:spcPts val="0"/>
              </a:spcAft>
              <a:buSzPts val="1400"/>
              <a:buNone/>
            </a:pPr>
            <a:r>
              <a:rPr lang="en-US"/>
              <a:t>Second roundtable was much more interdisciplinary (14 organizations worldwide) and international (UK, Canada, Aus, Netherland, Germany), focused on boarder spectrum. By then the number of RCTs almost increased 4fold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American College of Sports Medicine Roundtable Report on Physical Activity, Sedentary Behavior, and Cancer Prevention and Control</a:t>
            </a:r>
            <a:r>
              <a:rPr baseline="30000" lang="en-US"/>
              <a:t>1</a:t>
            </a:r>
            <a:r>
              <a:rPr lang="en-US"/>
              <a: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solidFill>
                  <a:srgbClr val="FEFEFE"/>
                </a:solidFill>
              </a:rPr>
              <a:t>Exercise Guidelines for Cancer Survivors: Consensus statement from an International Multidisciplinary Roundtable</a:t>
            </a:r>
            <a:r>
              <a:rPr baseline="30000" lang="en-US"/>
              <a:t>2</a:t>
            </a:r>
            <a:endParaRPr>
              <a:solidFill>
                <a:srgbClr val="FEFEFE"/>
              </a:solidFil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Exercise is Medicine in Oncology: Engaging clinicians to help patients move through cancer</a:t>
            </a:r>
            <a:r>
              <a:rPr baseline="30000" lang="en-US"/>
              <a:t>3</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Despite the growing body of evidence, there is still much left to answer in exercise oncology due to the complexity of cancer pathology in different types of cancer, the number of potential exercise modalities, and time points of intervention. </a:t>
            </a:r>
            <a:endParaRPr/>
          </a:p>
        </p:txBody>
      </p:sp>
      <p:sp>
        <p:nvSpPr>
          <p:cNvPr id="474" name="Google Shape;474;p19:notes"/>
          <p:cNvSpPr txBox="1"/>
          <p:nvPr>
            <p:ph idx="12" type="sldNum"/>
          </p:nvPr>
        </p:nvSpPr>
        <p:spPr>
          <a:xfrm>
            <a:off x="3898102" y="8829967"/>
            <a:ext cx="2982119" cy="46482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20: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p20: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rmAutofit/>
          </a:bodyPr>
          <a:lstStyle/>
          <a:p>
            <a:pPr indent="0" lvl="0" marL="0" rtl="0" algn="l">
              <a:lnSpc>
                <a:spcPct val="90000"/>
              </a:lnSpc>
              <a:spcBef>
                <a:spcPts val="0"/>
              </a:spcBef>
              <a:spcAft>
                <a:spcPts val="0"/>
              </a:spcAft>
              <a:buSzPts val="1400"/>
              <a:buNone/>
            </a:pPr>
            <a:r>
              <a:rPr lang="en-US" sz="1110"/>
              <a:t>So these are the health outcomes and/or symptoms that have been studied in current exercise oncology studies. </a:t>
            </a:r>
            <a:endParaRPr/>
          </a:p>
          <a:p>
            <a:pPr indent="0" lvl="0" marL="0" rtl="0" algn="l">
              <a:lnSpc>
                <a:spcPct val="90000"/>
              </a:lnSpc>
              <a:spcBef>
                <a:spcPts val="0"/>
              </a:spcBef>
              <a:spcAft>
                <a:spcPts val="0"/>
              </a:spcAft>
              <a:buSzPts val="1400"/>
              <a:buNone/>
            </a:pPr>
            <a:r>
              <a:t/>
            </a:r>
            <a:endParaRPr sz="1110"/>
          </a:p>
          <a:p>
            <a:pPr indent="0" lvl="0" marL="0" rtl="0" algn="l">
              <a:lnSpc>
                <a:spcPct val="90000"/>
              </a:lnSpc>
              <a:spcBef>
                <a:spcPts val="0"/>
              </a:spcBef>
              <a:spcAft>
                <a:spcPts val="0"/>
              </a:spcAft>
              <a:buSzPts val="1400"/>
              <a:buNone/>
            </a:pPr>
            <a:r>
              <a:rPr lang="en-US" sz="1110"/>
              <a:t>Strong evidence: there was consensus that benefit has been consistently demonstrated and a FITT prescription was developed for these cancer-related health outcomes. These FITT prescriptions are regarding traditional aerobic and resistance training or combined.  There has been no formal investigation using golf as an modality, but there are some evidence regarding other modalities such as yoga, breathing exercises, dragon boating, recreational sports, rock climbing, triathalon, or HIIT, but there are on going research. </a:t>
            </a:r>
            <a:endParaRPr/>
          </a:p>
          <a:p>
            <a:pPr indent="0" lvl="0" marL="0" rtl="0" algn="l">
              <a:lnSpc>
                <a:spcPct val="90000"/>
              </a:lnSpc>
              <a:spcBef>
                <a:spcPts val="0"/>
              </a:spcBef>
              <a:spcAft>
                <a:spcPts val="0"/>
              </a:spcAft>
              <a:buSzPts val="1400"/>
              <a:buNone/>
            </a:pPr>
            <a:r>
              <a:t/>
            </a:r>
            <a:endParaRPr sz="1110"/>
          </a:p>
          <a:p>
            <a:pPr indent="0" lvl="0" marL="0" rtl="0" algn="l">
              <a:lnSpc>
                <a:spcPct val="90000"/>
              </a:lnSpc>
              <a:spcBef>
                <a:spcPts val="0"/>
              </a:spcBef>
              <a:spcAft>
                <a:spcPts val="0"/>
              </a:spcAft>
              <a:buSzPts val="1400"/>
              <a:buNone/>
            </a:pPr>
            <a:r>
              <a:rPr lang="en-US" sz="1110"/>
              <a:t>Moderate evidence: there was mixed evidence in the effects of exercise in cancer survivors in these measures</a:t>
            </a:r>
            <a:endParaRPr/>
          </a:p>
          <a:p>
            <a:pPr indent="0" lvl="0" marL="0" rtl="0" algn="l">
              <a:lnSpc>
                <a:spcPct val="90000"/>
              </a:lnSpc>
              <a:spcBef>
                <a:spcPts val="0"/>
              </a:spcBef>
              <a:spcAft>
                <a:spcPts val="0"/>
              </a:spcAft>
              <a:buSzPts val="1400"/>
              <a:buNone/>
            </a:pPr>
            <a:r>
              <a:rPr lang="en-US" sz="1110"/>
              <a:t>Insufficient evidence: doesn’t mean that exercise is not beneficial for these outcomes; rather, is shows that there is a gap in the current literature regarding the effects of exercise in these outcomes. </a:t>
            </a:r>
            <a:endParaRPr/>
          </a:p>
          <a:p>
            <a:pPr indent="0" lvl="0" marL="0" rtl="0" algn="l">
              <a:lnSpc>
                <a:spcPct val="90000"/>
              </a:lnSpc>
              <a:spcBef>
                <a:spcPts val="0"/>
              </a:spcBef>
              <a:spcAft>
                <a:spcPts val="0"/>
              </a:spcAft>
              <a:buSzPts val="1400"/>
              <a:buNone/>
            </a:pPr>
            <a:r>
              <a:t/>
            </a:r>
            <a:endParaRPr sz="1110"/>
          </a:p>
          <a:p>
            <a:pPr indent="0" lvl="0" marL="0" rtl="0" algn="l">
              <a:lnSpc>
                <a:spcPct val="90000"/>
              </a:lnSpc>
              <a:spcBef>
                <a:spcPts val="0"/>
              </a:spcBef>
              <a:spcAft>
                <a:spcPts val="0"/>
              </a:spcAft>
              <a:buSzPts val="1400"/>
              <a:buNone/>
            </a:pPr>
            <a:r>
              <a:rPr lang="en-US" sz="1110"/>
              <a:t>Lymphedema: mostly safety and not worsen vs. improvement; </a:t>
            </a:r>
            <a:endParaRPr/>
          </a:p>
          <a:p>
            <a:pPr indent="0" lvl="0" marL="0" rtl="0" algn="l">
              <a:lnSpc>
                <a:spcPct val="90000"/>
              </a:lnSpc>
              <a:spcBef>
                <a:spcPts val="0"/>
              </a:spcBef>
              <a:spcAft>
                <a:spcPts val="0"/>
              </a:spcAft>
              <a:buSzPts val="1400"/>
              <a:buNone/>
            </a:pPr>
            <a:r>
              <a:rPr lang="en-US" sz="1110"/>
              <a:t>Preliminary results show that effects observed in breast cancer may not translate to other types of cancers </a:t>
            </a:r>
            <a:endParaRPr/>
          </a:p>
          <a:p>
            <a:pPr indent="0" lvl="0" marL="0" rtl="0" algn="l">
              <a:lnSpc>
                <a:spcPct val="90000"/>
              </a:lnSpc>
              <a:spcBef>
                <a:spcPts val="0"/>
              </a:spcBef>
              <a:spcAft>
                <a:spcPts val="0"/>
              </a:spcAft>
              <a:buSzPts val="1400"/>
              <a:buNone/>
            </a:pPr>
            <a:r>
              <a:rPr lang="en-US" sz="1110"/>
              <a:t>Physical functions: self-reported and not objectively measured. </a:t>
            </a:r>
            <a:endParaRPr/>
          </a:p>
          <a:p>
            <a:pPr indent="0" lvl="0" marL="0" rtl="0" algn="l">
              <a:lnSpc>
                <a:spcPct val="90000"/>
              </a:lnSpc>
              <a:spcBef>
                <a:spcPts val="0"/>
              </a:spcBef>
              <a:spcAft>
                <a:spcPts val="0"/>
              </a:spcAft>
              <a:buSzPts val="1400"/>
              <a:buNone/>
            </a:pPr>
            <a:r>
              <a:t/>
            </a:r>
            <a:endParaRPr sz="1110"/>
          </a:p>
          <a:p>
            <a:pPr indent="0" lvl="0" marL="0" rtl="0" algn="l">
              <a:lnSpc>
                <a:spcPct val="90000"/>
              </a:lnSpc>
              <a:spcBef>
                <a:spcPts val="0"/>
              </a:spcBef>
              <a:spcAft>
                <a:spcPts val="0"/>
              </a:spcAft>
              <a:buSzPts val="1400"/>
              <a:buNone/>
            </a:pPr>
            <a:r>
              <a:rPr lang="en-US" sz="1110"/>
              <a:t>Another thing that I want to point out is that all of these health outcomes in the strong evidence column pertain to breast and prostate cancer, except for lymphedema which only pertains to breast cancer. But this is unsurprising because they are two of the most common types of cancers. </a:t>
            </a:r>
            <a:endParaRPr/>
          </a:p>
          <a:p>
            <a:pPr indent="0" lvl="0" marL="0" rtl="0" algn="l">
              <a:lnSpc>
                <a:spcPct val="90000"/>
              </a:lnSpc>
              <a:spcBef>
                <a:spcPts val="0"/>
              </a:spcBef>
              <a:spcAft>
                <a:spcPts val="0"/>
              </a:spcAft>
              <a:buSzPts val="1400"/>
              <a:buNone/>
            </a:pPr>
            <a:r>
              <a:t/>
            </a:r>
            <a:endParaRPr sz="1110"/>
          </a:p>
        </p:txBody>
      </p:sp>
      <p:sp>
        <p:nvSpPr>
          <p:cNvPr id="483" name="Google Shape;483;p20:notes"/>
          <p:cNvSpPr txBox="1"/>
          <p:nvPr>
            <p:ph idx="12" type="sldNum"/>
          </p:nvPr>
        </p:nvSpPr>
        <p:spPr>
          <a:xfrm>
            <a:off x="3898102" y="8829967"/>
            <a:ext cx="2982119" cy="46482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21: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p21: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rmAutofit/>
          </a:bodyPr>
          <a:lstStyle/>
          <a:p>
            <a:pPr indent="0" lvl="0" marL="0" rtl="0" algn="l">
              <a:lnSpc>
                <a:spcPct val="90000"/>
              </a:lnSpc>
              <a:spcBef>
                <a:spcPts val="0"/>
              </a:spcBef>
              <a:spcAft>
                <a:spcPts val="0"/>
              </a:spcAft>
              <a:buSzPts val="1400"/>
              <a:buNone/>
            </a:pPr>
            <a:r>
              <a:rPr lang="en-US" sz="1110"/>
              <a:t>So these are the health outcomes and/or symptoms that have been studied in current exercise oncology studies. </a:t>
            </a:r>
            <a:endParaRPr/>
          </a:p>
          <a:p>
            <a:pPr indent="0" lvl="0" marL="0" rtl="0" algn="l">
              <a:lnSpc>
                <a:spcPct val="90000"/>
              </a:lnSpc>
              <a:spcBef>
                <a:spcPts val="0"/>
              </a:spcBef>
              <a:spcAft>
                <a:spcPts val="0"/>
              </a:spcAft>
              <a:buSzPts val="1400"/>
              <a:buNone/>
            </a:pPr>
            <a:r>
              <a:t/>
            </a:r>
            <a:endParaRPr sz="1110"/>
          </a:p>
          <a:p>
            <a:pPr indent="0" lvl="0" marL="0" rtl="0" algn="l">
              <a:lnSpc>
                <a:spcPct val="90000"/>
              </a:lnSpc>
              <a:spcBef>
                <a:spcPts val="0"/>
              </a:spcBef>
              <a:spcAft>
                <a:spcPts val="0"/>
              </a:spcAft>
              <a:buSzPts val="1400"/>
              <a:buNone/>
            </a:pPr>
            <a:r>
              <a:rPr lang="en-US" sz="1110"/>
              <a:t>Strong evidence: there was consensus that benefit has been consistently demonstrated and a FITT prescription was developed for these cancer-related health outcomes. These FITT prescriptions are regarding traditional aerobic and resistance training or combined.  There has been no formal investigation using golf as an modality, but there are some evidence regarding other modalities such as yoga, breathing exercises, dragon boating, recreational sports, rock climbing, triathalon, or HIIT, but there are on going research. </a:t>
            </a:r>
            <a:endParaRPr/>
          </a:p>
          <a:p>
            <a:pPr indent="0" lvl="0" marL="0" rtl="0" algn="l">
              <a:lnSpc>
                <a:spcPct val="90000"/>
              </a:lnSpc>
              <a:spcBef>
                <a:spcPts val="0"/>
              </a:spcBef>
              <a:spcAft>
                <a:spcPts val="0"/>
              </a:spcAft>
              <a:buSzPts val="1400"/>
              <a:buNone/>
            </a:pPr>
            <a:r>
              <a:t/>
            </a:r>
            <a:endParaRPr sz="1110"/>
          </a:p>
          <a:p>
            <a:pPr indent="0" lvl="0" marL="0" rtl="0" algn="l">
              <a:lnSpc>
                <a:spcPct val="90000"/>
              </a:lnSpc>
              <a:spcBef>
                <a:spcPts val="0"/>
              </a:spcBef>
              <a:spcAft>
                <a:spcPts val="0"/>
              </a:spcAft>
              <a:buSzPts val="1400"/>
              <a:buNone/>
            </a:pPr>
            <a:r>
              <a:rPr lang="en-US" sz="1110"/>
              <a:t>Moderate evidence: there was mixed evidence in the effects of exercise in cancer survivors in these measures</a:t>
            </a:r>
            <a:endParaRPr/>
          </a:p>
          <a:p>
            <a:pPr indent="0" lvl="0" marL="0" rtl="0" algn="l">
              <a:lnSpc>
                <a:spcPct val="90000"/>
              </a:lnSpc>
              <a:spcBef>
                <a:spcPts val="0"/>
              </a:spcBef>
              <a:spcAft>
                <a:spcPts val="0"/>
              </a:spcAft>
              <a:buSzPts val="1400"/>
              <a:buNone/>
            </a:pPr>
            <a:r>
              <a:rPr lang="en-US" sz="1110"/>
              <a:t>Insufficient evidence: doesn’t mean that exercise is not beneficial for these outcomes; rather, is shows that there is a gap in the current literature regarding the effects of exercise in these outcomes. </a:t>
            </a:r>
            <a:endParaRPr/>
          </a:p>
          <a:p>
            <a:pPr indent="0" lvl="0" marL="0" rtl="0" algn="l">
              <a:lnSpc>
                <a:spcPct val="90000"/>
              </a:lnSpc>
              <a:spcBef>
                <a:spcPts val="0"/>
              </a:spcBef>
              <a:spcAft>
                <a:spcPts val="0"/>
              </a:spcAft>
              <a:buSzPts val="1400"/>
              <a:buNone/>
            </a:pPr>
            <a:r>
              <a:t/>
            </a:r>
            <a:endParaRPr sz="1110"/>
          </a:p>
          <a:p>
            <a:pPr indent="0" lvl="0" marL="0" rtl="0" algn="l">
              <a:lnSpc>
                <a:spcPct val="90000"/>
              </a:lnSpc>
              <a:spcBef>
                <a:spcPts val="0"/>
              </a:spcBef>
              <a:spcAft>
                <a:spcPts val="0"/>
              </a:spcAft>
              <a:buSzPts val="1400"/>
              <a:buNone/>
            </a:pPr>
            <a:r>
              <a:rPr lang="en-US" sz="1110"/>
              <a:t>Lymphedema: mostly safety and not worsen vs. improvement; </a:t>
            </a:r>
            <a:endParaRPr/>
          </a:p>
          <a:p>
            <a:pPr indent="0" lvl="0" marL="0" rtl="0" algn="l">
              <a:lnSpc>
                <a:spcPct val="90000"/>
              </a:lnSpc>
              <a:spcBef>
                <a:spcPts val="0"/>
              </a:spcBef>
              <a:spcAft>
                <a:spcPts val="0"/>
              </a:spcAft>
              <a:buSzPts val="1400"/>
              <a:buNone/>
            </a:pPr>
            <a:r>
              <a:rPr lang="en-US" sz="1110"/>
              <a:t>Preliminary results show that effects observed in breast cancer may not translate to other types of cancers </a:t>
            </a:r>
            <a:endParaRPr/>
          </a:p>
          <a:p>
            <a:pPr indent="0" lvl="0" marL="0" rtl="0" algn="l">
              <a:lnSpc>
                <a:spcPct val="90000"/>
              </a:lnSpc>
              <a:spcBef>
                <a:spcPts val="0"/>
              </a:spcBef>
              <a:spcAft>
                <a:spcPts val="0"/>
              </a:spcAft>
              <a:buSzPts val="1400"/>
              <a:buNone/>
            </a:pPr>
            <a:r>
              <a:rPr lang="en-US" sz="1110"/>
              <a:t>Physical functions: self-reported and not objectively measured. </a:t>
            </a:r>
            <a:endParaRPr/>
          </a:p>
          <a:p>
            <a:pPr indent="0" lvl="0" marL="0" rtl="0" algn="l">
              <a:lnSpc>
                <a:spcPct val="90000"/>
              </a:lnSpc>
              <a:spcBef>
                <a:spcPts val="0"/>
              </a:spcBef>
              <a:spcAft>
                <a:spcPts val="0"/>
              </a:spcAft>
              <a:buSzPts val="1400"/>
              <a:buNone/>
            </a:pPr>
            <a:r>
              <a:t/>
            </a:r>
            <a:endParaRPr sz="1110"/>
          </a:p>
          <a:p>
            <a:pPr indent="0" lvl="0" marL="0" rtl="0" algn="l">
              <a:lnSpc>
                <a:spcPct val="90000"/>
              </a:lnSpc>
              <a:spcBef>
                <a:spcPts val="0"/>
              </a:spcBef>
              <a:spcAft>
                <a:spcPts val="0"/>
              </a:spcAft>
              <a:buSzPts val="1400"/>
              <a:buNone/>
            </a:pPr>
            <a:r>
              <a:rPr lang="en-US" sz="1110"/>
              <a:t>Another thing that I want to point out is that all of these health outcomes in the strong evidence column pertain to breast and prostate cancer, except for lymphedema which only pertains to breast cancer. But this is unsurprising because they are two of the most common types of cancers. </a:t>
            </a:r>
            <a:endParaRPr/>
          </a:p>
          <a:p>
            <a:pPr indent="0" lvl="0" marL="0" rtl="0" algn="l">
              <a:lnSpc>
                <a:spcPct val="90000"/>
              </a:lnSpc>
              <a:spcBef>
                <a:spcPts val="0"/>
              </a:spcBef>
              <a:spcAft>
                <a:spcPts val="0"/>
              </a:spcAft>
              <a:buSzPts val="1400"/>
              <a:buNone/>
            </a:pPr>
            <a:r>
              <a:t/>
            </a:r>
            <a:endParaRPr sz="1110"/>
          </a:p>
        </p:txBody>
      </p:sp>
      <p:sp>
        <p:nvSpPr>
          <p:cNvPr id="491" name="Google Shape;491;p21:notes"/>
          <p:cNvSpPr txBox="1"/>
          <p:nvPr>
            <p:ph idx="12" type="sldNum"/>
          </p:nvPr>
        </p:nvSpPr>
        <p:spPr>
          <a:xfrm>
            <a:off x="3898102" y="8829967"/>
            <a:ext cx="2982119" cy="46482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22: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8" name="Google Shape;498;p22: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rmAutofit/>
          </a:bodyPr>
          <a:lstStyle/>
          <a:p>
            <a:pPr indent="0" lvl="0" marL="0" rtl="0" algn="l">
              <a:lnSpc>
                <a:spcPct val="100000"/>
              </a:lnSpc>
              <a:spcBef>
                <a:spcPts val="0"/>
              </a:spcBef>
              <a:spcAft>
                <a:spcPts val="0"/>
              </a:spcAft>
              <a:buSzPts val="1400"/>
              <a:buNone/>
            </a:pPr>
            <a:r>
              <a:rPr lang="en-US"/>
              <a:t>Review on prehabilitation intervention studies to summarize the effects of prehabilitative exercise interventions on the physical, psychosocial, and biological outcomes among patients with cancer. They proposed this theorical framework that illustrated the potential of prehabilitative exercise benefiting cancer prognosis, and setting up a better foundation for success and recovery after surgery.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Prehab window (7 to 52 days, median of 21 days), and all surgical treatments. </a:t>
            </a:r>
            <a:endParaRPr/>
          </a:p>
        </p:txBody>
      </p:sp>
      <p:sp>
        <p:nvSpPr>
          <p:cNvPr id="499" name="Google Shape;499;p22:notes"/>
          <p:cNvSpPr txBox="1"/>
          <p:nvPr>
            <p:ph idx="12" type="sldNum"/>
          </p:nvPr>
        </p:nvSpPr>
        <p:spPr>
          <a:xfrm>
            <a:off x="3898102" y="8829967"/>
            <a:ext cx="2982119" cy="46482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23: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p23: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rmAutofit/>
          </a:bodyPr>
          <a:lstStyle/>
          <a:p>
            <a:pPr indent="0" lvl="0" marL="0" rtl="0" algn="l">
              <a:lnSpc>
                <a:spcPct val="100000"/>
              </a:lnSpc>
              <a:spcBef>
                <a:spcPts val="0"/>
              </a:spcBef>
              <a:spcAft>
                <a:spcPts val="0"/>
              </a:spcAft>
              <a:buSzPts val="1400"/>
              <a:buNone/>
            </a:pPr>
            <a:r>
              <a:rPr lang="en-US"/>
              <a:t>Although no formal investigation has examined effects of a golf training program with cancer. There has been report of a non-profit organization name Golf Beats Cancer founded by a cancer patient and survivor, Mr. Embley. This article reported that Golf Beats Cancer partnered with American Cancer Society to host a 2day 5k and golf fundraising event. This article also included comments from Mr. Lee’s oncologist, Dr. Kass, who is very supportive of the idea of his patients participating in golf. Again, this is not a formal investigation in any way, but it shows that there are clinicians and patients out there who think that golf has something to offer to cancer survivors. We’re in the process of connecting with this group to hopefully learn something from their experience. </a:t>
            </a:r>
            <a:endParaRPr/>
          </a:p>
          <a:p>
            <a:pPr indent="0" lvl="0" marL="0" rtl="0" algn="l">
              <a:lnSpc>
                <a:spcPct val="100000"/>
              </a:lnSpc>
              <a:spcBef>
                <a:spcPts val="0"/>
              </a:spcBef>
              <a:spcAft>
                <a:spcPts val="0"/>
              </a:spcAft>
              <a:buSzPts val="1400"/>
              <a:buNone/>
            </a:pPr>
            <a:r>
              <a:t/>
            </a:r>
            <a:endParaRPr/>
          </a:p>
        </p:txBody>
      </p:sp>
      <p:sp>
        <p:nvSpPr>
          <p:cNvPr id="510" name="Google Shape;510;p23:notes"/>
          <p:cNvSpPr txBox="1"/>
          <p:nvPr>
            <p:ph idx="12" type="sldNum"/>
          </p:nvPr>
        </p:nvSpPr>
        <p:spPr>
          <a:xfrm>
            <a:off x="3898102" y="8829967"/>
            <a:ext cx="2982119" cy="46482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24: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p24: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rmAutofit/>
          </a:bodyPr>
          <a:lstStyle/>
          <a:p>
            <a:pPr indent="0" lvl="0" marL="0" rtl="0" algn="l">
              <a:lnSpc>
                <a:spcPct val="100000"/>
              </a:lnSpc>
              <a:spcBef>
                <a:spcPts val="0"/>
              </a:spcBef>
              <a:spcAft>
                <a:spcPts val="0"/>
              </a:spcAft>
              <a:buSzPts val="1400"/>
              <a:buNone/>
            </a:pPr>
            <a:r>
              <a:rPr lang="en-US"/>
              <a:t>Here I listed some of the exercise prescription modulators of golf play I deemed important and relevant when thinking about designing an effective training program with golf.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Number of holes played and distance per hole would add up to total distance of the course. Clarification here, total distance of the course doesn’t equal to distance traveled by the player because they almost never walk in the shortest distance from the tee box to the hole. So quantification and monitoring of the distance and physical activity level could be very important to different populations. </a:t>
            </a:r>
            <a:endParaRPr/>
          </a:p>
          <a:p>
            <a:pPr indent="0" lvl="0" marL="0" rtl="0" algn="l">
              <a:lnSpc>
                <a:spcPct val="100000"/>
              </a:lnSpc>
              <a:spcBef>
                <a:spcPts val="0"/>
              </a:spcBef>
              <a:spcAft>
                <a:spcPts val="0"/>
              </a:spcAft>
              <a:buSzPts val="1400"/>
              <a:buNone/>
            </a:pPr>
            <a:r>
              <a:t/>
            </a:r>
            <a:endParaRPr/>
          </a:p>
        </p:txBody>
      </p:sp>
      <p:sp>
        <p:nvSpPr>
          <p:cNvPr id="519" name="Google Shape;519;p24:notes"/>
          <p:cNvSpPr txBox="1"/>
          <p:nvPr>
            <p:ph idx="12" type="sldNum"/>
          </p:nvPr>
        </p:nvSpPr>
        <p:spPr>
          <a:xfrm>
            <a:off x="3898102" y="8829967"/>
            <a:ext cx="2982119" cy="46482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25: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4" name="Google Shape;554;p25: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rmAutofit/>
          </a:bodyPr>
          <a:lstStyle/>
          <a:p>
            <a:pPr indent="0" lvl="0" marL="0" rtl="0" algn="l">
              <a:lnSpc>
                <a:spcPct val="100000"/>
              </a:lnSpc>
              <a:spcBef>
                <a:spcPts val="0"/>
              </a:spcBef>
              <a:spcAft>
                <a:spcPts val="0"/>
              </a:spcAft>
              <a:buSzPts val="1400"/>
              <a:buNone/>
            </a:pPr>
            <a:r>
              <a:rPr lang="en-US"/>
              <a:t>Besides theses common health outcomes and symptoms that pertains to most types of cancer, breast cancer has a specific set of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Lymphedema is caused by a disruption of the lymphatic system that in the initial stages leads to the accumulation of fluid in the interstitial tissue space (that is, increases in extracellular fluid) and eventually clinically manifests as swelling of the arm, breast, shoulder, neck, or torso)</a:t>
            </a:r>
            <a:endParaRPr/>
          </a:p>
          <a:p>
            <a:pPr indent="0" lvl="0" marL="0" rtl="0" algn="l">
              <a:lnSpc>
                <a:spcPct val="100000"/>
              </a:lnSpc>
              <a:spcBef>
                <a:spcPts val="0"/>
              </a:spcBef>
              <a:spcAft>
                <a:spcPts val="0"/>
              </a:spcAft>
              <a:buSzPts val="1400"/>
              <a:buNone/>
            </a:pPr>
            <a:r>
              <a:t/>
            </a:r>
            <a:endParaRPr/>
          </a:p>
        </p:txBody>
      </p:sp>
      <p:sp>
        <p:nvSpPr>
          <p:cNvPr id="555" name="Google Shape;555;p25:notes"/>
          <p:cNvSpPr txBox="1"/>
          <p:nvPr>
            <p:ph idx="12" type="sldNum"/>
          </p:nvPr>
        </p:nvSpPr>
        <p:spPr>
          <a:xfrm>
            <a:off x="3898102" y="8829967"/>
            <a:ext cx="2982119" cy="46482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26: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3" name="Google Shape;563;p26: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rmAutofit/>
          </a:bodyPr>
          <a:lstStyle/>
          <a:p>
            <a:pPr indent="0" lvl="0" marL="0" rtl="0" algn="l">
              <a:lnSpc>
                <a:spcPct val="100000"/>
              </a:lnSpc>
              <a:spcBef>
                <a:spcPts val="0"/>
              </a:spcBef>
              <a:spcAft>
                <a:spcPts val="0"/>
              </a:spcAft>
              <a:buSzPts val="1400"/>
              <a:buNone/>
            </a:pPr>
            <a:r>
              <a:rPr lang="en-US"/>
              <a:t>Outdoor in green enviroment, social aspect in a group setting among people who have similar experience, mindful activity in nature, cognitively challenging</a:t>
            </a:r>
            <a:endParaRPr/>
          </a:p>
        </p:txBody>
      </p:sp>
      <p:sp>
        <p:nvSpPr>
          <p:cNvPr id="564" name="Google Shape;564;p26:notes"/>
          <p:cNvSpPr txBox="1"/>
          <p:nvPr>
            <p:ph idx="12" type="sldNum"/>
          </p:nvPr>
        </p:nvSpPr>
        <p:spPr>
          <a:xfrm>
            <a:off x="3898102" y="8829967"/>
            <a:ext cx="2982119" cy="46482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27: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0" name="Google Shape;570;p27: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rmAutofit/>
          </a:bodyPr>
          <a:lstStyle/>
          <a:p>
            <a:pPr indent="0" lvl="0" marL="0" rtl="0" algn="l">
              <a:lnSpc>
                <a:spcPct val="100000"/>
              </a:lnSpc>
              <a:spcBef>
                <a:spcPts val="0"/>
              </a:spcBef>
              <a:spcAft>
                <a:spcPts val="0"/>
              </a:spcAft>
              <a:buSzPts val="1400"/>
              <a:buNone/>
            </a:pPr>
            <a:r>
              <a:rPr lang="en-US"/>
              <a:t>Last one potentially </a:t>
            </a:r>
            <a:endParaRPr/>
          </a:p>
        </p:txBody>
      </p:sp>
      <p:sp>
        <p:nvSpPr>
          <p:cNvPr id="571" name="Google Shape;571;p27:notes"/>
          <p:cNvSpPr txBox="1"/>
          <p:nvPr>
            <p:ph idx="12" type="sldNum"/>
          </p:nvPr>
        </p:nvSpPr>
        <p:spPr>
          <a:xfrm>
            <a:off x="3898102" y="8829967"/>
            <a:ext cx="2982119" cy="46482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28: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577" name="Google Shape;577;p28: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3: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63" name="Google Shape;163;p3: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2: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585" name="Google Shape;585;p2: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c5311d9a69_0_197: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1c5311d9a69_0_197:notes"/>
          <p:cNvSpPr txBox="1"/>
          <p:nvPr>
            <p:ph idx="1" type="body"/>
          </p:nvPr>
        </p:nvSpPr>
        <p:spPr>
          <a:xfrm>
            <a:off x="688182" y="4415790"/>
            <a:ext cx="5505600" cy="4183500"/>
          </a:xfrm>
          <a:prstGeom prst="rect">
            <a:avLst/>
          </a:prstGeom>
        </p:spPr>
        <p:txBody>
          <a:bodyPr anchorCtr="0" anchor="t" bIns="46200" lIns="92425" spcFirstLastPara="1" rIns="92425" wrap="square" tIns="46200">
            <a:noAutofit/>
          </a:bodyPr>
          <a:lstStyle/>
          <a:p>
            <a:pPr indent="0" lvl="0" marL="0" rtl="0" algn="l">
              <a:spcBef>
                <a:spcPts val="0"/>
              </a:spcBef>
              <a:spcAft>
                <a:spcPts val="0"/>
              </a:spcAft>
              <a:buNone/>
            </a:pPr>
            <a:r>
              <a:t/>
            </a:r>
            <a:endParaRPr/>
          </a:p>
        </p:txBody>
      </p:sp>
      <p:sp>
        <p:nvSpPr>
          <p:cNvPr id="171" name="Google Shape;171;g1c5311d9a69_0_197:notes"/>
          <p:cNvSpPr txBox="1"/>
          <p:nvPr>
            <p:ph idx="12" type="sldNum"/>
          </p:nvPr>
        </p:nvSpPr>
        <p:spPr>
          <a:xfrm>
            <a:off x="3898102" y="8829967"/>
            <a:ext cx="2982000" cy="464700"/>
          </a:xfrm>
          <a:prstGeom prst="rect">
            <a:avLst/>
          </a:prstGeom>
        </p:spPr>
        <p:txBody>
          <a:bodyPr anchorCtr="0" anchor="b" bIns="46200" lIns="92425" spcFirstLastPara="1" rIns="92425" wrap="square" tIns="462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7: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p7: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rmAutofit/>
          </a:bodyPr>
          <a:lstStyle/>
          <a:p>
            <a:pPr indent="0" lvl="0" marL="0" rtl="0" algn="l">
              <a:lnSpc>
                <a:spcPct val="100000"/>
              </a:lnSpc>
              <a:spcBef>
                <a:spcPts val="0"/>
              </a:spcBef>
              <a:spcAft>
                <a:spcPts val="0"/>
              </a:spcAft>
              <a:buSzPts val="1400"/>
              <a:buNone/>
            </a:pPr>
            <a:r>
              <a:rPr lang="en-US"/>
              <a:t>This table shows the progressive design of the comprehensive golf training program.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Groups of 3-4 golfers met with a PGA professional instructor two times weekly for 10 weeks. Each session will last 90 minutes and consisted of a dynamic warm-up, golf specific drills and exercises, and some form of golf play. The first three weeks of the intervention included 45 minutes of golf specific exercises and 45 minutes of swing training and introduction to the rules and etiquette of golf.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Weeks 4-7 consisted of 20-30 minutes of drills and exercises and golf play beginning on 2 holes and progressing to 5 holes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Weeks 8-10 consisted of a 10 minute dynamic warm up followed by golf play on 6-7 holes. This training program was standardized across all sessions.</a:t>
            </a:r>
            <a:endParaRPr/>
          </a:p>
        </p:txBody>
      </p:sp>
      <p:sp>
        <p:nvSpPr>
          <p:cNvPr id="178" name="Google Shape;178;p7:notes"/>
          <p:cNvSpPr txBox="1"/>
          <p:nvPr>
            <p:ph idx="12" type="sldNum"/>
          </p:nvPr>
        </p:nvSpPr>
        <p:spPr>
          <a:xfrm>
            <a:off x="3898102" y="8829967"/>
            <a:ext cx="2982119" cy="46482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2: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12: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rmAutofit/>
          </a:bodyPr>
          <a:lstStyle/>
          <a:p>
            <a:pPr indent="0" lvl="0" marL="0" rtl="0" algn="l">
              <a:lnSpc>
                <a:spcPct val="100000"/>
              </a:lnSpc>
              <a:spcBef>
                <a:spcPts val="0"/>
              </a:spcBef>
              <a:spcAft>
                <a:spcPts val="0"/>
              </a:spcAft>
              <a:buSzPts val="1400"/>
              <a:buNone/>
            </a:pPr>
            <a:r>
              <a:rPr lang="en-US"/>
              <a:t>I’ll only speak about the results that I’ve looked into more closely. </a:t>
            </a:r>
            <a:endParaRPr/>
          </a:p>
          <a:p>
            <a:pPr indent="0" lvl="0" marL="0" rtl="0" algn="l">
              <a:lnSpc>
                <a:spcPct val="100000"/>
              </a:lnSpc>
              <a:spcBef>
                <a:spcPts val="0"/>
              </a:spcBef>
              <a:spcAft>
                <a:spcPts val="0"/>
              </a:spcAft>
              <a:buSzPts val="1400"/>
              <a:buNone/>
            </a:pPr>
            <a:r>
              <a:rPr lang="en-US"/>
              <a:t>Joint moments support moments for golf swings. By totaling the number of swings and bend&amp;pickups. Compare with other exercises such squatting, lunging, and yoga. </a:t>
            </a:r>
            <a:endParaRPr/>
          </a:p>
        </p:txBody>
      </p:sp>
      <p:sp>
        <p:nvSpPr>
          <p:cNvPr id="189" name="Google Shape;189;p12:notes"/>
          <p:cNvSpPr txBox="1"/>
          <p:nvPr>
            <p:ph idx="12" type="sldNum"/>
          </p:nvPr>
        </p:nvSpPr>
        <p:spPr>
          <a:xfrm>
            <a:off x="3898102" y="8829967"/>
            <a:ext cx="2982119" cy="46482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c5311d9a69_0_204: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1c5311d9a69_0_204:notes"/>
          <p:cNvSpPr txBox="1"/>
          <p:nvPr>
            <p:ph idx="1" type="body"/>
          </p:nvPr>
        </p:nvSpPr>
        <p:spPr>
          <a:xfrm>
            <a:off x="688182" y="4415790"/>
            <a:ext cx="5505600" cy="4183500"/>
          </a:xfrm>
          <a:prstGeom prst="rect">
            <a:avLst/>
          </a:prstGeom>
        </p:spPr>
        <p:txBody>
          <a:bodyPr anchorCtr="0" anchor="t" bIns="46200" lIns="92425" spcFirstLastPara="1" rIns="92425" wrap="square" tIns="46200">
            <a:noAutofit/>
          </a:bodyPr>
          <a:lstStyle/>
          <a:p>
            <a:pPr indent="0" lvl="0" marL="0" rtl="0" algn="l">
              <a:spcBef>
                <a:spcPts val="0"/>
              </a:spcBef>
              <a:spcAft>
                <a:spcPts val="0"/>
              </a:spcAft>
              <a:buNone/>
            </a:pPr>
            <a:r>
              <a:t/>
            </a:r>
            <a:endParaRPr/>
          </a:p>
        </p:txBody>
      </p:sp>
      <p:sp>
        <p:nvSpPr>
          <p:cNvPr id="200" name="Google Shape;200;g1c5311d9a69_0_204:notes"/>
          <p:cNvSpPr txBox="1"/>
          <p:nvPr>
            <p:ph idx="12" type="sldNum"/>
          </p:nvPr>
        </p:nvSpPr>
        <p:spPr>
          <a:xfrm>
            <a:off x="3898102" y="8829967"/>
            <a:ext cx="2982000" cy="464700"/>
          </a:xfrm>
          <a:prstGeom prst="rect">
            <a:avLst/>
          </a:prstGeom>
        </p:spPr>
        <p:txBody>
          <a:bodyPr anchorCtr="0" anchor="b" bIns="46200" lIns="92425" spcFirstLastPara="1" rIns="92425" wrap="square" tIns="462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c5311d9a69_0_217: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1c5311d9a69_0_217:notes"/>
          <p:cNvSpPr txBox="1"/>
          <p:nvPr>
            <p:ph idx="1" type="body"/>
          </p:nvPr>
        </p:nvSpPr>
        <p:spPr>
          <a:xfrm>
            <a:off x="688182" y="4415790"/>
            <a:ext cx="5505600" cy="4183500"/>
          </a:xfrm>
          <a:prstGeom prst="rect">
            <a:avLst/>
          </a:prstGeom>
        </p:spPr>
        <p:txBody>
          <a:bodyPr anchorCtr="0" anchor="t" bIns="46200" lIns="92425" spcFirstLastPara="1" rIns="92425" wrap="square" tIns="46200">
            <a:noAutofit/>
          </a:bodyPr>
          <a:lstStyle/>
          <a:p>
            <a:pPr indent="0" lvl="0" marL="0" rtl="0" algn="l">
              <a:spcBef>
                <a:spcPts val="0"/>
              </a:spcBef>
              <a:spcAft>
                <a:spcPts val="0"/>
              </a:spcAft>
              <a:buNone/>
            </a:pPr>
            <a:r>
              <a:t/>
            </a:r>
            <a:endParaRPr/>
          </a:p>
        </p:txBody>
      </p:sp>
      <p:sp>
        <p:nvSpPr>
          <p:cNvPr id="208" name="Google Shape;208;g1c5311d9a69_0_217:notes"/>
          <p:cNvSpPr txBox="1"/>
          <p:nvPr>
            <p:ph idx="12" type="sldNum"/>
          </p:nvPr>
        </p:nvSpPr>
        <p:spPr>
          <a:xfrm>
            <a:off x="3898102" y="8829967"/>
            <a:ext cx="2982000" cy="464700"/>
          </a:xfrm>
          <a:prstGeom prst="rect">
            <a:avLst/>
          </a:prstGeom>
        </p:spPr>
        <p:txBody>
          <a:bodyPr anchorCtr="0" anchor="b" bIns="46200" lIns="92425" spcFirstLastPara="1" rIns="92425" wrap="square" tIns="462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4" name="Shape 24"/>
        <p:cNvGrpSpPr/>
        <p:nvPr/>
      </p:nvGrpSpPr>
      <p:grpSpPr>
        <a:xfrm>
          <a:off x="0" y="0"/>
          <a:ext cx="0" cy="0"/>
          <a:chOff x="0" y="0"/>
          <a:chExt cx="0" cy="0"/>
        </a:xfrm>
      </p:grpSpPr>
      <p:sp>
        <p:nvSpPr>
          <p:cNvPr id="25" name="Google Shape;25;p30"/>
          <p:cNvSpPr txBox="1"/>
          <p:nvPr>
            <p:ph idx="1" type="body"/>
          </p:nvPr>
        </p:nvSpPr>
        <p:spPr>
          <a:xfrm>
            <a:off x="671913" y="3742413"/>
            <a:ext cx="7772400" cy="1500187"/>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560"/>
              </a:spcBef>
              <a:spcAft>
                <a:spcPts val="0"/>
              </a:spcAft>
              <a:buClr>
                <a:schemeClr val="accent1"/>
              </a:buClr>
              <a:buSzPts val="2800"/>
              <a:buNone/>
              <a:defRPr i="1" sz="2800">
                <a:solidFill>
                  <a:schemeClr val="accent1"/>
                </a:solidFill>
              </a:defRPr>
            </a:lvl1pPr>
            <a:lvl2pPr indent="-228600" lvl="1" marL="914400" algn="l">
              <a:lnSpc>
                <a:spcPct val="100000"/>
              </a:lnSpc>
              <a:spcBef>
                <a:spcPts val="360"/>
              </a:spcBef>
              <a:spcAft>
                <a:spcPts val="0"/>
              </a:spcAft>
              <a:buClr>
                <a:srgbClr val="B98888"/>
              </a:buClr>
              <a:buSzPts val="1800"/>
              <a:buNone/>
              <a:defRPr sz="1800">
                <a:solidFill>
                  <a:srgbClr val="B98888"/>
                </a:solidFill>
              </a:defRPr>
            </a:lvl2pPr>
            <a:lvl3pPr indent="-228600" lvl="2" marL="1371600" algn="l">
              <a:lnSpc>
                <a:spcPct val="100000"/>
              </a:lnSpc>
              <a:spcBef>
                <a:spcPts val="320"/>
              </a:spcBef>
              <a:spcAft>
                <a:spcPts val="0"/>
              </a:spcAft>
              <a:buClr>
                <a:srgbClr val="B98888"/>
              </a:buClr>
              <a:buSzPts val="1600"/>
              <a:buNone/>
              <a:defRPr sz="1600">
                <a:solidFill>
                  <a:srgbClr val="B98888"/>
                </a:solidFill>
              </a:defRPr>
            </a:lvl3pPr>
            <a:lvl4pPr indent="-228600" lvl="3" marL="1828800" algn="l">
              <a:lnSpc>
                <a:spcPct val="100000"/>
              </a:lnSpc>
              <a:spcBef>
                <a:spcPts val="280"/>
              </a:spcBef>
              <a:spcAft>
                <a:spcPts val="0"/>
              </a:spcAft>
              <a:buClr>
                <a:srgbClr val="B98888"/>
              </a:buClr>
              <a:buSzPts val="1400"/>
              <a:buNone/>
              <a:defRPr sz="1400">
                <a:solidFill>
                  <a:srgbClr val="B98888"/>
                </a:solidFill>
              </a:defRPr>
            </a:lvl4pPr>
            <a:lvl5pPr indent="-228600" lvl="4" marL="2286000" algn="l">
              <a:lnSpc>
                <a:spcPct val="100000"/>
              </a:lnSpc>
              <a:spcBef>
                <a:spcPts val="280"/>
              </a:spcBef>
              <a:spcAft>
                <a:spcPts val="0"/>
              </a:spcAft>
              <a:buClr>
                <a:srgbClr val="B98888"/>
              </a:buClr>
              <a:buSzPts val="1400"/>
              <a:buNone/>
              <a:defRPr sz="1400">
                <a:solidFill>
                  <a:srgbClr val="B98888"/>
                </a:solidFill>
              </a:defRPr>
            </a:lvl5pPr>
            <a:lvl6pPr indent="-228600" lvl="5" marL="2743200" algn="l">
              <a:lnSpc>
                <a:spcPct val="100000"/>
              </a:lnSpc>
              <a:spcBef>
                <a:spcPts val="280"/>
              </a:spcBef>
              <a:spcAft>
                <a:spcPts val="0"/>
              </a:spcAft>
              <a:buClr>
                <a:srgbClr val="B98888"/>
              </a:buClr>
              <a:buSzPts val="1400"/>
              <a:buNone/>
              <a:defRPr sz="1400">
                <a:solidFill>
                  <a:srgbClr val="B98888"/>
                </a:solidFill>
              </a:defRPr>
            </a:lvl6pPr>
            <a:lvl7pPr indent="-228600" lvl="6" marL="3200400" algn="l">
              <a:lnSpc>
                <a:spcPct val="100000"/>
              </a:lnSpc>
              <a:spcBef>
                <a:spcPts val="280"/>
              </a:spcBef>
              <a:spcAft>
                <a:spcPts val="0"/>
              </a:spcAft>
              <a:buClr>
                <a:srgbClr val="B98888"/>
              </a:buClr>
              <a:buSzPts val="1400"/>
              <a:buNone/>
              <a:defRPr sz="1400">
                <a:solidFill>
                  <a:srgbClr val="B98888"/>
                </a:solidFill>
              </a:defRPr>
            </a:lvl7pPr>
            <a:lvl8pPr indent="-228600" lvl="7" marL="3657600" algn="l">
              <a:lnSpc>
                <a:spcPct val="100000"/>
              </a:lnSpc>
              <a:spcBef>
                <a:spcPts val="280"/>
              </a:spcBef>
              <a:spcAft>
                <a:spcPts val="0"/>
              </a:spcAft>
              <a:buClr>
                <a:srgbClr val="B98888"/>
              </a:buClr>
              <a:buSzPts val="1400"/>
              <a:buNone/>
              <a:defRPr sz="1400">
                <a:solidFill>
                  <a:srgbClr val="B98888"/>
                </a:solidFill>
              </a:defRPr>
            </a:lvl8pPr>
            <a:lvl9pPr indent="-228600" lvl="8" marL="4114800" algn="l">
              <a:lnSpc>
                <a:spcPct val="100000"/>
              </a:lnSpc>
              <a:spcBef>
                <a:spcPts val="280"/>
              </a:spcBef>
              <a:spcAft>
                <a:spcPts val="0"/>
              </a:spcAft>
              <a:buClr>
                <a:srgbClr val="B98888"/>
              </a:buClr>
              <a:buSzPts val="1400"/>
              <a:buNone/>
              <a:defRPr sz="1400">
                <a:solidFill>
                  <a:srgbClr val="B98888"/>
                </a:solidFill>
              </a:defRPr>
            </a:lvl9pPr>
          </a:lstStyle>
          <a:p/>
        </p:txBody>
      </p:sp>
      <p:sp>
        <p:nvSpPr>
          <p:cNvPr id="26" name="Google Shape;26;p30"/>
          <p:cNvSpPr txBox="1"/>
          <p:nvPr>
            <p:ph type="title"/>
          </p:nvPr>
        </p:nvSpPr>
        <p:spPr>
          <a:xfrm>
            <a:off x="406800" y="2542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3600"/>
              <a:buFont typeface="Arial"/>
              <a:buNone/>
              <a:defRPr b="1" i="0"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7" name="Google Shape;27;p30"/>
          <p:cNvPicPr preferRelativeResize="0"/>
          <p:nvPr/>
        </p:nvPicPr>
        <p:blipFill rotWithShape="1">
          <a:blip r:embed="rId2">
            <a:alphaModFix/>
          </a:blip>
          <a:srcRect b="0" l="0" r="0" t="0"/>
          <a:stretch/>
        </p:blipFill>
        <p:spPr>
          <a:xfrm>
            <a:off x="8293020" y="0"/>
            <a:ext cx="850980" cy="1039091"/>
          </a:xfrm>
          <a:prstGeom prst="rect">
            <a:avLst/>
          </a:prstGeom>
          <a:noFill/>
          <a:ln>
            <a:noFill/>
          </a:ln>
        </p:spPr>
      </p:pic>
      <p:pic>
        <p:nvPicPr>
          <p:cNvPr id="28" name="Google Shape;28;p30"/>
          <p:cNvPicPr preferRelativeResize="0"/>
          <p:nvPr/>
        </p:nvPicPr>
        <p:blipFill>
          <a:blip r:embed="rId3">
            <a:alphaModFix/>
          </a:blip>
          <a:stretch>
            <a:fillRect/>
          </a:stretch>
        </p:blipFill>
        <p:spPr>
          <a:xfrm>
            <a:off x="0" y="0"/>
            <a:ext cx="787175" cy="787200"/>
          </a:xfrm>
          <a:prstGeom prst="rect">
            <a:avLst/>
          </a:prstGeom>
          <a:noFill/>
          <a:ln>
            <a:noFill/>
          </a:ln>
        </p:spPr>
      </p:pic>
      <p:pic>
        <p:nvPicPr>
          <p:cNvPr id="29" name="Google Shape;29;p30"/>
          <p:cNvPicPr preferRelativeResize="0"/>
          <p:nvPr/>
        </p:nvPicPr>
        <p:blipFill>
          <a:blip r:embed="rId3">
            <a:alphaModFix/>
          </a:blip>
          <a:stretch>
            <a:fillRect/>
          </a:stretch>
        </p:blipFill>
        <p:spPr>
          <a:xfrm>
            <a:off x="0" y="0"/>
            <a:ext cx="783350" cy="7833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1" name="Shape 61"/>
        <p:cNvGrpSpPr/>
        <p:nvPr/>
      </p:nvGrpSpPr>
      <p:grpSpPr>
        <a:xfrm>
          <a:off x="0" y="0"/>
          <a:ext cx="0" cy="0"/>
          <a:chOff x="0" y="0"/>
          <a:chExt cx="0" cy="0"/>
        </a:xfrm>
      </p:grpSpPr>
      <p:sp>
        <p:nvSpPr>
          <p:cNvPr id="62" name="Google Shape;62;g1c5311d9a69_0_154"/>
          <p:cNvSpPr txBox="1"/>
          <p:nvPr>
            <p:ph type="ctrTitle"/>
          </p:nvPr>
        </p:nvSpPr>
        <p:spPr>
          <a:xfrm>
            <a:off x="311708" y="992767"/>
            <a:ext cx="8520600" cy="27369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63" name="Google Shape;63;g1c5311d9a69_0_154"/>
          <p:cNvSpPr txBox="1"/>
          <p:nvPr>
            <p:ph idx="1" type="subTitle"/>
          </p:nvPr>
        </p:nvSpPr>
        <p:spPr>
          <a:xfrm>
            <a:off x="311700" y="3778833"/>
            <a:ext cx="8520600" cy="10569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4" name="Google Shape;64;g1c5311d9a69_0_154"/>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5" name="Shape 65"/>
        <p:cNvGrpSpPr/>
        <p:nvPr/>
      </p:nvGrpSpPr>
      <p:grpSpPr>
        <a:xfrm>
          <a:off x="0" y="0"/>
          <a:ext cx="0" cy="0"/>
          <a:chOff x="0" y="0"/>
          <a:chExt cx="0" cy="0"/>
        </a:xfrm>
      </p:grpSpPr>
      <p:sp>
        <p:nvSpPr>
          <p:cNvPr id="66" name="Google Shape;66;g1c5311d9a69_0_158"/>
          <p:cNvSpPr txBox="1"/>
          <p:nvPr>
            <p:ph type="title"/>
          </p:nvPr>
        </p:nvSpPr>
        <p:spPr>
          <a:xfrm>
            <a:off x="311700" y="2867800"/>
            <a:ext cx="8520600" cy="11223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67" name="Google Shape;67;g1c5311d9a69_0_158"/>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 name="Shape 68"/>
        <p:cNvGrpSpPr/>
        <p:nvPr/>
      </p:nvGrpSpPr>
      <p:grpSpPr>
        <a:xfrm>
          <a:off x="0" y="0"/>
          <a:ext cx="0" cy="0"/>
          <a:chOff x="0" y="0"/>
          <a:chExt cx="0" cy="0"/>
        </a:xfrm>
      </p:grpSpPr>
      <p:sp>
        <p:nvSpPr>
          <p:cNvPr id="69" name="Google Shape;69;g1c5311d9a69_0_16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0" name="Google Shape;70;g1c5311d9a69_0_16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71" name="Google Shape;71;g1c5311d9a69_0_161"/>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2" name="Shape 72"/>
        <p:cNvGrpSpPr/>
        <p:nvPr/>
      </p:nvGrpSpPr>
      <p:grpSpPr>
        <a:xfrm>
          <a:off x="0" y="0"/>
          <a:ext cx="0" cy="0"/>
          <a:chOff x="0" y="0"/>
          <a:chExt cx="0" cy="0"/>
        </a:xfrm>
      </p:grpSpPr>
      <p:sp>
        <p:nvSpPr>
          <p:cNvPr id="73" name="Google Shape;73;g1c5311d9a69_0_165"/>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4" name="Google Shape;74;g1c5311d9a69_0_165"/>
          <p:cNvSpPr txBox="1"/>
          <p:nvPr>
            <p:ph idx="1" type="body"/>
          </p:nvPr>
        </p:nvSpPr>
        <p:spPr>
          <a:xfrm>
            <a:off x="311700" y="1536633"/>
            <a:ext cx="3999900" cy="45552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75" name="Google Shape;75;g1c5311d9a69_0_165"/>
          <p:cNvSpPr txBox="1"/>
          <p:nvPr>
            <p:ph idx="2" type="body"/>
          </p:nvPr>
        </p:nvSpPr>
        <p:spPr>
          <a:xfrm>
            <a:off x="4832400" y="1536633"/>
            <a:ext cx="3999900" cy="45552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76" name="Google Shape;76;g1c5311d9a69_0_165"/>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7" name="Shape 77"/>
        <p:cNvGrpSpPr/>
        <p:nvPr/>
      </p:nvGrpSpPr>
      <p:grpSpPr>
        <a:xfrm>
          <a:off x="0" y="0"/>
          <a:ext cx="0" cy="0"/>
          <a:chOff x="0" y="0"/>
          <a:chExt cx="0" cy="0"/>
        </a:xfrm>
      </p:grpSpPr>
      <p:sp>
        <p:nvSpPr>
          <p:cNvPr id="78" name="Google Shape;78;g1c5311d9a69_0_170"/>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9" name="Google Shape;79;g1c5311d9a69_0_170"/>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0" name="Shape 80"/>
        <p:cNvGrpSpPr/>
        <p:nvPr/>
      </p:nvGrpSpPr>
      <p:grpSpPr>
        <a:xfrm>
          <a:off x="0" y="0"/>
          <a:ext cx="0" cy="0"/>
          <a:chOff x="0" y="0"/>
          <a:chExt cx="0" cy="0"/>
        </a:xfrm>
      </p:grpSpPr>
      <p:sp>
        <p:nvSpPr>
          <p:cNvPr id="81" name="Google Shape;81;g1c5311d9a69_0_173"/>
          <p:cNvSpPr txBox="1"/>
          <p:nvPr>
            <p:ph type="title"/>
          </p:nvPr>
        </p:nvSpPr>
        <p:spPr>
          <a:xfrm>
            <a:off x="311700" y="740800"/>
            <a:ext cx="2808000" cy="10077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82" name="Google Shape;82;g1c5311d9a69_0_173"/>
          <p:cNvSpPr txBox="1"/>
          <p:nvPr>
            <p:ph idx="1" type="body"/>
          </p:nvPr>
        </p:nvSpPr>
        <p:spPr>
          <a:xfrm>
            <a:off x="311700" y="1852800"/>
            <a:ext cx="2808000" cy="4239300"/>
          </a:xfrm>
          <a:prstGeom prst="rect">
            <a:avLst/>
          </a:prstGeom>
          <a:noFill/>
          <a:ln>
            <a:noFill/>
          </a:ln>
        </p:spPr>
        <p:txBody>
          <a:bodyPr anchorCtr="0" anchor="t" bIns="91425" lIns="91425" spcFirstLastPara="1" rIns="91425" wrap="square" tIns="91425">
            <a:norm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83" name="Google Shape;83;g1c5311d9a69_0_173"/>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4" name="Shape 84"/>
        <p:cNvGrpSpPr/>
        <p:nvPr/>
      </p:nvGrpSpPr>
      <p:grpSpPr>
        <a:xfrm>
          <a:off x="0" y="0"/>
          <a:ext cx="0" cy="0"/>
          <a:chOff x="0" y="0"/>
          <a:chExt cx="0" cy="0"/>
        </a:xfrm>
      </p:grpSpPr>
      <p:sp>
        <p:nvSpPr>
          <p:cNvPr id="85" name="Google Shape;85;g1c5311d9a69_0_177"/>
          <p:cNvSpPr txBox="1"/>
          <p:nvPr>
            <p:ph type="title"/>
          </p:nvPr>
        </p:nvSpPr>
        <p:spPr>
          <a:xfrm>
            <a:off x="490250" y="600200"/>
            <a:ext cx="6367800" cy="54543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86" name="Google Shape;86;g1c5311d9a69_0_177"/>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7" name="Shape 87"/>
        <p:cNvGrpSpPr/>
        <p:nvPr/>
      </p:nvGrpSpPr>
      <p:grpSpPr>
        <a:xfrm>
          <a:off x="0" y="0"/>
          <a:ext cx="0" cy="0"/>
          <a:chOff x="0" y="0"/>
          <a:chExt cx="0" cy="0"/>
        </a:xfrm>
      </p:grpSpPr>
      <p:sp>
        <p:nvSpPr>
          <p:cNvPr id="88" name="Google Shape;88;g1c5311d9a69_0_180"/>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g1c5311d9a69_0_180"/>
          <p:cNvSpPr txBox="1"/>
          <p:nvPr>
            <p:ph type="title"/>
          </p:nvPr>
        </p:nvSpPr>
        <p:spPr>
          <a:xfrm>
            <a:off x="265500" y="1644233"/>
            <a:ext cx="4045200" cy="19764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90" name="Google Shape;90;g1c5311d9a69_0_180"/>
          <p:cNvSpPr txBox="1"/>
          <p:nvPr>
            <p:ph idx="1" type="subTitle"/>
          </p:nvPr>
        </p:nvSpPr>
        <p:spPr>
          <a:xfrm>
            <a:off x="265500" y="3737433"/>
            <a:ext cx="4045200" cy="16467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1" name="Google Shape;91;g1c5311d9a69_0_180"/>
          <p:cNvSpPr txBox="1"/>
          <p:nvPr>
            <p:ph idx="2" type="body"/>
          </p:nvPr>
        </p:nvSpPr>
        <p:spPr>
          <a:xfrm>
            <a:off x="4939500" y="965433"/>
            <a:ext cx="3837000" cy="4926900"/>
          </a:xfrm>
          <a:prstGeom prst="rect">
            <a:avLst/>
          </a:prstGeom>
          <a:noFill/>
          <a:ln>
            <a:noFill/>
          </a:ln>
        </p:spPr>
        <p:txBody>
          <a:bodyPr anchorCtr="0" anchor="ctr"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92" name="Google Shape;92;g1c5311d9a69_0_180"/>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3" name="Shape 93"/>
        <p:cNvGrpSpPr/>
        <p:nvPr/>
      </p:nvGrpSpPr>
      <p:grpSpPr>
        <a:xfrm>
          <a:off x="0" y="0"/>
          <a:ext cx="0" cy="0"/>
          <a:chOff x="0" y="0"/>
          <a:chExt cx="0" cy="0"/>
        </a:xfrm>
      </p:grpSpPr>
      <p:sp>
        <p:nvSpPr>
          <p:cNvPr id="94" name="Google Shape;94;g1c5311d9a69_0_186"/>
          <p:cNvSpPr txBox="1"/>
          <p:nvPr>
            <p:ph idx="1" type="body"/>
          </p:nvPr>
        </p:nvSpPr>
        <p:spPr>
          <a:xfrm>
            <a:off x="311700" y="5640767"/>
            <a:ext cx="5998800" cy="806700"/>
          </a:xfrm>
          <a:prstGeom prst="rect">
            <a:avLst/>
          </a:prstGeom>
          <a:noFill/>
          <a:ln>
            <a:noFill/>
          </a:ln>
        </p:spPr>
        <p:txBody>
          <a:bodyPr anchorCtr="0" anchor="ctr" bIns="91425" lIns="91425" spcFirstLastPara="1" rIns="91425" wrap="square" tIns="91425">
            <a:normAutofit/>
          </a:bodyPr>
          <a:lstStyle>
            <a:lvl1pPr indent="-228600" lvl="0" marL="457200" rtl="0" algn="l">
              <a:lnSpc>
                <a:spcPct val="100000"/>
              </a:lnSpc>
              <a:spcBef>
                <a:spcPts val="0"/>
              </a:spcBef>
              <a:spcAft>
                <a:spcPts val="0"/>
              </a:spcAft>
              <a:buSzPts val="1800"/>
              <a:buNone/>
              <a:defRPr/>
            </a:lvl1pPr>
          </a:lstStyle>
          <a:p/>
        </p:txBody>
      </p:sp>
      <p:sp>
        <p:nvSpPr>
          <p:cNvPr id="95" name="Google Shape;95;g1c5311d9a69_0_186"/>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6" name="Shape 96"/>
        <p:cNvGrpSpPr/>
        <p:nvPr/>
      </p:nvGrpSpPr>
      <p:grpSpPr>
        <a:xfrm>
          <a:off x="0" y="0"/>
          <a:ext cx="0" cy="0"/>
          <a:chOff x="0" y="0"/>
          <a:chExt cx="0" cy="0"/>
        </a:xfrm>
      </p:grpSpPr>
      <p:sp>
        <p:nvSpPr>
          <p:cNvPr id="97" name="Google Shape;97;g1c5311d9a69_0_189"/>
          <p:cNvSpPr txBox="1"/>
          <p:nvPr>
            <p:ph hasCustomPrompt="1" type="title"/>
          </p:nvPr>
        </p:nvSpPr>
        <p:spPr>
          <a:xfrm>
            <a:off x="311700" y="1474833"/>
            <a:ext cx="8520600" cy="26181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98" name="Google Shape;98;g1c5311d9a69_0_189"/>
          <p:cNvSpPr txBox="1"/>
          <p:nvPr>
            <p:ph idx="1" type="body"/>
          </p:nvPr>
        </p:nvSpPr>
        <p:spPr>
          <a:xfrm>
            <a:off x="311700" y="4202967"/>
            <a:ext cx="8520600" cy="1734300"/>
          </a:xfrm>
          <a:prstGeom prst="rect">
            <a:avLst/>
          </a:prstGeom>
          <a:noFill/>
          <a:ln>
            <a:noFill/>
          </a:ln>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0"/>
              </a:spcBef>
              <a:spcAft>
                <a:spcPts val="0"/>
              </a:spcAft>
              <a:buSzPts val="1400"/>
              <a:buChar char="○"/>
              <a:defRPr/>
            </a:lvl2pPr>
            <a:lvl3pPr indent="-317500" lvl="2" marL="1371600" rtl="0" algn="ctr">
              <a:lnSpc>
                <a:spcPct val="115000"/>
              </a:lnSpc>
              <a:spcBef>
                <a:spcPts val="0"/>
              </a:spcBef>
              <a:spcAft>
                <a:spcPts val="0"/>
              </a:spcAft>
              <a:buSzPts val="1400"/>
              <a:buChar char="■"/>
              <a:defRPr/>
            </a:lvl3pPr>
            <a:lvl4pPr indent="-317500" lvl="3" marL="1828800" rtl="0" algn="ctr">
              <a:lnSpc>
                <a:spcPct val="115000"/>
              </a:lnSpc>
              <a:spcBef>
                <a:spcPts val="0"/>
              </a:spcBef>
              <a:spcAft>
                <a:spcPts val="0"/>
              </a:spcAft>
              <a:buSzPts val="1400"/>
              <a:buChar char="●"/>
              <a:defRPr/>
            </a:lvl4pPr>
            <a:lvl5pPr indent="-317500" lvl="4" marL="2286000" rtl="0" algn="ctr">
              <a:lnSpc>
                <a:spcPct val="115000"/>
              </a:lnSpc>
              <a:spcBef>
                <a:spcPts val="0"/>
              </a:spcBef>
              <a:spcAft>
                <a:spcPts val="0"/>
              </a:spcAft>
              <a:buSzPts val="1400"/>
              <a:buChar char="○"/>
              <a:defRPr/>
            </a:lvl5pPr>
            <a:lvl6pPr indent="-317500" lvl="5" marL="2743200" rtl="0" algn="ctr">
              <a:lnSpc>
                <a:spcPct val="115000"/>
              </a:lnSpc>
              <a:spcBef>
                <a:spcPts val="0"/>
              </a:spcBef>
              <a:spcAft>
                <a:spcPts val="0"/>
              </a:spcAft>
              <a:buSzPts val="1400"/>
              <a:buChar char="■"/>
              <a:defRPr/>
            </a:lvl6pPr>
            <a:lvl7pPr indent="-317500" lvl="6" marL="3200400" rtl="0" algn="ctr">
              <a:lnSpc>
                <a:spcPct val="115000"/>
              </a:lnSpc>
              <a:spcBef>
                <a:spcPts val="0"/>
              </a:spcBef>
              <a:spcAft>
                <a:spcPts val="0"/>
              </a:spcAft>
              <a:buSzPts val="1400"/>
              <a:buChar char="●"/>
              <a:defRPr/>
            </a:lvl7pPr>
            <a:lvl8pPr indent="-317500" lvl="7" marL="3657600" rtl="0" algn="ctr">
              <a:lnSpc>
                <a:spcPct val="115000"/>
              </a:lnSpc>
              <a:spcBef>
                <a:spcPts val="0"/>
              </a:spcBef>
              <a:spcAft>
                <a:spcPts val="0"/>
              </a:spcAft>
              <a:buSzPts val="1400"/>
              <a:buChar char="○"/>
              <a:defRPr/>
            </a:lvl8pPr>
            <a:lvl9pPr indent="-317500" lvl="8" marL="4114800" rtl="0" algn="ctr">
              <a:lnSpc>
                <a:spcPct val="115000"/>
              </a:lnSpc>
              <a:spcBef>
                <a:spcPts val="0"/>
              </a:spcBef>
              <a:spcAft>
                <a:spcPts val="0"/>
              </a:spcAft>
              <a:buSzPts val="1400"/>
              <a:buChar char="■"/>
              <a:defRPr/>
            </a:lvl9pPr>
          </a:lstStyle>
          <a:p/>
        </p:txBody>
      </p:sp>
      <p:sp>
        <p:nvSpPr>
          <p:cNvPr id="99" name="Google Shape;99;g1c5311d9a69_0_189"/>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31"/>
          <p:cNvSpPr txBox="1"/>
          <p:nvPr>
            <p:ph idx="1" type="body"/>
          </p:nvPr>
        </p:nvSpPr>
        <p:spPr>
          <a:xfrm>
            <a:off x="457200" y="1600201"/>
            <a:ext cx="8229600" cy="39942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0" name="Shape 100"/>
        <p:cNvGrpSpPr/>
        <p:nvPr/>
      </p:nvGrpSpPr>
      <p:grpSpPr>
        <a:xfrm>
          <a:off x="0" y="0"/>
          <a:ext cx="0" cy="0"/>
          <a:chOff x="0" y="0"/>
          <a:chExt cx="0" cy="0"/>
        </a:xfrm>
      </p:grpSpPr>
      <p:sp>
        <p:nvSpPr>
          <p:cNvPr id="101" name="Google Shape;101;g1c5311d9a69_0_193"/>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3" name="Shape 33"/>
        <p:cNvGrpSpPr/>
        <p:nvPr/>
      </p:nvGrpSpPr>
      <p:grpSpPr>
        <a:xfrm>
          <a:off x="0" y="0"/>
          <a:ext cx="0" cy="0"/>
          <a:chOff x="0" y="0"/>
          <a:chExt cx="0" cy="0"/>
        </a:xfrm>
      </p:grpSpPr>
      <p:sp>
        <p:nvSpPr>
          <p:cNvPr id="34" name="Google Shape;34;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2"/>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36" name="Google Shape;36;p32"/>
          <p:cNvSpPr txBox="1"/>
          <p:nvPr>
            <p:ph idx="2" type="body"/>
          </p:nvPr>
        </p:nvSpPr>
        <p:spPr>
          <a:xfrm>
            <a:off x="457200" y="2174875"/>
            <a:ext cx="4040188" cy="3426725"/>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37" name="Google Shape;37;p32"/>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38" name="Google Shape;38;p32"/>
          <p:cNvSpPr txBox="1"/>
          <p:nvPr>
            <p:ph idx="4" type="body"/>
          </p:nvPr>
        </p:nvSpPr>
        <p:spPr>
          <a:xfrm>
            <a:off x="4645025" y="2174875"/>
            <a:ext cx="4041775" cy="3426725"/>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9" name="Shape 39"/>
        <p:cNvGrpSpPr/>
        <p:nvPr/>
      </p:nvGrpSpPr>
      <p:grpSpPr>
        <a:xfrm>
          <a:off x="0" y="0"/>
          <a:ext cx="0" cy="0"/>
          <a:chOff x="0" y="0"/>
          <a:chExt cx="0" cy="0"/>
        </a:xfrm>
      </p:grpSpPr>
      <p:sp>
        <p:nvSpPr>
          <p:cNvPr id="40" name="Google Shape;40;p33"/>
          <p:cNvSpPr txBox="1"/>
          <p:nvPr>
            <p:ph type="title"/>
          </p:nvPr>
        </p:nvSpPr>
        <p:spPr>
          <a:xfrm>
            <a:off x="722313" y="422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Arial"/>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33"/>
          <p:cNvSpPr txBox="1"/>
          <p:nvPr>
            <p:ph idx="1" type="body"/>
          </p:nvPr>
        </p:nvSpPr>
        <p:spPr>
          <a:xfrm>
            <a:off x="722313" y="272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B98888"/>
              </a:buClr>
              <a:buSzPts val="2000"/>
              <a:buNone/>
              <a:defRPr sz="2000">
                <a:solidFill>
                  <a:srgbClr val="B98888"/>
                </a:solidFill>
              </a:defRPr>
            </a:lvl1pPr>
            <a:lvl2pPr indent="-228600" lvl="1" marL="914400" algn="l">
              <a:lnSpc>
                <a:spcPct val="100000"/>
              </a:lnSpc>
              <a:spcBef>
                <a:spcPts val="360"/>
              </a:spcBef>
              <a:spcAft>
                <a:spcPts val="0"/>
              </a:spcAft>
              <a:buClr>
                <a:srgbClr val="B98888"/>
              </a:buClr>
              <a:buSzPts val="1800"/>
              <a:buNone/>
              <a:defRPr sz="1800">
                <a:solidFill>
                  <a:srgbClr val="B98888"/>
                </a:solidFill>
              </a:defRPr>
            </a:lvl2pPr>
            <a:lvl3pPr indent="-228600" lvl="2" marL="1371600" algn="l">
              <a:lnSpc>
                <a:spcPct val="100000"/>
              </a:lnSpc>
              <a:spcBef>
                <a:spcPts val="320"/>
              </a:spcBef>
              <a:spcAft>
                <a:spcPts val="0"/>
              </a:spcAft>
              <a:buClr>
                <a:srgbClr val="B98888"/>
              </a:buClr>
              <a:buSzPts val="1600"/>
              <a:buNone/>
              <a:defRPr sz="1600">
                <a:solidFill>
                  <a:srgbClr val="B98888"/>
                </a:solidFill>
              </a:defRPr>
            </a:lvl3pPr>
            <a:lvl4pPr indent="-228600" lvl="3" marL="1828800" algn="l">
              <a:lnSpc>
                <a:spcPct val="100000"/>
              </a:lnSpc>
              <a:spcBef>
                <a:spcPts val="280"/>
              </a:spcBef>
              <a:spcAft>
                <a:spcPts val="0"/>
              </a:spcAft>
              <a:buClr>
                <a:srgbClr val="B98888"/>
              </a:buClr>
              <a:buSzPts val="1400"/>
              <a:buNone/>
              <a:defRPr sz="1400">
                <a:solidFill>
                  <a:srgbClr val="B98888"/>
                </a:solidFill>
              </a:defRPr>
            </a:lvl4pPr>
            <a:lvl5pPr indent="-228600" lvl="4" marL="2286000" algn="l">
              <a:lnSpc>
                <a:spcPct val="100000"/>
              </a:lnSpc>
              <a:spcBef>
                <a:spcPts val="280"/>
              </a:spcBef>
              <a:spcAft>
                <a:spcPts val="0"/>
              </a:spcAft>
              <a:buClr>
                <a:srgbClr val="B98888"/>
              </a:buClr>
              <a:buSzPts val="1400"/>
              <a:buNone/>
              <a:defRPr sz="1400">
                <a:solidFill>
                  <a:srgbClr val="B98888"/>
                </a:solidFill>
              </a:defRPr>
            </a:lvl5pPr>
            <a:lvl6pPr indent="-228600" lvl="5" marL="2743200" algn="l">
              <a:lnSpc>
                <a:spcPct val="100000"/>
              </a:lnSpc>
              <a:spcBef>
                <a:spcPts val="280"/>
              </a:spcBef>
              <a:spcAft>
                <a:spcPts val="0"/>
              </a:spcAft>
              <a:buClr>
                <a:srgbClr val="B98888"/>
              </a:buClr>
              <a:buSzPts val="1400"/>
              <a:buNone/>
              <a:defRPr sz="1400">
                <a:solidFill>
                  <a:srgbClr val="B98888"/>
                </a:solidFill>
              </a:defRPr>
            </a:lvl6pPr>
            <a:lvl7pPr indent="-228600" lvl="6" marL="3200400" algn="l">
              <a:lnSpc>
                <a:spcPct val="100000"/>
              </a:lnSpc>
              <a:spcBef>
                <a:spcPts val="280"/>
              </a:spcBef>
              <a:spcAft>
                <a:spcPts val="0"/>
              </a:spcAft>
              <a:buClr>
                <a:srgbClr val="B98888"/>
              </a:buClr>
              <a:buSzPts val="1400"/>
              <a:buNone/>
              <a:defRPr sz="1400">
                <a:solidFill>
                  <a:srgbClr val="B98888"/>
                </a:solidFill>
              </a:defRPr>
            </a:lvl7pPr>
            <a:lvl8pPr indent="-228600" lvl="7" marL="3657600" algn="l">
              <a:lnSpc>
                <a:spcPct val="100000"/>
              </a:lnSpc>
              <a:spcBef>
                <a:spcPts val="280"/>
              </a:spcBef>
              <a:spcAft>
                <a:spcPts val="0"/>
              </a:spcAft>
              <a:buClr>
                <a:srgbClr val="B98888"/>
              </a:buClr>
              <a:buSzPts val="1400"/>
              <a:buNone/>
              <a:defRPr sz="1400">
                <a:solidFill>
                  <a:srgbClr val="B98888"/>
                </a:solidFill>
              </a:defRPr>
            </a:lvl8pPr>
            <a:lvl9pPr indent="-228600" lvl="8" marL="4114800" algn="l">
              <a:lnSpc>
                <a:spcPct val="100000"/>
              </a:lnSpc>
              <a:spcBef>
                <a:spcPts val="280"/>
              </a:spcBef>
              <a:spcAft>
                <a:spcPts val="0"/>
              </a:spcAft>
              <a:buClr>
                <a:srgbClr val="B98888"/>
              </a:buClr>
              <a:buSzPts val="1400"/>
              <a:buNone/>
              <a:defRPr sz="1400">
                <a:solidFill>
                  <a:srgbClr val="B98888"/>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3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34"/>
          <p:cNvSpPr txBox="1"/>
          <p:nvPr>
            <p:ph idx="1" type="body"/>
          </p:nvPr>
        </p:nvSpPr>
        <p:spPr>
          <a:xfrm>
            <a:off x="457200" y="1600201"/>
            <a:ext cx="4038600" cy="40086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5" name="Google Shape;45;p34"/>
          <p:cNvSpPr txBox="1"/>
          <p:nvPr>
            <p:ph idx="2" type="body"/>
          </p:nvPr>
        </p:nvSpPr>
        <p:spPr>
          <a:xfrm>
            <a:off x="4648200" y="1600201"/>
            <a:ext cx="4038600" cy="40086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6" name="Shape 46"/>
        <p:cNvGrpSpPr/>
        <p:nvPr/>
      </p:nvGrpSpPr>
      <p:grpSpPr>
        <a:xfrm>
          <a:off x="0" y="0"/>
          <a:ext cx="0" cy="0"/>
          <a:chOff x="0" y="0"/>
          <a:chExt cx="0" cy="0"/>
        </a:xfrm>
      </p:grpSpPr>
      <p:sp>
        <p:nvSpPr>
          <p:cNvPr id="47" name="Google Shape;47;p3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9" name="Shape 49"/>
        <p:cNvGrpSpPr/>
        <p:nvPr/>
      </p:nvGrpSpPr>
      <p:grpSpPr>
        <a:xfrm>
          <a:off x="0" y="0"/>
          <a:ext cx="0" cy="0"/>
          <a:chOff x="0" y="0"/>
          <a:chExt cx="0" cy="0"/>
        </a:xfrm>
      </p:grpSpPr>
      <p:sp>
        <p:nvSpPr>
          <p:cNvPr id="50" name="Google Shape;50;p37"/>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Arial"/>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37"/>
          <p:cNvSpPr txBox="1"/>
          <p:nvPr>
            <p:ph idx="1" type="body"/>
          </p:nvPr>
        </p:nvSpPr>
        <p:spPr>
          <a:xfrm>
            <a:off x="3575050" y="273051"/>
            <a:ext cx="5111750" cy="532855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2" name="Google Shape;52;p37"/>
          <p:cNvSpPr txBox="1"/>
          <p:nvPr>
            <p:ph idx="2" type="body"/>
          </p:nvPr>
        </p:nvSpPr>
        <p:spPr>
          <a:xfrm>
            <a:off x="457200" y="1435100"/>
            <a:ext cx="3008313" cy="416650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3" name="Shape 53"/>
        <p:cNvGrpSpPr/>
        <p:nvPr/>
      </p:nvGrpSpPr>
      <p:grpSpPr>
        <a:xfrm>
          <a:off x="0" y="0"/>
          <a:ext cx="0" cy="0"/>
          <a:chOff x="0" y="0"/>
          <a:chExt cx="0" cy="0"/>
        </a:xfrm>
      </p:grpSpPr>
      <p:sp>
        <p:nvSpPr>
          <p:cNvPr id="54" name="Google Shape;54;p38"/>
          <p:cNvSpPr txBox="1"/>
          <p:nvPr>
            <p:ph type="title"/>
          </p:nvPr>
        </p:nvSpPr>
        <p:spPr>
          <a:xfrm>
            <a:off x="1792288" y="42174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Arial"/>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38"/>
          <p:cNvSpPr/>
          <p:nvPr>
            <p:ph idx="2" type="pic"/>
          </p:nvPr>
        </p:nvSpPr>
        <p:spPr>
          <a:xfrm>
            <a:off x="1792288" y="612775"/>
            <a:ext cx="5486400" cy="4114800"/>
          </a:xfrm>
          <a:prstGeom prst="rect">
            <a:avLst/>
          </a:prstGeom>
          <a:noFill/>
          <a:ln>
            <a:noFill/>
          </a:ln>
        </p:spPr>
      </p:sp>
      <p:sp>
        <p:nvSpPr>
          <p:cNvPr id="56" name="Google Shape;56;p38"/>
          <p:cNvSpPr txBox="1"/>
          <p:nvPr>
            <p:ph idx="1" type="body"/>
          </p:nvPr>
        </p:nvSpPr>
        <p:spPr>
          <a:xfrm>
            <a:off x="1792288" y="47841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4.xml"/><Relationship Id="rId10" Type="http://schemas.openxmlformats.org/officeDocument/2006/relationships/slideLayout" Target="../slideLayouts/slideLayout3.xml"/><Relationship Id="rId13" Type="http://schemas.openxmlformats.org/officeDocument/2006/relationships/slideLayout" Target="../slideLayouts/slideLayout6.xml"/><Relationship Id="rId12" Type="http://schemas.openxmlformats.org/officeDocument/2006/relationships/slideLayout" Target="../slideLayouts/slideLayout5.xml"/><Relationship Id="rId1" Type="http://schemas.openxmlformats.org/officeDocument/2006/relationships/image" Target="../media/image8.png"/><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slideLayout" Target="../slideLayouts/slideLayout2.xml"/><Relationship Id="rId15" Type="http://schemas.openxmlformats.org/officeDocument/2006/relationships/slideLayout" Target="../slideLayouts/slideLayout8.xml"/><Relationship Id="rId14" Type="http://schemas.openxmlformats.org/officeDocument/2006/relationships/slideLayout" Target="../slideLayouts/slideLayout7.xml"/><Relationship Id="rId17" Type="http://schemas.openxmlformats.org/officeDocument/2006/relationships/theme" Target="../theme/theme2.xml"/><Relationship Id="rId16" Type="http://schemas.openxmlformats.org/officeDocument/2006/relationships/slideLayout" Target="../slideLayouts/slideLayout9.xml"/><Relationship Id="rId5" Type="http://schemas.openxmlformats.org/officeDocument/2006/relationships/image" Target="../media/image5.png"/><Relationship Id="rId6" Type="http://schemas.openxmlformats.org/officeDocument/2006/relationships/image" Target="../media/image17.png"/><Relationship Id="rId7" Type="http://schemas.openxmlformats.org/officeDocument/2006/relationships/image" Target="../media/image22.png"/><Relationship Id="rId8"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0.xml"/><Relationship Id="rId10" Type="http://schemas.openxmlformats.org/officeDocument/2006/relationships/slideLayout" Target="../slideLayouts/slideLayout19.xml"/><Relationship Id="rId12" Type="http://schemas.openxmlformats.org/officeDocument/2006/relationships/theme" Target="../theme/theme3.xml"/><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B9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B9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B9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B9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B9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B9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B9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B9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B9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B9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B9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5" name="Google Shape;15;p29"/>
          <p:cNvSpPr/>
          <p:nvPr/>
        </p:nvSpPr>
        <p:spPr>
          <a:xfrm>
            <a:off x="0" y="5828924"/>
            <a:ext cx="9169398" cy="1027693"/>
          </a:xfrm>
          <a:prstGeom prst="rect">
            <a:avLst/>
          </a:prstGeom>
          <a:solidFill>
            <a:schemeClr val="accent2"/>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 name="Google Shape;16;p29"/>
          <p:cNvSpPr/>
          <p:nvPr/>
        </p:nvSpPr>
        <p:spPr>
          <a:xfrm flipH="1" rot="10800000">
            <a:off x="0" y="5846364"/>
            <a:ext cx="9144000" cy="50800"/>
          </a:xfrm>
          <a:prstGeom prst="rect">
            <a:avLst/>
          </a:prstGeom>
          <a:solidFill>
            <a:schemeClr val="accent1"/>
          </a:solidFill>
          <a:ln>
            <a:noFill/>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Regular Use Shield_GoldOnWhite_NoBG.eps" id="17" name="Google Shape;17;p29"/>
          <p:cNvPicPr preferRelativeResize="0"/>
          <p:nvPr/>
        </p:nvPicPr>
        <p:blipFill rotWithShape="1">
          <a:blip r:embed="rId1">
            <a:alphaModFix/>
          </a:blip>
          <a:srcRect b="0" l="0" r="0" t="0"/>
          <a:stretch/>
        </p:blipFill>
        <p:spPr>
          <a:xfrm>
            <a:off x="8343487" y="313266"/>
            <a:ext cx="463639" cy="596901"/>
          </a:xfrm>
          <a:prstGeom prst="rect">
            <a:avLst/>
          </a:prstGeom>
          <a:noFill/>
          <a:ln>
            <a:noFill/>
          </a:ln>
        </p:spPr>
      </p:pic>
      <p:pic>
        <p:nvPicPr>
          <p:cNvPr descr="1-lineWordmark_GoldOnCard_NoBG.eps" id="18" name="Google Shape;18;p29"/>
          <p:cNvPicPr preferRelativeResize="0"/>
          <p:nvPr/>
        </p:nvPicPr>
        <p:blipFill rotWithShape="1">
          <a:blip r:embed="rId2">
            <a:alphaModFix/>
          </a:blip>
          <a:srcRect b="0" l="0" r="0" t="0"/>
          <a:stretch/>
        </p:blipFill>
        <p:spPr>
          <a:xfrm>
            <a:off x="6997700" y="6432397"/>
            <a:ext cx="1822126" cy="154821"/>
          </a:xfrm>
          <a:prstGeom prst="rect">
            <a:avLst/>
          </a:prstGeom>
          <a:noFill/>
          <a:ln>
            <a:noFill/>
          </a:ln>
        </p:spPr>
      </p:pic>
      <p:pic>
        <p:nvPicPr>
          <p:cNvPr descr="2-Line_DivisionOfBiokinesiology_GoldOnCard_NoBG.eps" id="19" name="Google Shape;19;p29"/>
          <p:cNvPicPr preferRelativeResize="0"/>
          <p:nvPr/>
        </p:nvPicPr>
        <p:blipFill rotWithShape="1">
          <a:blip r:embed="rId3">
            <a:alphaModFix/>
          </a:blip>
          <a:srcRect b="0" l="0" r="0" t="0"/>
          <a:stretch/>
        </p:blipFill>
        <p:spPr>
          <a:xfrm>
            <a:off x="325987" y="6045697"/>
            <a:ext cx="4292600" cy="723900"/>
          </a:xfrm>
          <a:prstGeom prst="rect">
            <a:avLst/>
          </a:prstGeom>
          <a:noFill/>
          <a:ln>
            <a:noFill/>
          </a:ln>
        </p:spPr>
      </p:pic>
      <p:pic>
        <p:nvPicPr>
          <p:cNvPr id="20" name="Google Shape;20;p29"/>
          <p:cNvPicPr preferRelativeResize="0"/>
          <p:nvPr/>
        </p:nvPicPr>
        <p:blipFill rotWithShape="1">
          <a:blip r:embed="rId4">
            <a:alphaModFix/>
          </a:blip>
          <a:srcRect b="0" l="0" r="0" t="0"/>
          <a:stretch/>
        </p:blipFill>
        <p:spPr>
          <a:xfrm>
            <a:off x="8313" y="0"/>
            <a:ext cx="783353" cy="739833"/>
          </a:xfrm>
          <a:prstGeom prst="rect">
            <a:avLst/>
          </a:prstGeom>
          <a:noFill/>
          <a:ln>
            <a:noFill/>
          </a:ln>
        </p:spPr>
      </p:pic>
      <p:pic>
        <p:nvPicPr>
          <p:cNvPr id="21" name="Google Shape;21;p29"/>
          <p:cNvPicPr preferRelativeResize="0"/>
          <p:nvPr/>
        </p:nvPicPr>
        <p:blipFill rotWithShape="1">
          <a:blip r:embed="rId5">
            <a:alphaModFix/>
          </a:blip>
          <a:srcRect b="0" l="0" r="0" t="0"/>
          <a:stretch/>
        </p:blipFill>
        <p:spPr>
          <a:xfrm>
            <a:off x="8293020" y="0"/>
            <a:ext cx="850980" cy="1039091"/>
          </a:xfrm>
          <a:prstGeom prst="rect">
            <a:avLst/>
          </a:prstGeom>
          <a:noFill/>
          <a:ln>
            <a:noFill/>
          </a:ln>
        </p:spPr>
      </p:pic>
      <p:pic>
        <p:nvPicPr>
          <p:cNvPr id="22" name="Google Shape;22;p29"/>
          <p:cNvPicPr preferRelativeResize="0"/>
          <p:nvPr/>
        </p:nvPicPr>
        <p:blipFill>
          <a:blip r:embed="rId6">
            <a:alphaModFix/>
          </a:blip>
          <a:stretch>
            <a:fillRect/>
          </a:stretch>
        </p:blipFill>
        <p:spPr>
          <a:xfrm>
            <a:off x="0" y="0"/>
            <a:ext cx="783350" cy="783350"/>
          </a:xfrm>
          <a:prstGeom prst="rect">
            <a:avLst/>
          </a:prstGeom>
          <a:noFill/>
          <a:ln>
            <a:noFill/>
          </a:ln>
        </p:spPr>
      </p:pic>
      <p:pic>
        <p:nvPicPr>
          <p:cNvPr id="23" name="Google Shape;23;p29"/>
          <p:cNvPicPr preferRelativeResize="0"/>
          <p:nvPr/>
        </p:nvPicPr>
        <p:blipFill>
          <a:blip r:embed="rId7">
            <a:alphaModFix/>
          </a:blip>
          <a:stretch>
            <a:fillRect/>
          </a:stretch>
        </p:blipFill>
        <p:spPr>
          <a:xfrm>
            <a:off x="6388500" y="71463"/>
            <a:ext cx="1904521" cy="59689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8"/>
    <p:sldLayoutId id="2147483650" r:id="rId9"/>
    <p:sldLayoutId id="2147483651" r:id="rId10"/>
    <p:sldLayoutId id="2147483652" r:id="rId11"/>
    <p:sldLayoutId id="2147483653" r:id="rId12"/>
    <p:sldLayoutId id="2147483654" r:id="rId13"/>
    <p:sldLayoutId id="2147483655" r:id="rId14"/>
    <p:sldLayoutId id="2147483656" r:id="rId15"/>
    <p:sldLayoutId id="2147483657" r:id="rId1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7" name="Shape 57"/>
        <p:cNvGrpSpPr/>
        <p:nvPr/>
      </p:nvGrpSpPr>
      <p:grpSpPr>
        <a:xfrm>
          <a:off x="0" y="0"/>
          <a:ext cx="0" cy="0"/>
          <a:chOff x="0" y="0"/>
          <a:chExt cx="0" cy="0"/>
        </a:xfrm>
      </p:grpSpPr>
      <p:sp>
        <p:nvSpPr>
          <p:cNvPr id="58" name="Google Shape;58;g1c5311d9a69_0_150"/>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9" name="Google Shape;59;g1c5311d9a69_0_150"/>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60" name="Google Shape;60;g1c5311d9a69_0_150"/>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0.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image" Target="../media/image31.png"/><Relationship Id="rId5" Type="http://schemas.openxmlformats.org/officeDocument/2006/relationships/image" Target="../media/image25.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9.png"/><Relationship Id="rId4" Type="http://schemas.openxmlformats.org/officeDocument/2006/relationships/image" Target="../media/image31.png"/><Relationship Id="rId5" Type="http://schemas.openxmlformats.org/officeDocument/2006/relationships/image" Target="../media/image25.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1.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4.jp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6.png"/><Relationship Id="rId4" Type="http://schemas.openxmlformats.org/officeDocument/2006/relationships/image" Target="../media/image45.png"/><Relationship Id="rId5" Type="http://schemas.openxmlformats.org/officeDocument/2006/relationships/image" Target="../media/image48.png"/><Relationship Id="rId6"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8.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8.png"/><Relationship Id="rId4" Type="http://schemas.openxmlformats.org/officeDocument/2006/relationships/image" Target="../media/image64.png"/><Relationship Id="rId5" Type="http://schemas.openxmlformats.org/officeDocument/2006/relationships/image" Target="../media/image53.png"/><Relationship Id="rId6" Type="http://schemas.openxmlformats.org/officeDocument/2006/relationships/image" Target="../media/image5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1" Type="http://schemas.openxmlformats.org/officeDocument/2006/relationships/image" Target="../media/image35.jpg"/><Relationship Id="rId10" Type="http://schemas.openxmlformats.org/officeDocument/2006/relationships/image" Target="../media/image2.jpg"/><Relationship Id="rId13" Type="http://schemas.openxmlformats.org/officeDocument/2006/relationships/image" Target="../media/image18.jpg"/><Relationship Id="rId12" Type="http://schemas.openxmlformats.org/officeDocument/2006/relationships/image" Target="../media/image16.jpg"/><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11.jpg"/><Relationship Id="rId4" Type="http://schemas.openxmlformats.org/officeDocument/2006/relationships/image" Target="../media/image14.png"/><Relationship Id="rId9" Type="http://schemas.openxmlformats.org/officeDocument/2006/relationships/image" Target="../media/image10.png"/><Relationship Id="rId14" Type="http://schemas.openxmlformats.org/officeDocument/2006/relationships/image" Target="../media/image70.png"/><Relationship Id="rId5" Type="http://schemas.openxmlformats.org/officeDocument/2006/relationships/image" Target="../media/image12.png"/><Relationship Id="rId6" Type="http://schemas.openxmlformats.org/officeDocument/2006/relationships/image" Target="../media/image9.jpg"/><Relationship Id="rId7" Type="http://schemas.openxmlformats.org/officeDocument/2006/relationships/image" Target="../media/image13.png"/><Relationship Id="rId8"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2.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10"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7.png"/><Relationship Id="rId4" Type="http://schemas.openxmlformats.org/officeDocument/2006/relationships/image" Target="../media/image63.png"/><Relationship Id="rId9" Type="http://schemas.openxmlformats.org/officeDocument/2006/relationships/image" Target="../media/image33.png"/><Relationship Id="rId5" Type="http://schemas.openxmlformats.org/officeDocument/2006/relationships/image" Target="../media/image29.png"/><Relationship Id="rId6" Type="http://schemas.openxmlformats.org/officeDocument/2006/relationships/image" Target="../media/image31.png"/><Relationship Id="rId7" Type="http://schemas.openxmlformats.org/officeDocument/2006/relationships/image" Target="../media/image25.png"/><Relationship Id="rId8"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5.jp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4.jpg"/><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6.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8.png"/><Relationship Id="rId4" Type="http://schemas.openxmlformats.org/officeDocument/2006/relationships/image" Target="../media/image30.png"/><Relationship Id="rId5"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
          <p:cNvSpPr txBox="1"/>
          <p:nvPr>
            <p:ph idx="1" type="body"/>
          </p:nvPr>
        </p:nvSpPr>
        <p:spPr>
          <a:xfrm>
            <a:off x="671913" y="4047213"/>
            <a:ext cx="7772400" cy="1500300"/>
          </a:xfrm>
          <a:prstGeom prst="rect">
            <a:avLst/>
          </a:prstGeom>
          <a:noFill/>
          <a:ln>
            <a:noFill/>
          </a:ln>
        </p:spPr>
        <p:txBody>
          <a:bodyPr anchorCtr="0" anchor="t" bIns="45700" lIns="91425" spcFirstLastPara="1" rIns="91425" wrap="square" tIns="45700">
            <a:normAutofit/>
          </a:bodyPr>
          <a:lstStyle/>
          <a:p>
            <a:pPr indent="0" lvl="0" marL="0" rtl="0" algn="ctr">
              <a:lnSpc>
                <a:spcPct val="80000"/>
              </a:lnSpc>
              <a:spcBef>
                <a:spcPts val="0"/>
              </a:spcBef>
              <a:spcAft>
                <a:spcPts val="0"/>
              </a:spcAft>
              <a:buClr>
                <a:schemeClr val="dk2"/>
              </a:buClr>
              <a:buSzPts val="2590"/>
              <a:buNone/>
            </a:pPr>
            <a:r>
              <a:rPr lang="en-US" sz="1790">
                <a:solidFill>
                  <a:schemeClr val="dk2"/>
                </a:solidFill>
              </a:rPr>
              <a:t>Mckay Russell, </a:t>
            </a:r>
            <a:r>
              <a:rPr lang="en-US" sz="1790">
                <a:solidFill>
                  <a:schemeClr val="dk2"/>
                </a:solidFill>
              </a:rPr>
              <a:t>Guanrong Cai, Steven Merino, Clemente Rodriguez, Zachary Scholefield Jared Moore, George Salem, &amp; Chengwei Lei</a:t>
            </a:r>
            <a:endParaRPr sz="1790"/>
          </a:p>
          <a:p>
            <a:pPr indent="0" lvl="0" marL="0" rtl="0" algn="ctr">
              <a:lnSpc>
                <a:spcPct val="80000"/>
              </a:lnSpc>
              <a:spcBef>
                <a:spcPts val="560"/>
              </a:spcBef>
              <a:spcAft>
                <a:spcPts val="0"/>
              </a:spcAft>
              <a:buClr>
                <a:schemeClr val="dk2"/>
              </a:buClr>
              <a:buSzPts val="2590"/>
              <a:buNone/>
            </a:pPr>
            <a:r>
              <a:rPr lang="en-US" sz="1790">
                <a:solidFill>
                  <a:schemeClr val="dk2"/>
                </a:solidFill>
              </a:rPr>
              <a:t>26</a:t>
            </a:r>
            <a:r>
              <a:rPr baseline="30000" lang="en-US" sz="1790">
                <a:solidFill>
                  <a:schemeClr val="dk2"/>
                </a:solidFill>
              </a:rPr>
              <a:t>th</a:t>
            </a:r>
            <a:r>
              <a:rPr lang="en-US" sz="1790">
                <a:solidFill>
                  <a:schemeClr val="dk2"/>
                </a:solidFill>
              </a:rPr>
              <a:t> December 2022</a:t>
            </a:r>
            <a:endParaRPr sz="1790"/>
          </a:p>
        </p:txBody>
      </p:sp>
      <p:sp>
        <p:nvSpPr>
          <p:cNvPr id="107" name="Google Shape;107;p1"/>
          <p:cNvSpPr txBox="1"/>
          <p:nvPr>
            <p:ph type="title"/>
          </p:nvPr>
        </p:nvSpPr>
        <p:spPr>
          <a:xfrm>
            <a:off x="406800" y="1408462"/>
            <a:ext cx="8229600" cy="22773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Arial"/>
              <a:buNone/>
            </a:pPr>
            <a:r>
              <a:rPr lang="en-US"/>
              <a:t>Utilizing Data Clustering for Hypotheses Discovery in Multimodal Exercise and Health Interventions with Limited Sample Size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g1c5311d9a69_0_223"/>
          <p:cNvSpPr txBox="1"/>
          <p:nvPr>
            <p:ph type="title"/>
          </p:nvPr>
        </p:nvSpPr>
        <p:spPr>
          <a:xfrm>
            <a:off x="457200" y="427038"/>
            <a:ext cx="8229600" cy="11430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a:solidFill>
                  <a:schemeClr val="dk2"/>
                </a:solidFill>
              </a:rPr>
              <a:t>Method: Performance Evaluation </a:t>
            </a:r>
            <a:endParaRPr>
              <a:solidFill>
                <a:schemeClr val="dk2"/>
              </a:solidFill>
            </a:endParaRPr>
          </a:p>
        </p:txBody>
      </p:sp>
      <p:pic>
        <p:nvPicPr>
          <p:cNvPr id="222" name="Google Shape;222;g1c5311d9a69_0_223"/>
          <p:cNvPicPr preferRelativeResize="0"/>
          <p:nvPr/>
        </p:nvPicPr>
        <p:blipFill>
          <a:blip r:embed="rId3">
            <a:alphaModFix/>
          </a:blip>
          <a:stretch>
            <a:fillRect/>
          </a:stretch>
        </p:blipFill>
        <p:spPr>
          <a:xfrm>
            <a:off x="1090902" y="3536550"/>
            <a:ext cx="6586296" cy="1401875"/>
          </a:xfrm>
          <a:prstGeom prst="rect">
            <a:avLst/>
          </a:prstGeom>
          <a:noFill/>
          <a:ln>
            <a:noFill/>
          </a:ln>
        </p:spPr>
      </p:pic>
      <p:sp>
        <p:nvSpPr>
          <p:cNvPr id="223" name="Google Shape;223;g1c5311d9a69_0_223"/>
          <p:cNvSpPr txBox="1"/>
          <p:nvPr>
            <p:ph idx="1" type="body"/>
          </p:nvPr>
        </p:nvSpPr>
        <p:spPr>
          <a:xfrm>
            <a:off x="457200" y="1600200"/>
            <a:ext cx="7853700" cy="19062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t/>
            </a:r>
            <a:endParaRPr sz="2200">
              <a:solidFill>
                <a:schemeClr val="dk2"/>
              </a:solidFill>
            </a:endParaRPr>
          </a:p>
          <a:p>
            <a:pPr indent="0" lvl="0" marL="0" rtl="0" algn="l">
              <a:spcBef>
                <a:spcPts val="360"/>
              </a:spcBef>
              <a:spcAft>
                <a:spcPts val="0"/>
              </a:spcAft>
              <a:buNone/>
            </a:pPr>
            <a:r>
              <a:rPr lang="en-US" sz="2200">
                <a:solidFill>
                  <a:schemeClr val="dk2"/>
                </a:solidFill>
              </a:rPr>
              <a:t>Performance evaluation using BetaCV:</a:t>
            </a:r>
            <a:endParaRPr sz="2200">
              <a:solidFill>
                <a:schemeClr val="dk2"/>
              </a:solidFill>
            </a:endParaRPr>
          </a:p>
          <a:p>
            <a:pPr indent="-368300" lvl="0" marL="457200" rtl="0" algn="l">
              <a:spcBef>
                <a:spcPts val="360"/>
              </a:spcBef>
              <a:spcAft>
                <a:spcPts val="0"/>
              </a:spcAft>
              <a:buClr>
                <a:schemeClr val="dk2"/>
              </a:buClr>
              <a:buSzPts val="2200"/>
              <a:buChar char="•"/>
            </a:pPr>
            <a:r>
              <a:rPr lang="en-US" sz="2200">
                <a:solidFill>
                  <a:schemeClr val="dk2"/>
                </a:solidFill>
              </a:rPr>
              <a:t>Intra-cluster data point </a:t>
            </a:r>
            <a:r>
              <a:rPr lang="en-US" sz="2200">
                <a:solidFill>
                  <a:schemeClr val="dk2"/>
                </a:solidFill>
              </a:rPr>
              <a:t>similarities vs. inter-cluster data point similarities</a:t>
            </a:r>
            <a:endParaRPr sz="2200">
              <a:solidFill>
                <a:schemeClr val="dk2"/>
              </a:solidFill>
            </a:endParaRPr>
          </a:p>
          <a:p>
            <a:pPr indent="0" lvl="0" marL="0" rtl="0" algn="l">
              <a:spcBef>
                <a:spcPts val="360"/>
              </a:spcBef>
              <a:spcAft>
                <a:spcPts val="0"/>
              </a:spcAft>
              <a:buNone/>
            </a:pPr>
            <a:r>
              <a:t/>
            </a:r>
            <a:endParaRPr sz="22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g1c5311d9a69_0_229"/>
          <p:cNvSpPr/>
          <p:nvPr/>
        </p:nvSpPr>
        <p:spPr>
          <a:xfrm>
            <a:off x="-63200" y="4856025"/>
            <a:ext cx="9286800" cy="2078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1c5311d9a69_0_229"/>
          <p:cNvSpPr txBox="1"/>
          <p:nvPr>
            <p:ph type="title"/>
          </p:nvPr>
        </p:nvSpPr>
        <p:spPr>
          <a:xfrm>
            <a:off x="457200" y="274638"/>
            <a:ext cx="8229600" cy="114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solidFill>
                  <a:schemeClr val="dk2"/>
                </a:solidFill>
              </a:rPr>
              <a:t>Results</a:t>
            </a:r>
            <a:r>
              <a:rPr lang="en-US">
                <a:solidFill>
                  <a:schemeClr val="dk2"/>
                </a:solidFill>
              </a:rPr>
              <a:t> </a:t>
            </a:r>
            <a:endParaRPr>
              <a:solidFill>
                <a:schemeClr val="dk2"/>
              </a:solidFill>
            </a:endParaRPr>
          </a:p>
        </p:txBody>
      </p:sp>
      <p:pic>
        <p:nvPicPr>
          <p:cNvPr id="231" name="Google Shape;231;g1c5311d9a69_0_229"/>
          <p:cNvPicPr preferRelativeResize="0"/>
          <p:nvPr/>
        </p:nvPicPr>
        <p:blipFill>
          <a:blip r:embed="rId3">
            <a:alphaModFix/>
          </a:blip>
          <a:stretch>
            <a:fillRect/>
          </a:stretch>
        </p:blipFill>
        <p:spPr>
          <a:xfrm>
            <a:off x="685800" y="1255200"/>
            <a:ext cx="7990876" cy="54858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1000"/>
                                        <p:tgtEl>
                                          <p:spTgt spid="2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g1c5311d9a69_0_267"/>
          <p:cNvSpPr/>
          <p:nvPr/>
        </p:nvSpPr>
        <p:spPr>
          <a:xfrm>
            <a:off x="-63200" y="4856025"/>
            <a:ext cx="9286800" cy="2078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1c5311d9a69_0_267"/>
          <p:cNvSpPr txBox="1"/>
          <p:nvPr>
            <p:ph type="title"/>
          </p:nvPr>
        </p:nvSpPr>
        <p:spPr>
          <a:xfrm>
            <a:off x="457200" y="274638"/>
            <a:ext cx="8229600" cy="114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solidFill>
                  <a:schemeClr val="dk2"/>
                </a:solidFill>
              </a:rPr>
              <a:t>Results </a:t>
            </a:r>
            <a:endParaRPr>
              <a:solidFill>
                <a:schemeClr val="dk2"/>
              </a:solidFill>
            </a:endParaRPr>
          </a:p>
        </p:txBody>
      </p:sp>
      <p:pic>
        <p:nvPicPr>
          <p:cNvPr id="239" name="Google Shape;239;g1c5311d9a69_0_267"/>
          <p:cNvPicPr preferRelativeResize="0"/>
          <p:nvPr/>
        </p:nvPicPr>
        <p:blipFill>
          <a:blip r:embed="rId3">
            <a:alphaModFix/>
          </a:blip>
          <a:stretch>
            <a:fillRect/>
          </a:stretch>
        </p:blipFill>
        <p:spPr>
          <a:xfrm>
            <a:off x="5366925" y="1417649"/>
            <a:ext cx="3464499" cy="5385000"/>
          </a:xfrm>
          <a:prstGeom prst="rect">
            <a:avLst/>
          </a:prstGeom>
          <a:noFill/>
          <a:ln>
            <a:noFill/>
          </a:ln>
        </p:spPr>
      </p:pic>
      <p:pic>
        <p:nvPicPr>
          <p:cNvPr id="240" name="Google Shape;240;g1c5311d9a69_0_267"/>
          <p:cNvPicPr preferRelativeResize="0"/>
          <p:nvPr/>
        </p:nvPicPr>
        <p:blipFill>
          <a:blip r:embed="rId4">
            <a:alphaModFix/>
          </a:blip>
          <a:stretch>
            <a:fillRect/>
          </a:stretch>
        </p:blipFill>
        <p:spPr>
          <a:xfrm>
            <a:off x="113425" y="2805577"/>
            <a:ext cx="5192723" cy="2357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g1c5311d9a69_0_258"/>
          <p:cNvSpPr txBox="1"/>
          <p:nvPr>
            <p:ph type="title"/>
          </p:nvPr>
        </p:nvSpPr>
        <p:spPr>
          <a:xfrm>
            <a:off x="457200" y="274638"/>
            <a:ext cx="8229600" cy="114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solidFill>
                  <a:schemeClr val="dk2"/>
                </a:solidFill>
              </a:rPr>
              <a:t>Discussion </a:t>
            </a:r>
            <a:endParaRPr>
              <a:solidFill>
                <a:schemeClr val="dk2"/>
              </a:solidFill>
            </a:endParaRPr>
          </a:p>
        </p:txBody>
      </p:sp>
      <p:sp>
        <p:nvSpPr>
          <p:cNvPr id="247" name="Google Shape;247;g1c5311d9a69_0_258"/>
          <p:cNvSpPr txBox="1"/>
          <p:nvPr>
            <p:ph idx="1" type="body"/>
          </p:nvPr>
        </p:nvSpPr>
        <p:spPr>
          <a:xfrm>
            <a:off x="457200" y="1600201"/>
            <a:ext cx="8229600" cy="39942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rPr lang="en-US">
                <a:solidFill>
                  <a:schemeClr val="dk2"/>
                </a:solidFill>
              </a:rPr>
              <a:t>Example hypothesis: </a:t>
            </a:r>
            <a:endParaRPr>
              <a:solidFill>
                <a:schemeClr val="dk2"/>
              </a:solidFill>
            </a:endParaRPr>
          </a:p>
          <a:p>
            <a:pPr indent="0" lvl="0" marL="0" rtl="0" algn="l">
              <a:spcBef>
                <a:spcPts val="360"/>
              </a:spcBef>
              <a:spcAft>
                <a:spcPts val="0"/>
              </a:spcAft>
              <a:buNone/>
            </a:pPr>
            <a:r>
              <a:t/>
            </a:r>
            <a:endParaRPr>
              <a:solidFill>
                <a:schemeClr val="dk2"/>
              </a:solidFill>
            </a:endParaRPr>
          </a:p>
          <a:p>
            <a:pPr indent="-298450" lvl="0" marL="457200" rtl="0" algn="l">
              <a:spcBef>
                <a:spcPts val="360"/>
              </a:spcBef>
              <a:spcAft>
                <a:spcPts val="0"/>
              </a:spcAft>
              <a:buClr>
                <a:schemeClr val="dk2"/>
              </a:buClr>
              <a:buSzPts val="1100"/>
              <a:buChar char="•"/>
            </a:pPr>
            <a:r>
              <a:rPr lang="en-US" sz="2500">
                <a:solidFill>
                  <a:schemeClr val="dk2"/>
                </a:solidFill>
              </a:rPr>
              <a:t>Variables Influenced by Body Fat (Cluster_#2)</a:t>
            </a:r>
            <a:endParaRPr sz="2500">
              <a:solidFill>
                <a:schemeClr val="dk2"/>
              </a:solidFill>
            </a:endParaRPr>
          </a:p>
          <a:p>
            <a:pPr indent="0" lvl="0" marL="457200" rtl="0" algn="l">
              <a:spcBef>
                <a:spcPts val="360"/>
              </a:spcBef>
              <a:spcAft>
                <a:spcPts val="0"/>
              </a:spcAft>
              <a:buNone/>
            </a:pPr>
            <a:r>
              <a:t/>
            </a:r>
            <a:endParaRPr sz="2500">
              <a:solidFill>
                <a:schemeClr val="dk2"/>
              </a:solidFill>
            </a:endParaRPr>
          </a:p>
          <a:p>
            <a:pPr indent="-298450" lvl="0" marL="457200" rtl="0" algn="l">
              <a:spcBef>
                <a:spcPts val="360"/>
              </a:spcBef>
              <a:spcAft>
                <a:spcPts val="0"/>
              </a:spcAft>
              <a:buClr>
                <a:schemeClr val="dk2"/>
              </a:buClr>
              <a:buSzPts val="1100"/>
              <a:buChar char="•"/>
            </a:pPr>
            <a:r>
              <a:rPr lang="en-US" sz="2500">
                <a:solidFill>
                  <a:schemeClr val="dk2"/>
                </a:solidFill>
              </a:rPr>
              <a:t>Golf course activities, inflammatory biomarker, and cognition (Cluster_#7)</a:t>
            </a:r>
            <a:endParaRPr sz="2500">
              <a:solidFill>
                <a:schemeClr val="dk2"/>
              </a:solidFill>
            </a:endParaRPr>
          </a:p>
          <a:p>
            <a:pPr indent="0" lvl="0" marL="457200" rtl="0" algn="l">
              <a:spcBef>
                <a:spcPts val="360"/>
              </a:spcBef>
              <a:spcAft>
                <a:spcPts val="0"/>
              </a:spcAft>
              <a:buNone/>
            </a:pPr>
            <a:r>
              <a:t/>
            </a:r>
            <a:endParaRPr sz="2500">
              <a:solidFill>
                <a:schemeClr val="dk2"/>
              </a:solidFill>
            </a:endParaRPr>
          </a:p>
          <a:p>
            <a:pPr indent="-298450" lvl="0" marL="457200" rtl="0" algn="l">
              <a:spcBef>
                <a:spcPts val="360"/>
              </a:spcBef>
              <a:spcAft>
                <a:spcPts val="0"/>
              </a:spcAft>
              <a:buClr>
                <a:schemeClr val="dk2"/>
              </a:buClr>
              <a:buSzPts val="1100"/>
              <a:buChar char="•"/>
            </a:pPr>
            <a:r>
              <a:rPr lang="en-US" sz="2500">
                <a:solidFill>
                  <a:schemeClr val="dk2"/>
                </a:solidFill>
              </a:rPr>
              <a:t>Variables Influenced by Age </a:t>
            </a:r>
            <a:r>
              <a:rPr lang="en-US" sz="2500">
                <a:solidFill>
                  <a:schemeClr val="dk2"/>
                </a:solidFill>
              </a:rPr>
              <a:t>(Cluster_#8)</a:t>
            </a:r>
            <a:endParaRPr sz="25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g1c5311d9a69_0_235"/>
          <p:cNvSpPr txBox="1"/>
          <p:nvPr>
            <p:ph type="title"/>
          </p:nvPr>
        </p:nvSpPr>
        <p:spPr>
          <a:xfrm>
            <a:off x="457200" y="274638"/>
            <a:ext cx="8229600" cy="114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solidFill>
                  <a:schemeClr val="dk2"/>
                </a:solidFill>
              </a:rPr>
              <a:t>Conclusion</a:t>
            </a:r>
            <a:r>
              <a:rPr lang="en-US">
                <a:solidFill>
                  <a:schemeClr val="dk2"/>
                </a:solidFill>
              </a:rPr>
              <a:t> </a:t>
            </a:r>
            <a:endParaRPr>
              <a:solidFill>
                <a:schemeClr val="dk2"/>
              </a:solidFill>
            </a:endParaRPr>
          </a:p>
        </p:txBody>
      </p:sp>
      <p:sp>
        <p:nvSpPr>
          <p:cNvPr id="254" name="Google Shape;254;g1c5311d9a69_0_235"/>
          <p:cNvSpPr txBox="1"/>
          <p:nvPr>
            <p:ph idx="1" type="body"/>
          </p:nvPr>
        </p:nvSpPr>
        <p:spPr>
          <a:xfrm>
            <a:off x="457200" y="1600201"/>
            <a:ext cx="8229600" cy="39942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rPr lang="en-US">
                <a:solidFill>
                  <a:schemeClr val="dk2"/>
                </a:solidFill>
              </a:rPr>
              <a:t>This study used a </a:t>
            </a:r>
            <a:r>
              <a:rPr lang="en-US"/>
              <a:t>data-driven analytical framework </a:t>
            </a:r>
            <a:r>
              <a:rPr lang="en-US">
                <a:solidFill>
                  <a:schemeClr val="dk2"/>
                </a:solidFill>
              </a:rPr>
              <a:t>unlike the traditional a-priori hypothesis-driven framework in kinesiology. The clustering results provided an abundance of </a:t>
            </a:r>
            <a:r>
              <a:rPr lang="en-US"/>
              <a:t>novel perspectives to examine the limited pilot data set</a:t>
            </a:r>
            <a:r>
              <a:rPr lang="en-US">
                <a:solidFill>
                  <a:schemeClr val="dk2"/>
                </a:solidFill>
              </a:rPr>
              <a:t>, which elucidated </a:t>
            </a:r>
            <a:r>
              <a:rPr lang="en-US"/>
              <a:t>interesting hypotheses</a:t>
            </a:r>
            <a:r>
              <a:rPr lang="en-US">
                <a:solidFill>
                  <a:schemeClr val="dk2"/>
                </a:solidFill>
              </a:rPr>
              <a:t> to be further tested.</a:t>
            </a:r>
            <a:endParaRPr>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g1c5311d9a69_0_241"/>
          <p:cNvSpPr txBox="1"/>
          <p:nvPr>
            <p:ph type="title"/>
          </p:nvPr>
        </p:nvSpPr>
        <p:spPr>
          <a:xfrm>
            <a:off x="457200" y="274638"/>
            <a:ext cx="8229600" cy="114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solidFill>
                  <a:schemeClr val="dk2"/>
                </a:solidFill>
              </a:rPr>
              <a:t>Thank you! </a:t>
            </a:r>
            <a:endParaRPr>
              <a:solidFill>
                <a:schemeClr val="dk2"/>
              </a:solidFill>
            </a:endParaRPr>
          </a:p>
        </p:txBody>
      </p:sp>
      <p:sp>
        <p:nvSpPr>
          <p:cNvPr id="261" name="Google Shape;261;g1c5311d9a69_0_241"/>
          <p:cNvSpPr txBox="1"/>
          <p:nvPr>
            <p:ph idx="1" type="body"/>
          </p:nvPr>
        </p:nvSpPr>
        <p:spPr>
          <a:xfrm>
            <a:off x="153800" y="3894650"/>
            <a:ext cx="8902800" cy="18597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rPr lang="en-US" sz="2900">
                <a:solidFill>
                  <a:schemeClr val="dk2"/>
                </a:solidFill>
              </a:rPr>
              <a:t>Dr. Chengwei Lei, PhD        Dr. George Salem, PhD</a:t>
            </a:r>
            <a:endParaRPr sz="2900">
              <a:solidFill>
                <a:schemeClr val="dk2"/>
              </a:solidFill>
            </a:endParaRPr>
          </a:p>
          <a:p>
            <a:pPr indent="0" lvl="0" marL="0" rtl="0" algn="l">
              <a:spcBef>
                <a:spcPts val="360"/>
              </a:spcBef>
              <a:spcAft>
                <a:spcPts val="0"/>
              </a:spcAft>
              <a:buNone/>
            </a:pPr>
            <a:r>
              <a:rPr lang="en-US" sz="2200">
                <a:solidFill>
                  <a:schemeClr val="dk2"/>
                </a:solidFill>
              </a:rPr>
              <a:t>California State Uni., </a:t>
            </a:r>
            <a:r>
              <a:rPr lang="en-US" sz="2200">
                <a:solidFill>
                  <a:schemeClr val="dk2"/>
                </a:solidFill>
              </a:rPr>
              <a:t>Bakersfield          Uni. of Southern California</a:t>
            </a:r>
            <a:endParaRPr sz="2200">
              <a:solidFill>
                <a:schemeClr val="dk2"/>
              </a:solidFill>
            </a:endParaRPr>
          </a:p>
          <a:p>
            <a:pPr indent="0" lvl="0" marL="0" rtl="0" algn="l">
              <a:spcBef>
                <a:spcPts val="360"/>
              </a:spcBef>
              <a:spcAft>
                <a:spcPts val="0"/>
              </a:spcAft>
              <a:buNone/>
            </a:pPr>
            <a:r>
              <a:t/>
            </a:r>
            <a:endParaRPr sz="1500">
              <a:solidFill>
                <a:schemeClr val="dk2"/>
              </a:solidFill>
            </a:endParaRPr>
          </a:p>
          <a:p>
            <a:pPr indent="0" lvl="0" marL="0" rtl="0" algn="ctr">
              <a:spcBef>
                <a:spcPts val="360"/>
              </a:spcBef>
              <a:spcAft>
                <a:spcPts val="0"/>
              </a:spcAft>
              <a:buNone/>
            </a:pPr>
            <a:r>
              <a:rPr lang="en-US" sz="1500">
                <a:solidFill>
                  <a:schemeClr val="dk2"/>
                </a:solidFill>
              </a:rPr>
              <a:t>Co-authors: Mckay Russell, Guanrong Cai, Steven Merino, Clemente Rodriguez, Zachary Scholefield Jared Moore</a:t>
            </a:r>
            <a:endParaRPr sz="1500">
              <a:solidFill>
                <a:schemeClr val="dk2"/>
              </a:solidFill>
            </a:endParaRPr>
          </a:p>
        </p:txBody>
      </p:sp>
      <p:pic>
        <p:nvPicPr>
          <p:cNvPr id="262" name="Google Shape;262;g1c5311d9a69_0_241"/>
          <p:cNvPicPr preferRelativeResize="0"/>
          <p:nvPr>
            <p:ph idx="4294967295" type="body"/>
          </p:nvPr>
        </p:nvPicPr>
        <p:blipFill rotWithShape="1">
          <a:blip r:embed="rId3">
            <a:alphaModFix/>
          </a:blip>
          <a:srcRect b="0" l="7149" r="8739" t="4159"/>
          <a:stretch/>
        </p:blipFill>
        <p:spPr>
          <a:xfrm>
            <a:off x="5680400" y="1522225"/>
            <a:ext cx="1674000" cy="2125800"/>
          </a:xfrm>
          <a:prstGeom prst="rect">
            <a:avLst/>
          </a:prstGeom>
          <a:noFill/>
          <a:ln>
            <a:noFill/>
          </a:ln>
        </p:spPr>
      </p:pic>
      <p:pic>
        <p:nvPicPr>
          <p:cNvPr id="263" name="Google Shape;263;g1c5311d9a69_0_241"/>
          <p:cNvPicPr preferRelativeResize="0"/>
          <p:nvPr/>
        </p:nvPicPr>
        <p:blipFill rotWithShape="1">
          <a:blip r:embed="rId4">
            <a:alphaModFix/>
          </a:blip>
          <a:srcRect b="0" l="0" r="0" t="0"/>
          <a:stretch/>
        </p:blipFill>
        <p:spPr>
          <a:xfrm>
            <a:off x="1759487" y="1522227"/>
            <a:ext cx="1601371" cy="212595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68" name="Shape 268"/>
        <p:cNvGrpSpPr/>
        <p:nvPr/>
      </p:nvGrpSpPr>
      <p:grpSpPr>
        <a:xfrm>
          <a:off x="0" y="0"/>
          <a:ext cx="0" cy="0"/>
          <a:chOff x="0" y="0"/>
          <a:chExt cx="0" cy="0"/>
        </a:xfrm>
      </p:grpSpPr>
      <p:sp>
        <p:nvSpPr>
          <p:cNvPr id="269" name="Google Shape;269;p4"/>
          <p:cNvSpPr/>
          <p:nvPr/>
        </p:nvSpPr>
        <p:spPr>
          <a:xfrm>
            <a:off x="6908800" y="6303352"/>
            <a:ext cx="2021840" cy="338831"/>
          </a:xfrm>
          <a:prstGeom prst="rect">
            <a:avLst/>
          </a:prstGeom>
          <a:solidFill>
            <a:srgbClr val="991B1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70" name="Google Shape;270;p4"/>
          <p:cNvGrpSpPr/>
          <p:nvPr/>
        </p:nvGrpSpPr>
        <p:grpSpPr>
          <a:xfrm>
            <a:off x="1304939" y="479442"/>
            <a:ext cx="6611677" cy="5102225"/>
            <a:chOff x="1434664" y="479545"/>
            <a:chExt cx="6611496" cy="5102217"/>
          </a:xfrm>
        </p:grpSpPr>
        <p:grpSp>
          <p:nvGrpSpPr>
            <p:cNvPr id="271" name="Google Shape;271;p4"/>
            <p:cNvGrpSpPr/>
            <p:nvPr/>
          </p:nvGrpSpPr>
          <p:grpSpPr>
            <a:xfrm>
              <a:off x="6457430" y="2724601"/>
              <a:ext cx="1588730" cy="1525784"/>
              <a:chOff x="5969006" y="2413130"/>
              <a:chExt cx="1588730" cy="1525784"/>
            </a:xfrm>
          </p:grpSpPr>
          <p:sp>
            <p:nvSpPr>
              <p:cNvPr id="272" name="Google Shape;272;p4"/>
              <p:cNvSpPr/>
              <p:nvPr/>
            </p:nvSpPr>
            <p:spPr>
              <a:xfrm>
                <a:off x="5969006" y="2413130"/>
                <a:ext cx="1588730" cy="1525784"/>
              </a:xfrm>
              <a:prstGeom prst="ellipse">
                <a:avLst/>
              </a:prstGeom>
              <a:solidFill>
                <a:schemeClr val="accent1"/>
              </a:solidFill>
              <a:ln cap="flat" cmpd="sng" w="2857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1" i="0" sz="1800" u="none" cap="none" strike="noStrike">
                  <a:solidFill>
                    <a:srgbClr val="323232"/>
                  </a:solidFill>
                  <a:latin typeface="Arial"/>
                  <a:ea typeface="Arial"/>
                  <a:cs typeface="Arial"/>
                  <a:sym typeface="Arial"/>
                </a:endParaRPr>
              </a:p>
            </p:txBody>
          </p:sp>
          <p:sp>
            <p:nvSpPr>
              <p:cNvPr id="273" name="Google Shape;273;p4"/>
              <p:cNvSpPr txBox="1"/>
              <p:nvPr/>
            </p:nvSpPr>
            <p:spPr>
              <a:xfrm>
                <a:off x="5999433" y="2761517"/>
                <a:ext cx="1544196" cy="923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23232"/>
                  </a:buClr>
                  <a:buSzPts val="1800"/>
                  <a:buFont typeface="Arial"/>
                  <a:buNone/>
                </a:pPr>
                <a:r>
                  <a:rPr b="1" i="0" lang="en-US" sz="1800" u="none" cap="none" strike="noStrike">
                    <a:solidFill>
                      <a:srgbClr val="323232"/>
                    </a:solidFill>
                    <a:latin typeface="Arial"/>
                    <a:ea typeface="Arial"/>
                    <a:cs typeface="Arial"/>
                    <a:sym typeface="Arial"/>
                  </a:rPr>
                  <a:t>Neuromotor</a:t>
                </a:r>
                <a:endParaRPr b="1" i="0" sz="1800" u="none" cap="none" strike="noStrike">
                  <a:solidFill>
                    <a:srgbClr val="323232"/>
                  </a:solidFill>
                  <a:latin typeface="Arial"/>
                  <a:ea typeface="Arial"/>
                  <a:cs typeface="Arial"/>
                  <a:sym typeface="Arial"/>
                </a:endParaRPr>
              </a:p>
              <a:p>
                <a:pPr indent="0" lvl="0" marL="0" marR="0" rtl="0" algn="ctr">
                  <a:lnSpc>
                    <a:spcPct val="100000"/>
                  </a:lnSpc>
                  <a:spcBef>
                    <a:spcPts val="0"/>
                  </a:spcBef>
                  <a:spcAft>
                    <a:spcPts val="0"/>
                  </a:spcAft>
                  <a:buClr>
                    <a:srgbClr val="323232"/>
                  </a:buClr>
                  <a:buSzPts val="1800"/>
                  <a:buFont typeface="Arial"/>
                  <a:buNone/>
                </a:pPr>
                <a:r>
                  <a:rPr b="1" i="0" lang="en-US" sz="1800" u="none" cap="none" strike="noStrike">
                    <a:solidFill>
                      <a:srgbClr val="323232"/>
                    </a:solidFill>
                    <a:latin typeface="Arial"/>
                    <a:ea typeface="Arial"/>
                    <a:cs typeface="Arial"/>
                    <a:sym typeface="Arial"/>
                  </a:rPr>
                  <a:t>Functional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323232"/>
                  </a:buClr>
                  <a:buSzPts val="1800"/>
                  <a:buFont typeface="Arial"/>
                  <a:buNone/>
                </a:pPr>
                <a:r>
                  <a:rPr b="1" i="0" lang="en-US" sz="1800" u="none" cap="none" strike="noStrike">
                    <a:solidFill>
                      <a:srgbClr val="323232"/>
                    </a:solidFill>
                    <a:latin typeface="Arial"/>
                    <a:ea typeface="Arial"/>
                    <a:cs typeface="Arial"/>
                    <a:sym typeface="Arial"/>
                  </a:rPr>
                  <a:t>Balance</a:t>
                </a:r>
                <a:endParaRPr b="0" i="0" sz="1400" u="none" cap="none" strike="noStrike">
                  <a:solidFill>
                    <a:srgbClr val="000000"/>
                  </a:solidFill>
                  <a:latin typeface="Arial"/>
                  <a:ea typeface="Arial"/>
                  <a:cs typeface="Arial"/>
                  <a:sym typeface="Arial"/>
                </a:endParaRPr>
              </a:p>
            </p:txBody>
          </p:sp>
        </p:grpSp>
        <p:grpSp>
          <p:nvGrpSpPr>
            <p:cNvPr id="274" name="Google Shape;274;p4"/>
            <p:cNvGrpSpPr/>
            <p:nvPr/>
          </p:nvGrpSpPr>
          <p:grpSpPr>
            <a:xfrm>
              <a:off x="1434664" y="479545"/>
              <a:ext cx="5255580" cy="5102217"/>
              <a:chOff x="1434664" y="479545"/>
              <a:chExt cx="5255580" cy="5102217"/>
            </a:xfrm>
          </p:grpSpPr>
          <p:sp>
            <p:nvSpPr>
              <p:cNvPr id="275" name="Google Shape;275;p4"/>
              <p:cNvSpPr/>
              <p:nvPr/>
            </p:nvSpPr>
            <p:spPr>
              <a:xfrm>
                <a:off x="3971420" y="479545"/>
                <a:ext cx="1462048" cy="1463673"/>
              </a:xfrm>
              <a:prstGeom prst="ellipse">
                <a:avLst/>
              </a:prstGeom>
              <a:solidFill>
                <a:srgbClr val="720000"/>
              </a:solidFill>
              <a:ln cap="flat" cmpd="sng" w="2857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1" i="0" lang="en-US" sz="1800" u="none" cap="none" strike="noStrike">
                    <a:solidFill>
                      <a:srgbClr val="FFFFFF"/>
                    </a:solidFill>
                    <a:latin typeface="Arial"/>
                    <a:ea typeface="Arial"/>
                    <a:cs typeface="Arial"/>
                    <a:sym typeface="Arial"/>
                  </a:rPr>
                  <a:t>Golf</a:t>
                </a:r>
                <a:endParaRPr b="0" i="0" sz="1400" u="none" cap="none" strike="noStrike">
                  <a:solidFill>
                    <a:srgbClr val="000000"/>
                  </a:solidFill>
                  <a:latin typeface="Arial"/>
                  <a:ea typeface="Arial"/>
                  <a:cs typeface="Arial"/>
                  <a:sym typeface="Arial"/>
                </a:endParaRPr>
              </a:p>
            </p:txBody>
          </p:sp>
          <p:cxnSp>
            <p:nvCxnSpPr>
              <p:cNvPr id="276" name="Google Shape;276;p4"/>
              <p:cNvCxnSpPr>
                <a:stCxn id="275" idx="4"/>
                <a:endCxn id="277" idx="7"/>
              </p:cNvCxnSpPr>
              <p:nvPr/>
            </p:nvCxnSpPr>
            <p:spPr>
              <a:xfrm flipH="1">
                <a:off x="2684044" y="1943218"/>
                <a:ext cx="2018400" cy="992100"/>
              </a:xfrm>
              <a:prstGeom prst="straightConnector1">
                <a:avLst/>
              </a:prstGeom>
              <a:noFill/>
              <a:ln cap="flat" cmpd="sng" w="57150">
                <a:solidFill>
                  <a:schemeClr val="dk2"/>
                </a:solidFill>
                <a:prstDash val="solid"/>
                <a:round/>
                <a:headEnd len="sm" w="sm" type="none"/>
                <a:tailEnd len="med" w="med" type="stealth"/>
              </a:ln>
            </p:spPr>
          </p:cxnSp>
          <p:cxnSp>
            <p:nvCxnSpPr>
              <p:cNvPr id="278" name="Google Shape;278;p4"/>
              <p:cNvCxnSpPr>
                <a:stCxn id="275" idx="4"/>
                <a:endCxn id="279" idx="0"/>
              </p:cNvCxnSpPr>
              <p:nvPr/>
            </p:nvCxnSpPr>
            <p:spPr>
              <a:xfrm flipH="1">
                <a:off x="3817444" y="1943218"/>
                <a:ext cx="885000" cy="2175000"/>
              </a:xfrm>
              <a:prstGeom prst="straightConnector1">
                <a:avLst/>
              </a:prstGeom>
              <a:noFill/>
              <a:ln cap="flat" cmpd="sng" w="57150">
                <a:solidFill>
                  <a:srgbClr val="000000"/>
                </a:solidFill>
                <a:prstDash val="solid"/>
                <a:round/>
                <a:headEnd len="sm" w="sm" type="none"/>
                <a:tailEnd len="med" w="med" type="stealth"/>
              </a:ln>
            </p:spPr>
          </p:cxnSp>
          <p:cxnSp>
            <p:nvCxnSpPr>
              <p:cNvPr id="280" name="Google Shape;280;p4"/>
              <p:cNvCxnSpPr>
                <a:stCxn id="275" idx="4"/>
                <a:endCxn id="281" idx="0"/>
              </p:cNvCxnSpPr>
              <p:nvPr/>
            </p:nvCxnSpPr>
            <p:spPr>
              <a:xfrm>
                <a:off x="4702444" y="1943218"/>
                <a:ext cx="1072200" cy="2175000"/>
              </a:xfrm>
              <a:prstGeom prst="straightConnector1">
                <a:avLst/>
              </a:prstGeom>
              <a:noFill/>
              <a:ln cap="flat" cmpd="sng" w="57150">
                <a:solidFill>
                  <a:srgbClr val="000000"/>
                </a:solidFill>
                <a:prstDash val="solid"/>
                <a:round/>
                <a:headEnd len="sm" w="sm" type="none"/>
                <a:tailEnd len="med" w="med" type="stealth"/>
              </a:ln>
            </p:spPr>
          </p:cxnSp>
          <p:grpSp>
            <p:nvGrpSpPr>
              <p:cNvPr id="282" name="Google Shape;282;p4"/>
              <p:cNvGrpSpPr/>
              <p:nvPr/>
            </p:nvGrpSpPr>
            <p:grpSpPr>
              <a:xfrm>
                <a:off x="1434664" y="2721091"/>
                <a:ext cx="1472213" cy="1462086"/>
                <a:chOff x="1648921" y="2409620"/>
                <a:chExt cx="1472213" cy="1462086"/>
              </a:xfrm>
            </p:grpSpPr>
            <p:sp>
              <p:nvSpPr>
                <p:cNvPr id="277" name="Google Shape;277;p4"/>
                <p:cNvSpPr/>
                <p:nvPr/>
              </p:nvSpPr>
              <p:spPr>
                <a:xfrm>
                  <a:off x="1648921" y="2409620"/>
                  <a:ext cx="1463635" cy="1462086"/>
                </a:xfrm>
                <a:prstGeom prst="ellipse">
                  <a:avLst/>
                </a:prstGeom>
                <a:solidFill>
                  <a:schemeClr val="accent1"/>
                </a:solidFill>
                <a:ln cap="flat" cmpd="sng" w="2857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1" i="0" sz="1800" u="none" cap="none" strike="noStrike">
                    <a:solidFill>
                      <a:srgbClr val="323232"/>
                    </a:solidFill>
                    <a:latin typeface="Arial"/>
                    <a:ea typeface="Arial"/>
                    <a:cs typeface="Arial"/>
                    <a:sym typeface="Arial"/>
                  </a:endParaRPr>
                </a:p>
              </p:txBody>
            </p:sp>
            <p:sp>
              <p:nvSpPr>
                <p:cNvPr id="283" name="Google Shape;283;p4"/>
                <p:cNvSpPr txBox="1"/>
                <p:nvPr/>
              </p:nvSpPr>
              <p:spPr>
                <a:xfrm>
                  <a:off x="1658094" y="2585829"/>
                  <a:ext cx="1463040" cy="120032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23232"/>
                    </a:buClr>
                    <a:buSzPts val="1800"/>
                    <a:buFont typeface="Arial"/>
                    <a:buNone/>
                  </a:pPr>
                  <a:r>
                    <a:rPr b="1" i="0" lang="en-US" sz="1800" u="none" cap="none" strike="noStrike">
                      <a:solidFill>
                        <a:srgbClr val="323232"/>
                      </a:solidFill>
                      <a:latin typeface="Arial"/>
                      <a:ea typeface="Arial"/>
                      <a:cs typeface="Arial"/>
                      <a:sym typeface="Arial"/>
                    </a:rPr>
                    <a:t>Cardio-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323232"/>
                    </a:buClr>
                    <a:buSzPts val="1800"/>
                    <a:buFont typeface="Arial"/>
                    <a:buNone/>
                  </a:pPr>
                  <a:r>
                    <a:rPr b="1" i="0" lang="en-US" sz="1800" u="none" cap="none" strike="noStrike">
                      <a:solidFill>
                        <a:srgbClr val="323232"/>
                      </a:solidFill>
                      <a:latin typeface="Arial"/>
                      <a:ea typeface="Arial"/>
                      <a:cs typeface="Arial"/>
                      <a:sym typeface="Arial"/>
                    </a:rPr>
                    <a:t>Respiratory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323232"/>
                    </a:buClr>
                    <a:buSzPts val="1800"/>
                    <a:buFont typeface="Arial"/>
                    <a:buNone/>
                  </a:pPr>
                  <a:r>
                    <a:rPr b="1" i="0" lang="en-US" sz="1800" u="none" cap="none" strike="noStrike">
                      <a:solidFill>
                        <a:srgbClr val="323232"/>
                      </a:solidFill>
                      <a:latin typeface="Arial"/>
                      <a:ea typeface="Arial"/>
                      <a:cs typeface="Arial"/>
                      <a:sym typeface="Arial"/>
                    </a:rPr>
                    <a:t>Energy-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323232"/>
                    </a:buClr>
                    <a:buSzPts val="1800"/>
                    <a:buFont typeface="Arial"/>
                    <a:buNone/>
                  </a:pPr>
                  <a:r>
                    <a:rPr b="1" i="0" lang="en-US" sz="1800" u="none" cap="none" strike="noStrike">
                      <a:solidFill>
                        <a:srgbClr val="323232"/>
                      </a:solidFill>
                      <a:latin typeface="Arial"/>
                      <a:ea typeface="Arial"/>
                      <a:cs typeface="Arial"/>
                      <a:sym typeface="Arial"/>
                    </a:rPr>
                    <a:t>balance</a:t>
                  </a:r>
                  <a:endParaRPr b="0" i="0" sz="1400" u="none" cap="none" strike="noStrike">
                    <a:solidFill>
                      <a:srgbClr val="000000"/>
                    </a:solidFill>
                    <a:latin typeface="Arial"/>
                    <a:ea typeface="Arial"/>
                    <a:cs typeface="Arial"/>
                    <a:sym typeface="Arial"/>
                  </a:endParaRPr>
                </a:p>
              </p:txBody>
            </p:sp>
          </p:grpSp>
          <p:grpSp>
            <p:nvGrpSpPr>
              <p:cNvPr id="284" name="Google Shape;284;p4"/>
              <p:cNvGrpSpPr/>
              <p:nvPr/>
            </p:nvGrpSpPr>
            <p:grpSpPr>
              <a:xfrm>
                <a:off x="3058765" y="4118089"/>
                <a:ext cx="1490489" cy="1463673"/>
                <a:chOff x="2889161" y="3657508"/>
                <a:chExt cx="1490489" cy="1463673"/>
              </a:xfrm>
            </p:grpSpPr>
            <p:sp>
              <p:nvSpPr>
                <p:cNvPr id="279" name="Google Shape;279;p4"/>
                <p:cNvSpPr/>
                <p:nvPr/>
              </p:nvSpPr>
              <p:spPr>
                <a:xfrm>
                  <a:off x="2916015" y="3657508"/>
                  <a:ext cx="1463635" cy="1463673"/>
                </a:xfrm>
                <a:prstGeom prst="ellipse">
                  <a:avLst/>
                </a:prstGeom>
                <a:solidFill>
                  <a:schemeClr val="accent1"/>
                </a:solidFill>
                <a:ln cap="flat" cmpd="sng" w="2857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1" i="0" sz="1800" u="none" cap="none" strike="noStrike">
                    <a:solidFill>
                      <a:srgbClr val="323232"/>
                    </a:solidFill>
                    <a:latin typeface="Arial"/>
                    <a:ea typeface="Arial"/>
                    <a:cs typeface="Arial"/>
                    <a:sym typeface="Arial"/>
                  </a:endParaRPr>
                </a:p>
              </p:txBody>
            </p:sp>
            <p:sp>
              <p:nvSpPr>
                <p:cNvPr id="285" name="Google Shape;285;p4"/>
                <p:cNvSpPr txBox="1"/>
                <p:nvPr/>
              </p:nvSpPr>
              <p:spPr>
                <a:xfrm>
                  <a:off x="2889161" y="4061426"/>
                  <a:ext cx="146304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23232"/>
                    </a:buClr>
                    <a:buSzPts val="1800"/>
                    <a:buFont typeface="Arial"/>
                    <a:buNone/>
                  </a:pPr>
                  <a:r>
                    <a:rPr b="1" i="0" lang="en-US" sz="1800" u="none" cap="none" strike="noStrike">
                      <a:solidFill>
                        <a:srgbClr val="323232"/>
                      </a:solidFill>
                      <a:latin typeface="Arial"/>
                      <a:ea typeface="Arial"/>
                      <a:cs typeface="Arial"/>
                      <a:sym typeface="Arial"/>
                    </a:rPr>
                    <a:t>Strength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323232"/>
                    </a:buClr>
                    <a:buSzPts val="1800"/>
                    <a:buFont typeface="Arial"/>
                    <a:buNone/>
                  </a:pPr>
                  <a:r>
                    <a:rPr b="1" i="0" lang="en-US" sz="1800" u="none" cap="none" strike="noStrike">
                      <a:solidFill>
                        <a:srgbClr val="323232"/>
                      </a:solidFill>
                      <a:latin typeface="Arial"/>
                      <a:ea typeface="Arial"/>
                      <a:cs typeface="Arial"/>
                      <a:sym typeface="Arial"/>
                    </a:rPr>
                    <a:t>Power</a:t>
                  </a:r>
                  <a:endParaRPr b="0" i="0" sz="1400" u="none" cap="none" strike="noStrike">
                    <a:solidFill>
                      <a:srgbClr val="000000"/>
                    </a:solidFill>
                    <a:latin typeface="Arial"/>
                    <a:ea typeface="Arial"/>
                    <a:cs typeface="Arial"/>
                    <a:sym typeface="Arial"/>
                  </a:endParaRPr>
                </a:p>
              </p:txBody>
            </p:sp>
          </p:grpSp>
          <p:grpSp>
            <p:nvGrpSpPr>
              <p:cNvPr id="286" name="Google Shape;286;p4"/>
              <p:cNvGrpSpPr/>
              <p:nvPr/>
            </p:nvGrpSpPr>
            <p:grpSpPr>
              <a:xfrm>
                <a:off x="5042954" y="4118089"/>
                <a:ext cx="1467405" cy="1463673"/>
                <a:chOff x="4885344" y="3657508"/>
                <a:chExt cx="1467405" cy="1463673"/>
              </a:xfrm>
            </p:grpSpPr>
            <p:sp>
              <p:nvSpPr>
                <p:cNvPr id="281" name="Google Shape;281;p4"/>
                <p:cNvSpPr/>
                <p:nvPr/>
              </p:nvSpPr>
              <p:spPr>
                <a:xfrm>
                  <a:off x="4885344" y="3657508"/>
                  <a:ext cx="1463635" cy="1463673"/>
                </a:xfrm>
                <a:prstGeom prst="ellipse">
                  <a:avLst/>
                </a:prstGeom>
                <a:solidFill>
                  <a:schemeClr val="accent1"/>
                </a:solidFill>
                <a:ln cap="flat" cmpd="sng" w="2857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1" i="0" sz="1800" u="none" cap="none" strike="noStrike">
                    <a:solidFill>
                      <a:srgbClr val="323232"/>
                    </a:solidFill>
                    <a:latin typeface="Arial"/>
                    <a:ea typeface="Arial"/>
                    <a:cs typeface="Arial"/>
                    <a:sym typeface="Arial"/>
                  </a:endParaRPr>
                </a:p>
              </p:txBody>
            </p:sp>
            <p:sp>
              <p:nvSpPr>
                <p:cNvPr id="287" name="Google Shape;287;p4"/>
                <p:cNvSpPr txBox="1"/>
                <p:nvPr/>
              </p:nvSpPr>
              <p:spPr>
                <a:xfrm>
                  <a:off x="4889709" y="4204995"/>
                  <a:ext cx="146304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23232"/>
                    </a:buClr>
                    <a:buSzPts val="1800"/>
                    <a:buFont typeface="Arial"/>
                    <a:buNone/>
                  </a:pPr>
                  <a:r>
                    <a:rPr b="1" i="0" lang="en-US" sz="1800" u="none" cap="none" strike="noStrike">
                      <a:solidFill>
                        <a:srgbClr val="323232"/>
                      </a:solidFill>
                      <a:latin typeface="Arial"/>
                      <a:ea typeface="Arial"/>
                      <a:cs typeface="Arial"/>
                      <a:sym typeface="Arial"/>
                    </a:rPr>
                    <a:t>Flexibility</a:t>
                  </a:r>
                  <a:endParaRPr b="0" i="0" sz="1400" u="none" cap="none" strike="noStrike">
                    <a:solidFill>
                      <a:srgbClr val="000000"/>
                    </a:solidFill>
                    <a:latin typeface="Arial"/>
                    <a:ea typeface="Arial"/>
                    <a:cs typeface="Arial"/>
                    <a:sym typeface="Arial"/>
                  </a:endParaRPr>
                </a:p>
              </p:txBody>
            </p:sp>
          </p:grpSp>
          <p:cxnSp>
            <p:nvCxnSpPr>
              <p:cNvPr id="288" name="Google Shape;288;p4"/>
              <p:cNvCxnSpPr>
                <a:stCxn id="275" idx="4"/>
                <a:endCxn id="272" idx="1"/>
              </p:cNvCxnSpPr>
              <p:nvPr/>
            </p:nvCxnSpPr>
            <p:spPr>
              <a:xfrm>
                <a:off x="4702444" y="1943218"/>
                <a:ext cx="1987800" cy="1004700"/>
              </a:xfrm>
              <a:prstGeom prst="straightConnector1">
                <a:avLst/>
              </a:prstGeom>
              <a:noFill/>
              <a:ln cap="flat" cmpd="sng" w="57150">
                <a:solidFill>
                  <a:srgbClr val="000000"/>
                </a:solidFill>
                <a:prstDash val="solid"/>
                <a:round/>
                <a:headEnd len="sm" w="sm" type="none"/>
                <a:tailEnd len="med" w="med" type="stealth"/>
              </a:ln>
            </p:spPr>
          </p:cxnSp>
        </p:grpSp>
      </p:grpSp>
      <p:sp>
        <p:nvSpPr>
          <p:cNvPr id="289" name="Google Shape;289;p4"/>
          <p:cNvSpPr txBox="1"/>
          <p:nvPr/>
        </p:nvSpPr>
        <p:spPr>
          <a:xfrm>
            <a:off x="42935" y="4049508"/>
            <a:ext cx="1661378" cy="923330"/>
          </a:xfrm>
          <a:prstGeom prst="rect">
            <a:avLst/>
          </a:prstGeom>
          <a:solidFill>
            <a:srgbClr val="720000"/>
          </a:solidFill>
          <a:ln cap="flat" cmpd="sng" w="9525">
            <a:solidFill>
              <a:srgbClr val="FFC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Calibri"/>
              <a:buNone/>
            </a:pPr>
            <a:r>
              <a:rPr b="1" i="0" lang="en-US" sz="1800" u="none" cap="none" strike="noStrike">
                <a:solidFill>
                  <a:srgbClr val="FFFFFF"/>
                </a:solidFill>
                <a:latin typeface="Calibri"/>
                <a:ea typeface="Calibri"/>
                <a:cs typeface="Calibri"/>
                <a:sym typeface="Calibri"/>
              </a:rPr>
              <a:t>Walking,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800"/>
              <a:buFont typeface="Calibri"/>
              <a:buNone/>
            </a:pPr>
            <a:r>
              <a:rPr b="1" i="0" lang="en-US" sz="1800" u="none" cap="none" strike="noStrike">
                <a:solidFill>
                  <a:srgbClr val="FFFFFF"/>
                </a:solidFill>
                <a:latin typeface="Calibri"/>
                <a:ea typeface="Calibri"/>
                <a:cs typeface="Calibri"/>
                <a:sym typeface="Calibri"/>
              </a:rPr>
              <a:t>equipment transportation</a:t>
            </a:r>
            <a:endParaRPr b="1" i="0" sz="1800" u="none" cap="none" strike="noStrike">
              <a:solidFill>
                <a:srgbClr val="FFFFFF"/>
              </a:solidFill>
              <a:latin typeface="Calibri"/>
              <a:ea typeface="Calibri"/>
              <a:cs typeface="Calibri"/>
              <a:sym typeface="Calibri"/>
            </a:endParaRPr>
          </a:p>
        </p:txBody>
      </p:sp>
      <p:sp>
        <p:nvSpPr>
          <p:cNvPr id="290" name="Google Shape;290;p4"/>
          <p:cNvSpPr txBox="1"/>
          <p:nvPr/>
        </p:nvSpPr>
        <p:spPr>
          <a:xfrm>
            <a:off x="2265628" y="5092213"/>
            <a:ext cx="814325" cy="646331"/>
          </a:xfrm>
          <a:prstGeom prst="rect">
            <a:avLst/>
          </a:prstGeom>
          <a:solidFill>
            <a:srgbClr val="720000"/>
          </a:solidFill>
          <a:ln cap="flat" cmpd="sng" w="9525">
            <a:solidFill>
              <a:srgbClr val="FFC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Calibri"/>
              <a:buNone/>
            </a:pPr>
            <a:r>
              <a:rPr b="1" i="0" lang="en-US" sz="1800" u="none" cap="none" strike="noStrike">
                <a:solidFill>
                  <a:srgbClr val="FFFFFF"/>
                </a:solidFill>
                <a:latin typeface="Calibri"/>
                <a:ea typeface="Calibri"/>
                <a:cs typeface="Calibri"/>
                <a:sym typeface="Calibri"/>
              </a:rPr>
              <a:t>Swing,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1800"/>
              <a:buFont typeface="Calibri"/>
              <a:buNone/>
            </a:pPr>
            <a:r>
              <a:rPr b="1" i="0" lang="en-US" sz="1800" u="none" cap="none" strike="noStrike">
                <a:solidFill>
                  <a:srgbClr val="FFFFFF"/>
                </a:solidFill>
                <a:latin typeface="Calibri"/>
                <a:ea typeface="Calibri"/>
                <a:cs typeface="Calibri"/>
                <a:sym typeface="Calibri"/>
              </a:rPr>
              <a:t>squat</a:t>
            </a:r>
            <a:endParaRPr b="1" i="0" sz="1800" u="none" cap="none" strike="noStrike">
              <a:solidFill>
                <a:srgbClr val="FFFFFF"/>
              </a:solidFill>
              <a:latin typeface="Calibri"/>
              <a:ea typeface="Calibri"/>
              <a:cs typeface="Calibri"/>
              <a:sym typeface="Calibri"/>
            </a:endParaRPr>
          </a:p>
        </p:txBody>
      </p:sp>
      <p:sp>
        <p:nvSpPr>
          <p:cNvPr id="291" name="Google Shape;291;p4"/>
          <p:cNvSpPr txBox="1"/>
          <p:nvPr/>
        </p:nvSpPr>
        <p:spPr>
          <a:xfrm>
            <a:off x="6311747" y="5086719"/>
            <a:ext cx="1397306" cy="646331"/>
          </a:xfrm>
          <a:prstGeom prst="rect">
            <a:avLst/>
          </a:prstGeom>
          <a:solidFill>
            <a:srgbClr val="720000"/>
          </a:solidFill>
          <a:ln cap="flat" cmpd="sng" w="9525">
            <a:solidFill>
              <a:srgbClr val="FFC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Calibri"/>
              <a:buNone/>
            </a:pPr>
            <a:r>
              <a:rPr b="1" i="0" lang="en-US" sz="1800" u="none" cap="none" strike="noStrike">
                <a:solidFill>
                  <a:srgbClr val="FFFFFF"/>
                </a:solidFill>
                <a:latin typeface="Calibri"/>
                <a:ea typeface="Calibri"/>
                <a:cs typeface="Calibri"/>
                <a:sym typeface="Calibri"/>
              </a:rPr>
              <a:t>Swing, squat</a:t>
            </a:r>
            <a:endParaRPr b="1" i="0" sz="18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FFFFFF"/>
              </a:buClr>
              <a:buSzPts val="1800"/>
              <a:buFont typeface="Calibri"/>
              <a:buNone/>
            </a:pPr>
            <a:r>
              <a:rPr b="1" i="0" lang="en-US" sz="1800" u="none" cap="none" strike="noStrike">
                <a:solidFill>
                  <a:srgbClr val="FFFFFF"/>
                </a:solidFill>
                <a:latin typeface="Calibri"/>
                <a:ea typeface="Calibri"/>
                <a:cs typeface="Calibri"/>
                <a:sym typeface="Calibri"/>
              </a:rPr>
              <a:t>Large ROM</a:t>
            </a:r>
            <a:endParaRPr b="0" i="0" sz="1400" u="none" cap="none" strike="noStrike">
              <a:solidFill>
                <a:srgbClr val="000000"/>
              </a:solidFill>
              <a:latin typeface="Arial"/>
              <a:ea typeface="Arial"/>
              <a:cs typeface="Arial"/>
              <a:sym typeface="Arial"/>
            </a:endParaRPr>
          </a:p>
        </p:txBody>
      </p:sp>
      <p:sp>
        <p:nvSpPr>
          <p:cNvPr id="292" name="Google Shape;292;p4"/>
          <p:cNvSpPr txBox="1"/>
          <p:nvPr/>
        </p:nvSpPr>
        <p:spPr>
          <a:xfrm>
            <a:off x="7171743" y="4142663"/>
            <a:ext cx="1913985" cy="646331"/>
          </a:xfrm>
          <a:prstGeom prst="rect">
            <a:avLst/>
          </a:prstGeom>
          <a:solidFill>
            <a:srgbClr val="720000"/>
          </a:solidFill>
          <a:ln cap="flat" cmpd="sng" w="9525">
            <a:solidFill>
              <a:srgbClr val="FFC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Calibri"/>
              <a:buNone/>
            </a:pPr>
            <a:r>
              <a:rPr b="1" i="0" lang="en-US" sz="1800" u="none" cap="none" strike="noStrike">
                <a:solidFill>
                  <a:srgbClr val="FFFFFF"/>
                </a:solidFill>
                <a:latin typeface="Calibri"/>
                <a:ea typeface="Calibri"/>
                <a:cs typeface="Calibri"/>
                <a:sym typeface="Calibri"/>
              </a:rPr>
              <a:t>Swing, putt, squat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800"/>
              <a:buFont typeface="Calibri"/>
              <a:buNone/>
            </a:pPr>
            <a:r>
              <a:rPr b="1" i="0" lang="en-US" sz="1800" u="none" cap="none" strike="noStrike">
                <a:solidFill>
                  <a:srgbClr val="FFFFFF"/>
                </a:solidFill>
                <a:latin typeface="Calibri"/>
                <a:ea typeface="Calibri"/>
                <a:cs typeface="Calibri"/>
                <a:sym typeface="Calibri"/>
              </a:rPr>
              <a:t>uneven terrain</a:t>
            </a:r>
            <a:endParaRPr b="0" i="0" sz="1400" u="none" cap="none" strike="noStrike">
              <a:solidFill>
                <a:srgbClr val="000000"/>
              </a:solidFill>
              <a:latin typeface="Arial"/>
              <a:ea typeface="Arial"/>
              <a:cs typeface="Arial"/>
              <a:sym typeface="Arial"/>
            </a:endParaRPr>
          </a:p>
        </p:txBody>
      </p:sp>
      <p:cxnSp>
        <p:nvCxnSpPr>
          <p:cNvPr id="293" name="Google Shape;293;p4"/>
          <p:cNvCxnSpPr>
            <a:stCxn id="275" idx="2"/>
          </p:cNvCxnSpPr>
          <p:nvPr/>
        </p:nvCxnSpPr>
        <p:spPr>
          <a:xfrm rot="10800000">
            <a:off x="2177964" y="1009680"/>
            <a:ext cx="1663800" cy="201600"/>
          </a:xfrm>
          <a:prstGeom prst="straightConnector1">
            <a:avLst/>
          </a:prstGeom>
          <a:noFill/>
          <a:ln cap="flat" cmpd="sng" w="41275">
            <a:solidFill>
              <a:srgbClr val="000000"/>
            </a:solidFill>
            <a:prstDash val="solid"/>
            <a:round/>
            <a:headEnd len="sm" w="sm" type="none"/>
            <a:tailEnd len="med" w="med" type="stealth"/>
          </a:ln>
          <a:effectLst>
            <a:outerShdw blurRad="40000" rotWithShape="0" dir="5400000" dist="20000">
              <a:srgbClr val="000000">
                <a:alpha val="37254"/>
              </a:srgbClr>
            </a:outerShdw>
          </a:effectLst>
        </p:spPr>
      </p:cxnSp>
      <p:cxnSp>
        <p:nvCxnSpPr>
          <p:cNvPr id="294" name="Google Shape;294;p4"/>
          <p:cNvCxnSpPr>
            <a:stCxn id="275" idx="6"/>
          </p:cNvCxnSpPr>
          <p:nvPr/>
        </p:nvCxnSpPr>
        <p:spPr>
          <a:xfrm flipH="1" rot="10800000">
            <a:off x="5303852" y="1009680"/>
            <a:ext cx="1470000" cy="201600"/>
          </a:xfrm>
          <a:prstGeom prst="straightConnector1">
            <a:avLst/>
          </a:prstGeom>
          <a:noFill/>
          <a:ln cap="flat" cmpd="sng" w="41275">
            <a:solidFill>
              <a:srgbClr val="000000"/>
            </a:solidFill>
            <a:prstDash val="solid"/>
            <a:round/>
            <a:headEnd len="sm" w="sm" type="none"/>
            <a:tailEnd len="med" w="med" type="stealth"/>
          </a:ln>
          <a:effectLst>
            <a:outerShdw blurRad="40000" rotWithShape="0" dir="5400000" dist="20000">
              <a:srgbClr val="000000">
                <a:alpha val="37254"/>
              </a:srgbClr>
            </a:outerShdw>
          </a:effectLst>
        </p:spPr>
      </p:cxnSp>
      <p:sp>
        <p:nvSpPr>
          <p:cNvPr id="295" name="Google Shape;295;p4"/>
          <p:cNvSpPr/>
          <p:nvPr/>
        </p:nvSpPr>
        <p:spPr>
          <a:xfrm>
            <a:off x="621085" y="293687"/>
            <a:ext cx="1563152" cy="1462088"/>
          </a:xfrm>
          <a:prstGeom prst="ellipse">
            <a:avLst/>
          </a:prstGeom>
          <a:solidFill>
            <a:schemeClr val="accent1"/>
          </a:solidFill>
          <a:ln cap="flat" cmpd="sng" w="2857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1" i="0" sz="1800" u="none" cap="none" strike="noStrike">
              <a:solidFill>
                <a:srgbClr val="323232"/>
              </a:solidFill>
              <a:latin typeface="Arial"/>
              <a:ea typeface="Arial"/>
              <a:cs typeface="Arial"/>
              <a:sym typeface="Arial"/>
            </a:endParaRPr>
          </a:p>
        </p:txBody>
      </p:sp>
      <p:sp>
        <p:nvSpPr>
          <p:cNvPr id="296" name="Google Shape;296;p4"/>
          <p:cNvSpPr txBox="1"/>
          <p:nvPr/>
        </p:nvSpPr>
        <p:spPr>
          <a:xfrm>
            <a:off x="572946" y="797091"/>
            <a:ext cx="165943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Psychosocial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Health</a:t>
            </a:r>
            <a:endParaRPr b="0" i="0" sz="1400" u="none" cap="none" strike="noStrike">
              <a:solidFill>
                <a:srgbClr val="000000"/>
              </a:solidFill>
              <a:latin typeface="Arial"/>
              <a:ea typeface="Arial"/>
              <a:cs typeface="Arial"/>
              <a:sym typeface="Arial"/>
            </a:endParaRPr>
          </a:p>
        </p:txBody>
      </p:sp>
      <p:sp>
        <p:nvSpPr>
          <p:cNvPr id="297" name="Google Shape;297;p4"/>
          <p:cNvSpPr/>
          <p:nvPr/>
        </p:nvSpPr>
        <p:spPr>
          <a:xfrm>
            <a:off x="6773863" y="293687"/>
            <a:ext cx="1463675" cy="1462088"/>
          </a:xfrm>
          <a:prstGeom prst="ellipse">
            <a:avLst/>
          </a:prstGeom>
          <a:solidFill>
            <a:schemeClr val="accent1"/>
          </a:solidFill>
          <a:ln cap="flat" cmpd="sng" w="2857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1" i="0" sz="1800" u="none" cap="none" strike="noStrike">
              <a:solidFill>
                <a:srgbClr val="323232"/>
              </a:solidFill>
              <a:latin typeface="Arial"/>
              <a:ea typeface="Arial"/>
              <a:cs typeface="Arial"/>
              <a:sym typeface="Arial"/>
            </a:endParaRPr>
          </a:p>
        </p:txBody>
      </p:sp>
      <p:sp>
        <p:nvSpPr>
          <p:cNvPr id="298" name="Google Shape;298;p4"/>
          <p:cNvSpPr txBox="1"/>
          <p:nvPr/>
        </p:nvSpPr>
        <p:spPr>
          <a:xfrm>
            <a:off x="7075788" y="693742"/>
            <a:ext cx="88998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Brain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Health</a:t>
            </a:r>
            <a:endParaRPr b="0" i="0" sz="1400" u="none" cap="none" strike="noStrike">
              <a:solidFill>
                <a:srgbClr val="000000"/>
              </a:solidFill>
              <a:latin typeface="Arial"/>
              <a:ea typeface="Arial"/>
              <a:cs typeface="Arial"/>
              <a:sym typeface="Arial"/>
            </a:endParaRPr>
          </a:p>
        </p:txBody>
      </p:sp>
      <p:sp>
        <p:nvSpPr>
          <p:cNvPr id="299" name="Google Shape;299;p4"/>
          <p:cNvSpPr txBox="1"/>
          <p:nvPr/>
        </p:nvSpPr>
        <p:spPr>
          <a:xfrm>
            <a:off x="42935" y="1755775"/>
            <a:ext cx="1828689" cy="923330"/>
          </a:xfrm>
          <a:prstGeom prst="rect">
            <a:avLst/>
          </a:prstGeom>
          <a:solidFill>
            <a:srgbClr val="720000"/>
          </a:solidFill>
          <a:ln cap="flat" cmpd="sng" w="9525">
            <a:solidFill>
              <a:srgbClr val="FFC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Calibri"/>
              <a:buNone/>
            </a:pPr>
            <a:r>
              <a:rPr b="1" i="0" lang="en-US" sz="1800" u="none" cap="none" strike="noStrike">
                <a:solidFill>
                  <a:srgbClr val="FFFFFF"/>
                </a:solidFill>
                <a:latin typeface="Calibri"/>
                <a:ea typeface="Calibri"/>
                <a:cs typeface="Calibri"/>
                <a:sym typeface="Calibri"/>
              </a:rPr>
              <a:t>Socialization, mindfulness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800"/>
              <a:buFont typeface="Calibri"/>
              <a:buNone/>
            </a:pPr>
            <a:r>
              <a:rPr b="1" i="0" lang="en-US" sz="1800" u="none" cap="none" strike="noStrike">
                <a:solidFill>
                  <a:srgbClr val="FFFFFF"/>
                </a:solidFill>
                <a:latin typeface="Calibri"/>
                <a:ea typeface="Calibri"/>
                <a:cs typeface="Calibri"/>
                <a:sym typeface="Calibri"/>
              </a:rPr>
              <a:t>outdoor-‘Green’</a:t>
            </a:r>
            <a:endParaRPr b="1" i="0" sz="1800" u="none" cap="none" strike="noStrike">
              <a:solidFill>
                <a:srgbClr val="FFFFFF"/>
              </a:solidFill>
              <a:latin typeface="Calibri"/>
              <a:ea typeface="Calibri"/>
              <a:cs typeface="Calibri"/>
              <a:sym typeface="Calibri"/>
            </a:endParaRPr>
          </a:p>
        </p:txBody>
      </p:sp>
      <p:sp>
        <p:nvSpPr>
          <p:cNvPr id="300" name="Google Shape;300;p4"/>
          <p:cNvSpPr txBox="1"/>
          <p:nvPr/>
        </p:nvSpPr>
        <p:spPr>
          <a:xfrm>
            <a:off x="6529401" y="1781122"/>
            <a:ext cx="2537681" cy="646331"/>
          </a:xfrm>
          <a:prstGeom prst="rect">
            <a:avLst/>
          </a:prstGeom>
          <a:solidFill>
            <a:srgbClr val="720000"/>
          </a:solidFill>
          <a:ln cap="flat" cmpd="sng" w="9525">
            <a:solidFill>
              <a:srgbClr val="FFC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Calibri"/>
              <a:buNone/>
            </a:pPr>
            <a:r>
              <a:rPr b="1" i="0" lang="en-US" sz="1800" u="none" cap="none" strike="noStrike">
                <a:solidFill>
                  <a:srgbClr val="FFFFFF"/>
                </a:solidFill>
                <a:latin typeface="Calibri"/>
                <a:ea typeface="Calibri"/>
                <a:cs typeface="Calibri"/>
                <a:sym typeface="Calibri"/>
              </a:rPr>
              <a:t>Planning, memory, focus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800"/>
              <a:buFont typeface="Calibri"/>
              <a:buNone/>
            </a:pPr>
            <a:r>
              <a:rPr b="1" i="0" lang="en-US" sz="1800" u="none" cap="none" strike="noStrike">
                <a:solidFill>
                  <a:srgbClr val="FFFFFF"/>
                </a:solidFill>
                <a:latin typeface="Calibri"/>
                <a:ea typeface="Calibri"/>
                <a:cs typeface="Calibri"/>
                <a:sym typeface="Calibri"/>
              </a:rPr>
              <a:t>multi-tasking</a:t>
            </a:r>
            <a:endParaRPr b="0" i="0" sz="1400" u="none" cap="none" strike="noStrike">
              <a:solidFill>
                <a:srgbClr val="000000"/>
              </a:solidFill>
              <a:latin typeface="Arial"/>
              <a:ea typeface="Arial"/>
              <a:cs typeface="Arial"/>
              <a:sym typeface="Arial"/>
            </a:endParaRPr>
          </a:p>
        </p:txBody>
      </p:sp>
      <p:sp>
        <p:nvSpPr>
          <p:cNvPr id="301" name="Google Shape;301;p4"/>
          <p:cNvSpPr txBox="1"/>
          <p:nvPr/>
        </p:nvSpPr>
        <p:spPr>
          <a:xfrm>
            <a:off x="5334373" y="5910409"/>
            <a:ext cx="3755816" cy="867137"/>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lt1"/>
              </a:buClr>
              <a:buSzPts val="1200"/>
              <a:buFont typeface="Arial"/>
              <a:buNone/>
            </a:pPr>
            <a:r>
              <a:rPr b="0" i="0" lang="en-US" sz="1200" u="none" cap="none" strike="noStrike">
                <a:solidFill>
                  <a:schemeClr val="lt1"/>
                </a:solidFill>
                <a:latin typeface="Calibri"/>
                <a:ea typeface="Calibri"/>
                <a:cs typeface="Calibri"/>
                <a:sym typeface="Calibri"/>
              </a:rPr>
              <a:t>Adopted from Kanwar et al. Ment. Health Phys. Act. 2021 </a:t>
            </a:r>
            <a:endParaRPr b="0" i="0" sz="1200" u="none" cap="none" strike="noStrike">
              <a:solidFill>
                <a:schemeClr val="lt1"/>
              </a:solidFill>
              <a:latin typeface="Calibri"/>
              <a:ea typeface="Calibri"/>
              <a:cs typeface="Calibri"/>
              <a:sym typeface="Calibri"/>
            </a:endParaRPr>
          </a:p>
          <a:p>
            <a:pPr indent="-152400" lvl="0" marL="228600" marR="0" rtl="0" algn="r">
              <a:lnSpc>
                <a:spcPct val="100000"/>
              </a:lnSpc>
              <a:spcBef>
                <a:spcPts val="0"/>
              </a:spcBef>
              <a:spcAft>
                <a:spcPts val="0"/>
              </a:spcAft>
              <a:buClr>
                <a:schemeClr val="dk1"/>
              </a:buClr>
              <a:buSzPts val="1200"/>
              <a:buFont typeface="Arial"/>
              <a:buNone/>
            </a:pPr>
            <a:r>
              <a:t/>
            </a:r>
            <a:endParaRPr b="0" i="0" sz="1200" u="none" cap="none" strike="noStrike">
              <a:solidFill>
                <a:schemeClr val="lt1"/>
              </a:solidFill>
              <a:latin typeface="Calibri"/>
              <a:ea typeface="Calibri"/>
              <a:cs typeface="Calibri"/>
              <a:sym typeface="Calibri"/>
            </a:endParaRPr>
          </a:p>
          <a:p>
            <a:pPr indent="-152400" lvl="0" marL="228600" marR="0" rtl="0" algn="r">
              <a:lnSpc>
                <a:spcPct val="100000"/>
              </a:lnSpc>
              <a:spcBef>
                <a:spcPts val="0"/>
              </a:spcBef>
              <a:spcAft>
                <a:spcPts val="0"/>
              </a:spcAft>
              <a:buClr>
                <a:schemeClr val="dk1"/>
              </a:buClr>
              <a:buSzPts val="1200"/>
              <a:buFont typeface="Arial"/>
              <a:buNone/>
            </a:pPr>
            <a:r>
              <a:t/>
            </a:r>
            <a:endParaRPr b="0" i="0" sz="1200" u="none" cap="none" strike="noStrike">
              <a:solidFill>
                <a:schemeClr val="lt1"/>
              </a:solidFill>
              <a:latin typeface="Calibri"/>
              <a:ea typeface="Calibri"/>
              <a:cs typeface="Calibri"/>
              <a:sym typeface="Calibri"/>
            </a:endParaRPr>
          </a:p>
        </p:txBody>
      </p:sp>
      <p:pic>
        <p:nvPicPr>
          <p:cNvPr id="302" name="Google Shape;302;p4"/>
          <p:cNvPicPr preferRelativeResize="0"/>
          <p:nvPr/>
        </p:nvPicPr>
        <p:blipFill rotWithShape="1">
          <a:blip r:embed="rId3">
            <a:alphaModFix/>
          </a:blip>
          <a:srcRect b="0" l="0" r="0" t="0"/>
          <a:stretch/>
        </p:blipFill>
        <p:spPr>
          <a:xfrm>
            <a:off x="2721430" y="1500457"/>
            <a:ext cx="742950" cy="742950"/>
          </a:xfrm>
          <a:prstGeom prst="rect">
            <a:avLst/>
          </a:prstGeom>
          <a:noFill/>
          <a:ln>
            <a:noFill/>
          </a:ln>
        </p:spPr>
      </p:pic>
      <p:pic>
        <p:nvPicPr>
          <p:cNvPr id="303" name="Google Shape;303;p4"/>
          <p:cNvPicPr preferRelativeResize="0"/>
          <p:nvPr/>
        </p:nvPicPr>
        <p:blipFill rotWithShape="1">
          <a:blip r:embed="rId4">
            <a:alphaModFix/>
          </a:blip>
          <a:srcRect b="0" l="0" r="0" t="0"/>
          <a:stretch/>
        </p:blipFill>
        <p:spPr>
          <a:xfrm>
            <a:off x="3372124" y="2725155"/>
            <a:ext cx="571500" cy="495300"/>
          </a:xfrm>
          <a:prstGeom prst="rect">
            <a:avLst/>
          </a:prstGeom>
          <a:noFill/>
          <a:ln>
            <a:noFill/>
          </a:ln>
        </p:spPr>
      </p:pic>
      <p:pic>
        <p:nvPicPr>
          <p:cNvPr id="304" name="Google Shape;304;p4"/>
          <p:cNvPicPr preferRelativeResize="0"/>
          <p:nvPr/>
        </p:nvPicPr>
        <p:blipFill rotWithShape="1">
          <a:blip r:embed="rId5">
            <a:alphaModFix/>
          </a:blip>
          <a:srcRect b="0" l="0" r="0" t="0"/>
          <a:stretch/>
        </p:blipFill>
        <p:spPr>
          <a:xfrm>
            <a:off x="4392165" y="2848262"/>
            <a:ext cx="438150" cy="571500"/>
          </a:xfrm>
          <a:prstGeom prst="rect">
            <a:avLst/>
          </a:prstGeom>
          <a:noFill/>
          <a:ln>
            <a:noFill/>
          </a:ln>
        </p:spPr>
      </p:pic>
      <p:pic>
        <p:nvPicPr>
          <p:cNvPr id="305" name="Google Shape;305;p4"/>
          <p:cNvPicPr preferRelativeResize="0"/>
          <p:nvPr/>
        </p:nvPicPr>
        <p:blipFill rotWithShape="1">
          <a:blip r:embed="rId6">
            <a:alphaModFix/>
          </a:blip>
          <a:srcRect b="0" l="0" r="0" t="0"/>
          <a:stretch/>
        </p:blipFill>
        <p:spPr>
          <a:xfrm>
            <a:off x="4311846" y="3482793"/>
            <a:ext cx="714375" cy="685800"/>
          </a:xfrm>
          <a:prstGeom prst="rect">
            <a:avLst/>
          </a:prstGeom>
          <a:noFill/>
          <a:ln>
            <a:noFill/>
          </a:ln>
        </p:spPr>
      </p:pic>
      <p:pic>
        <p:nvPicPr>
          <p:cNvPr id="306" name="Google Shape;306;p4"/>
          <p:cNvPicPr preferRelativeResize="0"/>
          <p:nvPr/>
        </p:nvPicPr>
        <p:blipFill rotWithShape="1">
          <a:blip r:embed="rId7">
            <a:alphaModFix/>
          </a:blip>
          <a:srcRect b="0" l="0" r="0" t="0"/>
          <a:stretch/>
        </p:blipFill>
        <p:spPr>
          <a:xfrm>
            <a:off x="5583535" y="2733061"/>
            <a:ext cx="333375" cy="504825"/>
          </a:xfrm>
          <a:prstGeom prst="rect">
            <a:avLst/>
          </a:prstGeom>
          <a:noFill/>
          <a:ln>
            <a:noFill/>
          </a:ln>
        </p:spPr>
      </p:pic>
      <p:pic>
        <p:nvPicPr>
          <p:cNvPr id="307" name="Google Shape;307;p4"/>
          <p:cNvPicPr preferRelativeResize="0"/>
          <p:nvPr/>
        </p:nvPicPr>
        <p:blipFill rotWithShape="1">
          <a:blip r:embed="rId8">
            <a:alphaModFix/>
          </a:blip>
          <a:srcRect b="0" l="0" r="0" t="0"/>
          <a:stretch/>
        </p:blipFill>
        <p:spPr>
          <a:xfrm>
            <a:off x="5659915" y="1448279"/>
            <a:ext cx="647700" cy="704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500"/>
                                        <p:tgtEl>
                                          <p:spTgt spid="303"/>
                                        </p:tgtEl>
                                      </p:cBhvr>
                                    </p:animEffect>
                                  </p:childTnLst>
                                </p:cTn>
                              </p:par>
                              <p:par>
                                <p:cTn fill="hold" nodeType="with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500"/>
                                        <p:tgtEl>
                                          <p:spTgt spid="304"/>
                                        </p:tgtEl>
                                      </p:cBhvr>
                                    </p:animEffect>
                                  </p:childTnLst>
                                </p:cTn>
                              </p:par>
                              <p:par>
                                <p:cTn fill="hold" nodeType="with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500"/>
                                        <p:tgtEl>
                                          <p:spTgt spid="305"/>
                                        </p:tgtEl>
                                      </p:cBhvr>
                                    </p:animEffect>
                                  </p:childTnLst>
                                </p:cTn>
                              </p:par>
                              <p:par>
                                <p:cTn fill="hold" nodeType="with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500"/>
                                        <p:tgtEl>
                                          <p:spTgt spid="306"/>
                                        </p:tgtEl>
                                      </p:cBhvr>
                                    </p:animEffect>
                                  </p:childTnLst>
                                </p:cTn>
                              </p:par>
                              <p:par>
                                <p:cTn fill="hold" nodeType="withEffect" presetClass="entr" presetID="10" presetSubtype="0">
                                  <p:stCondLst>
                                    <p:cond delay="0"/>
                                  </p:stCondLst>
                                  <p:childTnLst>
                                    <p:set>
                                      <p:cBhvr>
                                        <p:cTn dur="1" fill="hold">
                                          <p:stCondLst>
                                            <p:cond delay="0"/>
                                          </p:stCondLst>
                                        </p:cTn>
                                        <p:tgtEl>
                                          <p:spTgt spid="289"/>
                                        </p:tgtEl>
                                        <p:attrNameLst>
                                          <p:attrName>style.visibility</p:attrName>
                                        </p:attrNameLst>
                                      </p:cBhvr>
                                      <p:to>
                                        <p:strVal val="visible"/>
                                      </p:to>
                                    </p:set>
                                    <p:animEffect filter="fade" transition="in">
                                      <p:cBhvr>
                                        <p:cTn dur="500"/>
                                        <p:tgtEl>
                                          <p:spTgt spid="289"/>
                                        </p:tgtEl>
                                      </p:cBhvr>
                                    </p:animEffect>
                                  </p:childTnLst>
                                </p:cTn>
                              </p:par>
                              <p:par>
                                <p:cTn fill="hold" nodeType="with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500"/>
                                        <p:tgtEl>
                                          <p:spTgt spid="290"/>
                                        </p:tgtEl>
                                      </p:cBhvr>
                                    </p:animEffect>
                                  </p:childTnLst>
                                </p:cTn>
                              </p:par>
                              <p:par>
                                <p:cTn fill="hold" nodeType="with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500"/>
                                        <p:tgtEl>
                                          <p:spTgt spid="291"/>
                                        </p:tgtEl>
                                      </p:cBhvr>
                                    </p:animEffect>
                                  </p:childTnLst>
                                </p:cTn>
                              </p:par>
                              <p:par>
                                <p:cTn fill="hold" nodeType="with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500"/>
                                        <p:tgtEl>
                                          <p:spTgt spid="2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500"/>
                                        <p:tgtEl>
                                          <p:spTgt spid="299"/>
                                        </p:tgtEl>
                                      </p:cBhvr>
                                    </p:animEffect>
                                  </p:childTnLst>
                                </p:cTn>
                              </p:par>
                              <p:par>
                                <p:cTn fill="hold" nodeType="with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500"/>
                                        <p:tgtEl>
                                          <p:spTgt spid="302"/>
                                        </p:tgtEl>
                                      </p:cBhvr>
                                    </p:animEffect>
                                  </p:childTnLst>
                                </p:cTn>
                              </p:par>
                              <p:par>
                                <p:cTn fill="hold" nodeType="with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500"/>
                                        <p:tgtEl>
                                          <p:spTgt spid="307"/>
                                        </p:tgtEl>
                                      </p:cBhvr>
                                    </p:animEffect>
                                  </p:childTnLst>
                                </p:cTn>
                              </p:par>
                              <p:par>
                                <p:cTn fill="hold" nodeType="with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500"/>
                                        <p:tgtEl>
                                          <p:spTgt spid="3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2" name="Shape 312"/>
        <p:cNvGrpSpPr/>
        <p:nvPr/>
      </p:nvGrpSpPr>
      <p:grpSpPr>
        <a:xfrm>
          <a:off x="0" y="0"/>
          <a:ext cx="0" cy="0"/>
          <a:chOff x="0" y="0"/>
          <a:chExt cx="0" cy="0"/>
        </a:xfrm>
      </p:grpSpPr>
      <p:sp>
        <p:nvSpPr>
          <p:cNvPr id="313" name="Google Shape;313;p5"/>
          <p:cNvSpPr/>
          <p:nvPr/>
        </p:nvSpPr>
        <p:spPr>
          <a:xfrm>
            <a:off x="6908800" y="6303352"/>
            <a:ext cx="2021840" cy="338831"/>
          </a:xfrm>
          <a:prstGeom prst="rect">
            <a:avLst/>
          </a:prstGeom>
          <a:solidFill>
            <a:srgbClr val="991B1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314" name="Google Shape;314;p5"/>
          <p:cNvGrpSpPr/>
          <p:nvPr/>
        </p:nvGrpSpPr>
        <p:grpSpPr>
          <a:xfrm>
            <a:off x="1304939" y="479442"/>
            <a:ext cx="6611677" cy="5102225"/>
            <a:chOff x="1434664" y="479545"/>
            <a:chExt cx="6611496" cy="5102217"/>
          </a:xfrm>
        </p:grpSpPr>
        <p:grpSp>
          <p:nvGrpSpPr>
            <p:cNvPr id="315" name="Google Shape;315;p5"/>
            <p:cNvGrpSpPr/>
            <p:nvPr/>
          </p:nvGrpSpPr>
          <p:grpSpPr>
            <a:xfrm>
              <a:off x="6457430" y="2724601"/>
              <a:ext cx="1588730" cy="1525784"/>
              <a:chOff x="5969006" y="2413130"/>
              <a:chExt cx="1588730" cy="1525784"/>
            </a:xfrm>
          </p:grpSpPr>
          <p:sp>
            <p:nvSpPr>
              <p:cNvPr id="316" name="Google Shape;316;p5"/>
              <p:cNvSpPr/>
              <p:nvPr/>
            </p:nvSpPr>
            <p:spPr>
              <a:xfrm>
                <a:off x="5969006" y="2413130"/>
                <a:ext cx="1588730" cy="1525784"/>
              </a:xfrm>
              <a:prstGeom prst="ellipse">
                <a:avLst/>
              </a:prstGeom>
              <a:solidFill>
                <a:schemeClr val="accent1"/>
              </a:solidFill>
              <a:ln cap="flat" cmpd="sng" w="2857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1" i="0" sz="1800" u="none" cap="none" strike="noStrike">
                  <a:solidFill>
                    <a:srgbClr val="323232"/>
                  </a:solidFill>
                  <a:latin typeface="Arial"/>
                  <a:ea typeface="Arial"/>
                  <a:cs typeface="Arial"/>
                  <a:sym typeface="Arial"/>
                </a:endParaRPr>
              </a:p>
            </p:txBody>
          </p:sp>
          <p:sp>
            <p:nvSpPr>
              <p:cNvPr id="317" name="Google Shape;317;p5"/>
              <p:cNvSpPr txBox="1"/>
              <p:nvPr/>
            </p:nvSpPr>
            <p:spPr>
              <a:xfrm>
                <a:off x="5999433" y="2761517"/>
                <a:ext cx="1544196" cy="923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23232"/>
                  </a:buClr>
                  <a:buSzPts val="1800"/>
                  <a:buFont typeface="Arial"/>
                  <a:buNone/>
                </a:pPr>
                <a:r>
                  <a:rPr b="1" i="0" lang="en-US" sz="1800" u="none" cap="none" strike="noStrike">
                    <a:solidFill>
                      <a:srgbClr val="323232"/>
                    </a:solidFill>
                    <a:latin typeface="Arial"/>
                    <a:ea typeface="Arial"/>
                    <a:cs typeface="Arial"/>
                    <a:sym typeface="Arial"/>
                  </a:rPr>
                  <a:t>Neuromotor</a:t>
                </a:r>
                <a:endParaRPr b="1" i="0" sz="1800" u="none" cap="none" strike="noStrike">
                  <a:solidFill>
                    <a:srgbClr val="323232"/>
                  </a:solidFill>
                  <a:latin typeface="Arial"/>
                  <a:ea typeface="Arial"/>
                  <a:cs typeface="Arial"/>
                  <a:sym typeface="Arial"/>
                </a:endParaRPr>
              </a:p>
              <a:p>
                <a:pPr indent="0" lvl="0" marL="0" marR="0" rtl="0" algn="ctr">
                  <a:lnSpc>
                    <a:spcPct val="100000"/>
                  </a:lnSpc>
                  <a:spcBef>
                    <a:spcPts val="0"/>
                  </a:spcBef>
                  <a:spcAft>
                    <a:spcPts val="0"/>
                  </a:spcAft>
                  <a:buClr>
                    <a:srgbClr val="323232"/>
                  </a:buClr>
                  <a:buSzPts val="1800"/>
                  <a:buFont typeface="Arial"/>
                  <a:buNone/>
                </a:pPr>
                <a:r>
                  <a:rPr b="1" i="0" lang="en-US" sz="1800" u="none" cap="none" strike="noStrike">
                    <a:solidFill>
                      <a:srgbClr val="323232"/>
                    </a:solidFill>
                    <a:latin typeface="Arial"/>
                    <a:ea typeface="Arial"/>
                    <a:cs typeface="Arial"/>
                    <a:sym typeface="Arial"/>
                  </a:rPr>
                  <a:t>Functional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323232"/>
                  </a:buClr>
                  <a:buSzPts val="1800"/>
                  <a:buFont typeface="Arial"/>
                  <a:buNone/>
                </a:pPr>
                <a:r>
                  <a:rPr b="1" i="0" lang="en-US" sz="1800" u="none" cap="none" strike="noStrike">
                    <a:solidFill>
                      <a:srgbClr val="323232"/>
                    </a:solidFill>
                    <a:latin typeface="Arial"/>
                    <a:ea typeface="Arial"/>
                    <a:cs typeface="Arial"/>
                    <a:sym typeface="Arial"/>
                  </a:rPr>
                  <a:t>Balance</a:t>
                </a:r>
                <a:endParaRPr b="0" i="0" sz="1400" u="none" cap="none" strike="noStrike">
                  <a:solidFill>
                    <a:srgbClr val="000000"/>
                  </a:solidFill>
                  <a:latin typeface="Arial"/>
                  <a:ea typeface="Arial"/>
                  <a:cs typeface="Arial"/>
                  <a:sym typeface="Arial"/>
                </a:endParaRPr>
              </a:p>
            </p:txBody>
          </p:sp>
        </p:grpSp>
        <p:grpSp>
          <p:nvGrpSpPr>
            <p:cNvPr id="318" name="Google Shape;318;p5"/>
            <p:cNvGrpSpPr/>
            <p:nvPr/>
          </p:nvGrpSpPr>
          <p:grpSpPr>
            <a:xfrm>
              <a:off x="1434664" y="479545"/>
              <a:ext cx="5255580" cy="5102217"/>
              <a:chOff x="1434664" y="479545"/>
              <a:chExt cx="5255580" cy="5102217"/>
            </a:xfrm>
          </p:grpSpPr>
          <p:sp>
            <p:nvSpPr>
              <p:cNvPr id="319" name="Google Shape;319;p5"/>
              <p:cNvSpPr/>
              <p:nvPr/>
            </p:nvSpPr>
            <p:spPr>
              <a:xfrm>
                <a:off x="3971420" y="479545"/>
                <a:ext cx="1462048" cy="1463673"/>
              </a:xfrm>
              <a:prstGeom prst="ellipse">
                <a:avLst/>
              </a:prstGeom>
              <a:solidFill>
                <a:srgbClr val="720000"/>
              </a:solidFill>
              <a:ln cap="flat" cmpd="sng" w="2857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1" i="0" lang="en-US" sz="1800" u="none" cap="none" strike="noStrike">
                    <a:solidFill>
                      <a:srgbClr val="FFFFFF"/>
                    </a:solidFill>
                    <a:latin typeface="Arial"/>
                    <a:ea typeface="Arial"/>
                    <a:cs typeface="Arial"/>
                    <a:sym typeface="Arial"/>
                  </a:rPr>
                  <a:t>Golf</a:t>
                </a:r>
                <a:endParaRPr b="0" i="0" sz="1400" u="none" cap="none" strike="noStrike">
                  <a:solidFill>
                    <a:srgbClr val="000000"/>
                  </a:solidFill>
                  <a:latin typeface="Arial"/>
                  <a:ea typeface="Arial"/>
                  <a:cs typeface="Arial"/>
                  <a:sym typeface="Arial"/>
                </a:endParaRPr>
              </a:p>
            </p:txBody>
          </p:sp>
          <p:cxnSp>
            <p:nvCxnSpPr>
              <p:cNvPr id="320" name="Google Shape;320;p5"/>
              <p:cNvCxnSpPr>
                <a:stCxn id="319" idx="4"/>
                <a:endCxn id="321" idx="7"/>
              </p:cNvCxnSpPr>
              <p:nvPr/>
            </p:nvCxnSpPr>
            <p:spPr>
              <a:xfrm flipH="1">
                <a:off x="2684044" y="1943218"/>
                <a:ext cx="2018400" cy="992100"/>
              </a:xfrm>
              <a:prstGeom prst="straightConnector1">
                <a:avLst/>
              </a:prstGeom>
              <a:noFill/>
              <a:ln cap="flat" cmpd="sng" w="57150">
                <a:solidFill>
                  <a:schemeClr val="dk2"/>
                </a:solidFill>
                <a:prstDash val="solid"/>
                <a:round/>
                <a:headEnd len="sm" w="sm" type="none"/>
                <a:tailEnd len="med" w="med" type="stealth"/>
              </a:ln>
            </p:spPr>
          </p:cxnSp>
          <p:cxnSp>
            <p:nvCxnSpPr>
              <p:cNvPr id="322" name="Google Shape;322;p5"/>
              <p:cNvCxnSpPr>
                <a:stCxn id="319" idx="4"/>
                <a:endCxn id="323" idx="0"/>
              </p:cNvCxnSpPr>
              <p:nvPr/>
            </p:nvCxnSpPr>
            <p:spPr>
              <a:xfrm flipH="1">
                <a:off x="3817444" y="1943218"/>
                <a:ext cx="885000" cy="2175000"/>
              </a:xfrm>
              <a:prstGeom prst="straightConnector1">
                <a:avLst/>
              </a:prstGeom>
              <a:noFill/>
              <a:ln cap="flat" cmpd="sng" w="57150">
                <a:solidFill>
                  <a:srgbClr val="000000"/>
                </a:solidFill>
                <a:prstDash val="solid"/>
                <a:round/>
                <a:headEnd len="sm" w="sm" type="none"/>
                <a:tailEnd len="med" w="med" type="stealth"/>
              </a:ln>
            </p:spPr>
          </p:cxnSp>
          <p:cxnSp>
            <p:nvCxnSpPr>
              <p:cNvPr id="324" name="Google Shape;324;p5"/>
              <p:cNvCxnSpPr>
                <a:stCxn id="319" idx="4"/>
                <a:endCxn id="325" idx="0"/>
              </p:cNvCxnSpPr>
              <p:nvPr/>
            </p:nvCxnSpPr>
            <p:spPr>
              <a:xfrm>
                <a:off x="4702444" y="1943218"/>
                <a:ext cx="1072200" cy="2175000"/>
              </a:xfrm>
              <a:prstGeom prst="straightConnector1">
                <a:avLst/>
              </a:prstGeom>
              <a:noFill/>
              <a:ln cap="flat" cmpd="sng" w="57150">
                <a:solidFill>
                  <a:srgbClr val="000000"/>
                </a:solidFill>
                <a:prstDash val="solid"/>
                <a:round/>
                <a:headEnd len="sm" w="sm" type="none"/>
                <a:tailEnd len="med" w="med" type="stealth"/>
              </a:ln>
            </p:spPr>
          </p:cxnSp>
          <p:grpSp>
            <p:nvGrpSpPr>
              <p:cNvPr id="326" name="Google Shape;326;p5"/>
              <p:cNvGrpSpPr/>
              <p:nvPr/>
            </p:nvGrpSpPr>
            <p:grpSpPr>
              <a:xfrm>
                <a:off x="1434664" y="2721091"/>
                <a:ext cx="1472213" cy="1462086"/>
                <a:chOff x="1648921" y="2409620"/>
                <a:chExt cx="1472213" cy="1462086"/>
              </a:xfrm>
            </p:grpSpPr>
            <p:sp>
              <p:nvSpPr>
                <p:cNvPr id="321" name="Google Shape;321;p5"/>
                <p:cNvSpPr/>
                <p:nvPr/>
              </p:nvSpPr>
              <p:spPr>
                <a:xfrm>
                  <a:off x="1648921" y="2409620"/>
                  <a:ext cx="1463635" cy="1462086"/>
                </a:xfrm>
                <a:prstGeom prst="ellipse">
                  <a:avLst/>
                </a:prstGeom>
                <a:solidFill>
                  <a:schemeClr val="accent1"/>
                </a:solidFill>
                <a:ln cap="flat" cmpd="sng" w="2857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1" i="0" sz="1800" u="none" cap="none" strike="noStrike">
                    <a:solidFill>
                      <a:srgbClr val="323232"/>
                    </a:solidFill>
                    <a:latin typeface="Arial"/>
                    <a:ea typeface="Arial"/>
                    <a:cs typeface="Arial"/>
                    <a:sym typeface="Arial"/>
                  </a:endParaRPr>
                </a:p>
              </p:txBody>
            </p:sp>
            <p:sp>
              <p:nvSpPr>
                <p:cNvPr id="327" name="Google Shape;327;p5"/>
                <p:cNvSpPr txBox="1"/>
                <p:nvPr/>
              </p:nvSpPr>
              <p:spPr>
                <a:xfrm>
                  <a:off x="1658094" y="2585829"/>
                  <a:ext cx="1463040" cy="120032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23232"/>
                    </a:buClr>
                    <a:buSzPts val="1800"/>
                    <a:buFont typeface="Arial"/>
                    <a:buNone/>
                  </a:pPr>
                  <a:r>
                    <a:rPr b="1" i="0" lang="en-US" sz="1800" u="none" cap="none" strike="noStrike">
                      <a:solidFill>
                        <a:srgbClr val="323232"/>
                      </a:solidFill>
                      <a:latin typeface="Arial"/>
                      <a:ea typeface="Arial"/>
                      <a:cs typeface="Arial"/>
                      <a:sym typeface="Arial"/>
                    </a:rPr>
                    <a:t>Cardio-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323232"/>
                    </a:buClr>
                    <a:buSzPts val="1800"/>
                    <a:buFont typeface="Arial"/>
                    <a:buNone/>
                  </a:pPr>
                  <a:r>
                    <a:rPr b="1" i="0" lang="en-US" sz="1800" u="none" cap="none" strike="noStrike">
                      <a:solidFill>
                        <a:srgbClr val="323232"/>
                      </a:solidFill>
                      <a:latin typeface="Arial"/>
                      <a:ea typeface="Arial"/>
                      <a:cs typeface="Arial"/>
                      <a:sym typeface="Arial"/>
                    </a:rPr>
                    <a:t>Respiratory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323232"/>
                    </a:buClr>
                    <a:buSzPts val="1800"/>
                    <a:buFont typeface="Arial"/>
                    <a:buNone/>
                  </a:pPr>
                  <a:r>
                    <a:rPr b="1" i="0" lang="en-US" sz="1800" u="none" cap="none" strike="noStrike">
                      <a:solidFill>
                        <a:srgbClr val="323232"/>
                      </a:solidFill>
                      <a:latin typeface="Arial"/>
                      <a:ea typeface="Arial"/>
                      <a:cs typeface="Arial"/>
                      <a:sym typeface="Arial"/>
                    </a:rPr>
                    <a:t>Energy-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323232"/>
                    </a:buClr>
                    <a:buSzPts val="1800"/>
                    <a:buFont typeface="Arial"/>
                    <a:buNone/>
                  </a:pPr>
                  <a:r>
                    <a:rPr b="1" i="0" lang="en-US" sz="1800" u="none" cap="none" strike="noStrike">
                      <a:solidFill>
                        <a:srgbClr val="323232"/>
                      </a:solidFill>
                      <a:latin typeface="Arial"/>
                      <a:ea typeface="Arial"/>
                      <a:cs typeface="Arial"/>
                      <a:sym typeface="Arial"/>
                    </a:rPr>
                    <a:t>balance</a:t>
                  </a:r>
                  <a:endParaRPr b="0" i="0" sz="1400" u="none" cap="none" strike="noStrike">
                    <a:solidFill>
                      <a:srgbClr val="000000"/>
                    </a:solidFill>
                    <a:latin typeface="Arial"/>
                    <a:ea typeface="Arial"/>
                    <a:cs typeface="Arial"/>
                    <a:sym typeface="Arial"/>
                  </a:endParaRPr>
                </a:p>
              </p:txBody>
            </p:sp>
          </p:grpSp>
          <p:grpSp>
            <p:nvGrpSpPr>
              <p:cNvPr id="328" name="Google Shape;328;p5"/>
              <p:cNvGrpSpPr/>
              <p:nvPr/>
            </p:nvGrpSpPr>
            <p:grpSpPr>
              <a:xfrm>
                <a:off x="3058765" y="4118089"/>
                <a:ext cx="1490489" cy="1463673"/>
                <a:chOff x="2889161" y="3657508"/>
                <a:chExt cx="1490489" cy="1463673"/>
              </a:xfrm>
            </p:grpSpPr>
            <p:sp>
              <p:nvSpPr>
                <p:cNvPr id="323" name="Google Shape;323;p5"/>
                <p:cNvSpPr/>
                <p:nvPr/>
              </p:nvSpPr>
              <p:spPr>
                <a:xfrm>
                  <a:off x="2916015" y="3657508"/>
                  <a:ext cx="1463635" cy="1463673"/>
                </a:xfrm>
                <a:prstGeom prst="ellipse">
                  <a:avLst/>
                </a:prstGeom>
                <a:solidFill>
                  <a:schemeClr val="accent1"/>
                </a:solidFill>
                <a:ln cap="flat" cmpd="sng" w="2857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1" i="0" sz="1800" u="none" cap="none" strike="noStrike">
                    <a:solidFill>
                      <a:srgbClr val="323232"/>
                    </a:solidFill>
                    <a:latin typeface="Arial"/>
                    <a:ea typeface="Arial"/>
                    <a:cs typeface="Arial"/>
                    <a:sym typeface="Arial"/>
                  </a:endParaRPr>
                </a:p>
              </p:txBody>
            </p:sp>
            <p:sp>
              <p:nvSpPr>
                <p:cNvPr id="329" name="Google Shape;329;p5"/>
                <p:cNvSpPr txBox="1"/>
                <p:nvPr/>
              </p:nvSpPr>
              <p:spPr>
                <a:xfrm>
                  <a:off x="2889161" y="4061426"/>
                  <a:ext cx="146304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23232"/>
                    </a:buClr>
                    <a:buSzPts val="1800"/>
                    <a:buFont typeface="Arial"/>
                    <a:buNone/>
                  </a:pPr>
                  <a:r>
                    <a:rPr b="1" i="0" lang="en-US" sz="1800" u="none" cap="none" strike="noStrike">
                      <a:solidFill>
                        <a:srgbClr val="323232"/>
                      </a:solidFill>
                      <a:latin typeface="Arial"/>
                      <a:ea typeface="Arial"/>
                      <a:cs typeface="Arial"/>
                      <a:sym typeface="Arial"/>
                    </a:rPr>
                    <a:t>Strength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323232"/>
                    </a:buClr>
                    <a:buSzPts val="1800"/>
                    <a:buFont typeface="Arial"/>
                    <a:buNone/>
                  </a:pPr>
                  <a:r>
                    <a:rPr b="1" i="0" lang="en-US" sz="1800" u="none" cap="none" strike="noStrike">
                      <a:solidFill>
                        <a:srgbClr val="323232"/>
                      </a:solidFill>
                      <a:latin typeface="Arial"/>
                      <a:ea typeface="Arial"/>
                      <a:cs typeface="Arial"/>
                      <a:sym typeface="Arial"/>
                    </a:rPr>
                    <a:t>Power</a:t>
                  </a:r>
                  <a:endParaRPr b="0" i="0" sz="1400" u="none" cap="none" strike="noStrike">
                    <a:solidFill>
                      <a:srgbClr val="000000"/>
                    </a:solidFill>
                    <a:latin typeface="Arial"/>
                    <a:ea typeface="Arial"/>
                    <a:cs typeface="Arial"/>
                    <a:sym typeface="Arial"/>
                  </a:endParaRPr>
                </a:p>
              </p:txBody>
            </p:sp>
          </p:grpSp>
          <p:grpSp>
            <p:nvGrpSpPr>
              <p:cNvPr id="330" name="Google Shape;330;p5"/>
              <p:cNvGrpSpPr/>
              <p:nvPr/>
            </p:nvGrpSpPr>
            <p:grpSpPr>
              <a:xfrm>
                <a:off x="5042954" y="4118089"/>
                <a:ext cx="1467405" cy="1463673"/>
                <a:chOff x="4885344" y="3657508"/>
                <a:chExt cx="1467405" cy="1463673"/>
              </a:xfrm>
            </p:grpSpPr>
            <p:sp>
              <p:nvSpPr>
                <p:cNvPr id="325" name="Google Shape;325;p5"/>
                <p:cNvSpPr/>
                <p:nvPr/>
              </p:nvSpPr>
              <p:spPr>
                <a:xfrm>
                  <a:off x="4885344" y="3657508"/>
                  <a:ext cx="1463635" cy="1463673"/>
                </a:xfrm>
                <a:prstGeom prst="ellipse">
                  <a:avLst/>
                </a:prstGeom>
                <a:solidFill>
                  <a:schemeClr val="accent1"/>
                </a:solidFill>
                <a:ln cap="flat" cmpd="sng" w="2857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1" i="0" sz="1800" u="none" cap="none" strike="noStrike">
                    <a:solidFill>
                      <a:srgbClr val="323232"/>
                    </a:solidFill>
                    <a:latin typeface="Arial"/>
                    <a:ea typeface="Arial"/>
                    <a:cs typeface="Arial"/>
                    <a:sym typeface="Arial"/>
                  </a:endParaRPr>
                </a:p>
              </p:txBody>
            </p:sp>
            <p:sp>
              <p:nvSpPr>
                <p:cNvPr id="331" name="Google Shape;331;p5"/>
                <p:cNvSpPr txBox="1"/>
                <p:nvPr/>
              </p:nvSpPr>
              <p:spPr>
                <a:xfrm>
                  <a:off x="4889709" y="4204995"/>
                  <a:ext cx="146304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23232"/>
                    </a:buClr>
                    <a:buSzPts val="1800"/>
                    <a:buFont typeface="Arial"/>
                    <a:buNone/>
                  </a:pPr>
                  <a:r>
                    <a:rPr b="1" i="0" lang="en-US" sz="1800" u="none" cap="none" strike="noStrike">
                      <a:solidFill>
                        <a:srgbClr val="323232"/>
                      </a:solidFill>
                      <a:latin typeface="Arial"/>
                      <a:ea typeface="Arial"/>
                      <a:cs typeface="Arial"/>
                      <a:sym typeface="Arial"/>
                    </a:rPr>
                    <a:t>Flexibility</a:t>
                  </a:r>
                  <a:endParaRPr b="0" i="0" sz="1400" u="none" cap="none" strike="noStrike">
                    <a:solidFill>
                      <a:srgbClr val="000000"/>
                    </a:solidFill>
                    <a:latin typeface="Arial"/>
                    <a:ea typeface="Arial"/>
                    <a:cs typeface="Arial"/>
                    <a:sym typeface="Arial"/>
                  </a:endParaRPr>
                </a:p>
              </p:txBody>
            </p:sp>
          </p:grpSp>
          <p:cxnSp>
            <p:nvCxnSpPr>
              <p:cNvPr id="332" name="Google Shape;332;p5"/>
              <p:cNvCxnSpPr>
                <a:stCxn id="319" idx="4"/>
                <a:endCxn id="316" idx="1"/>
              </p:cNvCxnSpPr>
              <p:nvPr/>
            </p:nvCxnSpPr>
            <p:spPr>
              <a:xfrm>
                <a:off x="4702444" y="1943218"/>
                <a:ext cx="1987800" cy="1004700"/>
              </a:xfrm>
              <a:prstGeom prst="straightConnector1">
                <a:avLst/>
              </a:prstGeom>
              <a:noFill/>
              <a:ln cap="flat" cmpd="sng" w="57150">
                <a:solidFill>
                  <a:srgbClr val="000000"/>
                </a:solidFill>
                <a:prstDash val="solid"/>
                <a:round/>
                <a:headEnd len="sm" w="sm" type="none"/>
                <a:tailEnd len="med" w="med" type="stealth"/>
              </a:ln>
            </p:spPr>
          </p:cxnSp>
        </p:grpSp>
      </p:grpSp>
      <p:sp>
        <p:nvSpPr>
          <p:cNvPr id="333" name="Google Shape;333;p5"/>
          <p:cNvSpPr txBox="1"/>
          <p:nvPr/>
        </p:nvSpPr>
        <p:spPr>
          <a:xfrm>
            <a:off x="42935" y="4049508"/>
            <a:ext cx="1661378" cy="923330"/>
          </a:xfrm>
          <a:prstGeom prst="rect">
            <a:avLst/>
          </a:prstGeom>
          <a:solidFill>
            <a:srgbClr val="720000"/>
          </a:solidFill>
          <a:ln cap="flat" cmpd="sng" w="9525">
            <a:solidFill>
              <a:srgbClr val="FFC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Calibri"/>
              <a:buNone/>
            </a:pPr>
            <a:r>
              <a:rPr b="1" i="0" lang="en-US" sz="1800" u="none" cap="none" strike="noStrike">
                <a:solidFill>
                  <a:srgbClr val="FFFFFF"/>
                </a:solidFill>
                <a:latin typeface="Calibri"/>
                <a:ea typeface="Calibri"/>
                <a:cs typeface="Calibri"/>
                <a:sym typeface="Calibri"/>
              </a:rPr>
              <a:t>Walking,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800"/>
              <a:buFont typeface="Calibri"/>
              <a:buNone/>
            </a:pPr>
            <a:r>
              <a:rPr b="1" i="0" lang="en-US" sz="1800" u="none" cap="none" strike="noStrike">
                <a:solidFill>
                  <a:srgbClr val="FFFFFF"/>
                </a:solidFill>
                <a:latin typeface="Calibri"/>
                <a:ea typeface="Calibri"/>
                <a:cs typeface="Calibri"/>
                <a:sym typeface="Calibri"/>
              </a:rPr>
              <a:t>equipment transportation</a:t>
            </a:r>
            <a:endParaRPr b="1" i="0" sz="1800" u="none" cap="none" strike="noStrike">
              <a:solidFill>
                <a:srgbClr val="FFFFFF"/>
              </a:solidFill>
              <a:latin typeface="Calibri"/>
              <a:ea typeface="Calibri"/>
              <a:cs typeface="Calibri"/>
              <a:sym typeface="Calibri"/>
            </a:endParaRPr>
          </a:p>
        </p:txBody>
      </p:sp>
      <p:sp>
        <p:nvSpPr>
          <p:cNvPr id="334" name="Google Shape;334;p5"/>
          <p:cNvSpPr txBox="1"/>
          <p:nvPr/>
        </p:nvSpPr>
        <p:spPr>
          <a:xfrm>
            <a:off x="2265628" y="5092213"/>
            <a:ext cx="814325" cy="646331"/>
          </a:xfrm>
          <a:prstGeom prst="rect">
            <a:avLst/>
          </a:prstGeom>
          <a:solidFill>
            <a:srgbClr val="720000"/>
          </a:solidFill>
          <a:ln cap="flat" cmpd="sng" w="9525">
            <a:solidFill>
              <a:srgbClr val="FFC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Calibri"/>
              <a:buNone/>
            </a:pPr>
            <a:r>
              <a:rPr b="1" i="0" lang="en-US" sz="1800" u="none" cap="none" strike="noStrike">
                <a:solidFill>
                  <a:srgbClr val="FFFFFF"/>
                </a:solidFill>
                <a:latin typeface="Calibri"/>
                <a:ea typeface="Calibri"/>
                <a:cs typeface="Calibri"/>
                <a:sym typeface="Calibri"/>
              </a:rPr>
              <a:t>Swing,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1800"/>
              <a:buFont typeface="Calibri"/>
              <a:buNone/>
            </a:pPr>
            <a:r>
              <a:rPr b="1" i="0" lang="en-US" sz="1800" u="none" cap="none" strike="noStrike">
                <a:solidFill>
                  <a:srgbClr val="FFFFFF"/>
                </a:solidFill>
                <a:latin typeface="Calibri"/>
                <a:ea typeface="Calibri"/>
                <a:cs typeface="Calibri"/>
                <a:sym typeface="Calibri"/>
              </a:rPr>
              <a:t>squat</a:t>
            </a:r>
            <a:endParaRPr b="1" i="0" sz="1800" u="none" cap="none" strike="noStrike">
              <a:solidFill>
                <a:srgbClr val="FFFFFF"/>
              </a:solidFill>
              <a:latin typeface="Calibri"/>
              <a:ea typeface="Calibri"/>
              <a:cs typeface="Calibri"/>
              <a:sym typeface="Calibri"/>
            </a:endParaRPr>
          </a:p>
        </p:txBody>
      </p:sp>
      <p:sp>
        <p:nvSpPr>
          <p:cNvPr id="335" name="Google Shape;335;p5"/>
          <p:cNvSpPr txBox="1"/>
          <p:nvPr/>
        </p:nvSpPr>
        <p:spPr>
          <a:xfrm>
            <a:off x="6311747" y="5086719"/>
            <a:ext cx="1397306" cy="646331"/>
          </a:xfrm>
          <a:prstGeom prst="rect">
            <a:avLst/>
          </a:prstGeom>
          <a:solidFill>
            <a:srgbClr val="720000"/>
          </a:solidFill>
          <a:ln cap="flat" cmpd="sng" w="9525">
            <a:solidFill>
              <a:srgbClr val="FFC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Calibri"/>
              <a:buNone/>
            </a:pPr>
            <a:r>
              <a:rPr b="1" i="0" lang="en-US" sz="1800" u="none" cap="none" strike="noStrike">
                <a:solidFill>
                  <a:srgbClr val="FFFFFF"/>
                </a:solidFill>
                <a:latin typeface="Calibri"/>
                <a:ea typeface="Calibri"/>
                <a:cs typeface="Calibri"/>
                <a:sym typeface="Calibri"/>
              </a:rPr>
              <a:t>Swing, squat</a:t>
            </a:r>
            <a:endParaRPr b="1" i="0" sz="18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FFFFFF"/>
              </a:buClr>
              <a:buSzPts val="1800"/>
              <a:buFont typeface="Calibri"/>
              <a:buNone/>
            </a:pPr>
            <a:r>
              <a:rPr b="1" i="0" lang="en-US" sz="1800" u="none" cap="none" strike="noStrike">
                <a:solidFill>
                  <a:srgbClr val="FFFFFF"/>
                </a:solidFill>
                <a:latin typeface="Calibri"/>
                <a:ea typeface="Calibri"/>
                <a:cs typeface="Calibri"/>
                <a:sym typeface="Calibri"/>
              </a:rPr>
              <a:t>Large ROM</a:t>
            </a:r>
            <a:endParaRPr b="0" i="0" sz="1400" u="none" cap="none" strike="noStrike">
              <a:solidFill>
                <a:srgbClr val="000000"/>
              </a:solidFill>
              <a:latin typeface="Arial"/>
              <a:ea typeface="Arial"/>
              <a:cs typeface="Arial"/>
              <a:sym typeface="Arial"/>
            </a:endParaRPr>
          </a:p>
        </p:txBody>
      </p:sp>
      <p:sp>
        <p:nvSpPr>
          <p:cNvPr id="336" name="Google Shape;336;p5"/>
          <p:cNvSpPr txBox="1"/>
          <p:nvPr/>
        </p:nvSpPr>
        <p:spPr>
          <a:xfrm>
            <a:off x="7171743" y="4142663"/>
            <a:ext cx="1913985" cy="646331"/>
          </a:xfrm>
          <a:prstGeom prst="rect">
            <a:avLst/>
          </a:prstGeom>
          <a:solidFill>
            <a:srgbClr val="720000"/>
          </a:solidFill>
          <a:ln cap="flat" cmpd="sng" w="9525">
            <a:solidFill>
              <a:srgbClr val="FFC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Calibri"/>
              <a:buNone/>
            </a:pPr>
            <a:r>
              <a:rPr b="1" i="0" lang="en-US" sz="1800" u="none" cap="none" strike="noStrike">
                <a:solidFill>
                  <a:srgbClr val="FFFFFF"/>
                </a:solidFill>
                <a:latin typeface="Calibri"/>
                <a:ea typeface="Calibri"/>
                <a:cs typeface="Calibri"/>
                <a:sym typeface="Calibri"/>
              </a:rPr>
              <a:t>Swing, putt, squat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800"/>
              <a:buFont typeface="Calibri"/>
              <a:buNone/>
            </a:pPr>
            <a:r>
              <a:rPr b="1" i="0" lang="en-US" sz="1800" u="none" cap="none" strike="noStrike">
                <a:solidFill>
                  <a:srgbClr val="FFFFFF"/>
                </a:solidFill>
                <a:latin typeface="Calibri"/>
                <a:ea typeface="Calibri"/>
                <a:cs typeface="Calibri"/>
                <a:sym typeface="Calibri"/>
              </a:rPr>
              <a:t>uneven terrain</a:t>
            </a:r>
            <a:endParaRPr b="0" i="0" sz="1400" u="none" cap="none" strike="noStrike">
              <a:solidFill>
                <a:srgbClr val="000000"/>
              </a:solidFill>
              <a:latin typeface="Arial"/>
              <a:ea typeface="Arial"/>
              <a:cs typeface="Arial"/>
              <a:sym typeface="Arial"/>
            </a:endParaRPr>
          </a:p>
        </p:txBody>
      </p:sp>
      <p:cxnSp>
        <p:nvCxnSpPr>
          <p:cNvPr id="337" name="Google Shape;337;p5"/>
          <p:cNvCxnSpPr>
            <a:stCxn id="319" idx="2"/>
          </p:cNvCxnSpPr>
          <p:nvPr/>
        </p:nvCxnSpPr>
        <p:spPr>
          <a:xfrm rot="10800000">
            <a:off x="2177964" y="1009680"/>
            <a:ext cx="1663800" cy="201600"/>
          </a:xfrm>
          <a:prstGeom prst="straightConnector1">
            <a:avLst/>
          </a:prstGeom>
          <a:noFill/>
          <a:ln cap="flat" cmpd="sng" w="41275">
            <a:solidFill>
              <a:srgbClr val="000000"/>
            </a:solidFill>
            <a:prstDash val="solid"/>
            <a:round/>
            <a:headEnd len="sm" w="sm" type="none"/>
            <a:tailEnd len="med" w="med" type="stealth"/>
          </a:ln>
          <a:effectLst>
            <a:outerShdw blurRad="40000" rotWithShape="0" dir="5400000" dist="20000">
              <a:srgbClr val="000000">
                <a:alpha val="37254"/>
              </a:srgbClr>
            </a:outerShdw>
          </a:effectLst>
        </p:spPr>
      </p:cxnSp>
      <p:cxnSp>
        <p:nvCxnSpPr>
          <p:cNvPr id="338" name="Google Shape;338;p5"/>
          <p:cNvCxnSpPr>
            <a:stCxn id="319" idx="6"/>
          </p:cNvCxnSpPr>
          <p:nvPr/>
        </p:nvCxnSpPr>
        <p:spPr>
          <a:xfrm flipH="1" rot="10800000">
            <a:off x="5303852" y="1009680"/>
            <a:ext cx="1470000" cy="201600"/>
          </a:xfrm>
          <a:prstGeom prst="straightConnector1">
            <a:avLst/>
          </a:prstGeom>
          <a:noFill/>
          <a:ln cap="flat" cmpd="sng" w="41275">
            <a:solidFill>
              <a:srgbClr val="000000"/>
            </a:solidFill>
            <a:prstDash val="solid"/>
            <a:round/>
            <a:headEnd len="sm" w="sm" type="none"/>
            <a:tailEnd len="med" w="med" type="stealth"/>
          </a:ln>
          <a:effectLst>
            <a:outerShdw blurRad="40000" rotWithShape="0" dir="5400000" dist="20000">
              <a:srgbClr val="000000">
                <a:alpha val="37254"/>
              </a:srgbClr>
            </a:outerShdw>
          </a:effectLst>
        </p:spPr>
      </p:cxnSp>
      <p:sp>
        <p:nvSpPr>
          <p:cNvPr id="339" name="Google Shape;339;p5"/>
          <p:cNvSpPr/>
          <p:nvPr/>
        </p:nvSpPr>
        <p:spPr>
          <a:xfrm>
            <a:off x="621085" y="293687"/>
            <a:ext cx="1563152" cy="1462088"/>
          </a:xfrm>
          <a:prstGeom prst="ellipse">
            <a:avLst/>
          </a:prstGeom>
          <a:solidFill>
            <a:schemeClr val="accent1"/>
          </a:solidFill>
          <a:ln cap="flat" cmpd="sng" w="2857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1" i="0" sz="1800" u="none" cap="none" strike="noStrike">
              <a:solidFill>
                <a:srgbClr val="323232"/>
              </a:solidFill>
              <a:latin typeface="Arial"/>
              <a:ea typeface="Arial"/>
              <a:cs typeface="Arial"/>
              <a:sym typeface="Arial"/>
            </a:endParaRPr>
          </a:p>
        </p:txBody>
      </p:sp>
      <p:sp>
        <p:nvSpPr>
          <p:cNvPr id="340" name="Google Shape;340;p5"/>
          <p:cNvSpPr txBox="1"/>
          <p:nvPr/>
        </p:nvSpPr>
        <p:spPr>
          <a:xfrm>
            <a:off x="572946" y="797091"/>
            <a:ext cx="165943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Psychosocial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Health</a:t>
            </a:r>
            <a:endParaRPr b="0" i="0" sz="1400" u="none" cap="none" strike="noStrike">
              <a:solidFill>
                <a:srgbClr val="000000"/>
              </a:solidFill>
              <a:latin typeface="Arial"/>
              <a:ea typeface="Arial"/>
              <a:cs typeface="Arial"/>
              <a:sym typeface="Arial"/>
            </a:endParaRPr>
          </a:p>
        </p:txBody>
      </p:sp>
      <p:sp>
        <p:nvSpPr>
          <p:cNvPr id="341" name="Google Shape;341;p5"/>
          <p:cNvSpPr/>
          <p:nvPr/>
        </p:nvSpPr>
        <p:spPr>
          <a:xfrm>
            <a:off x="6773863" y="293687"/>
            <a:ext cx="1463675" cy="1462088"/>
          </a:xfrm>
          <a:prstGeom prst="ellipse">
            <a:avLst/>
          </a:prstGeom>
          <a:solidFill>
            <a:schemeClr val="accent1"/>
          </a:solidFill>
          <a:ln cap="flat" cmpd="sng" w="2857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1" i="0" sz="1800" u="none" cap="none" strike="noStrike">
              <a:solidFill>
                <a:srgbClr val="323232"/>
              </a:solidFill>
              <a:latin typeface="Arial"/>
              <a:ea typeface="Arial"/>
              <a:cs typeface="Arial"/>
              <a:sym typeface="Arial"/>
            </a:endParaRPr>
          </a:p>
        </p:txBody>
      </p:sp>
      <p:sp>
        <p:nvSpPr>
          <p:cNvPr id="342" name="Google Shape;342;p5"/>
          <p:cNvSpPr txBox="1"/>
          <p:nvPr/>
        </p:nvSpPr>
        <p:spPr>
          <a:xfrm>
            <a:off x="7075788" y="693742"/>
            <a:ext cx="88998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Brain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Health</a:t>
            </a:r>
            <a:endParaRPr b="0" i="0" sz="1400" u="none" cap="none" strike="noStrike">
              <a:solidFill>
                <a:srgbClr val="000000"/>
              </a:solidFill>
              <a:latin typeface="Arial"/>
              <a:ea typeface="Arial"/>
              <a:cs typeface="Arial"/>
              <a:sym typeface="Arial"/>
            </a:endParaRPr>
          </a:p>
        </p:txBody>
      </p:sp>
      <p:sp>
        <p:nvSpPr>
          <p:cNvPr id="343" name="Google Shape;343;p5"/>
          <p:cNvSpPr txBox="1"/>
          <p:nvPr/>
        </p:nvSpPr>
        <p:spPr>
          <a:xfrm>
            <a:off x="42935" y="1755775"/>
            <a:ext cx="1828689" cy="923330"/>
          </a:xfrm>
          <a:prstGeom prst="rect">
            <a:avLst/>
          </a:prstGeom>
          <a:solidFill>
            <a:srgbClr val="720000"/>
          </a:solidFill>
          <a:ln cap="flat" cmpd="sng" w="9525">
            <a:solidFill>
              <a:srgbClr val="FFC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Calibri"/>
              <a:buNone/>
            </a:pPr>
            <a:r>
              <a:rPr b="1" i="0" lang="en-US" sz="1800" u="none" cap="none" strike="noStrike">
                <a:solidFill>
                  <a:srgbClr val="FFFFFF"/>
                </a:solidFill>
                <a:latin typeface="Calibri"/>
                <a:ea typeface="Calibri"/>
                <a:cs typeface="Calibri"/>
                <a:sym typeface="Calibri"/>
              </a:rPr>
              <a:t>Socialization, mindfulness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800"/>
              <a:buFont typeface="Calibri"/>
              <a:buNone/>
            </a:pPr>
            <a:r>
              <a:rPr b="1" i="0" lang="en-US" sz="1800" u="none" cap="none" strike="noStrike">
                <a:solidFill>
                  <a:srgbClr val="FFFFFF"/>
                </a:solidFill>
                <a:latin typeface="Calibri"/>
                <a:ea typeface="Calibri"/>
                <a:cs typeface="Calibri"/>
                <a:sym typeface="Calibri"/>
              </a:rPr>
              <a:t>outdoor-‘Green’</a:t>
            </a:r>
            <a:endParaRPr b="1" i="0" sz="1800" u="none" cap="none" strike="noStrike">
              <a:solidFill>
                <a:srgbClr val="FFFFFF"/>
              </a:solidFill>
              <a:latin typeface="Calibri"/>
              <a:ea typeface="Calibri"/>
              <a:cs typeface="Calibri"/>
              <a:sym typeface="Calibri"/>
            </a:endParaRPr>
          </a:p>
        </p:txBody>
      </p:sp>
      <p:sp>
        <p:nvSpPr>
          <p:cNvPr id="344" name="Google Shape;344;p5"/>
          <p:cNvSpPr txBox="1"/>
          <p:nvPr/>
        </p:nvSpPr>
        <p:spPr>
          <a:xfrm>
            <a:off x="6529401" y="1781122"/>
            <a:ext cx="2537681" cy="646331"/>
          </a:xfrm>
          <a:prstGeom prst="rect">
            <a:avLst/>
          </a:prstGeom>
          <a:solidFill>
            <a:srgbClr val="720000"/>
          </a:solidFill>
          <a:ln cap="flat" cmpd="sng" w="9525">
            <a:solidFill>
              <a:srgbClr val="FFC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Calibri"/>
              <a:buNone/>
            </a:pPr>
            <a:r>
              <a:rPr b="1" i="0" lang="en-US" sz="1800" u="none" cap="none" strike="noStrike">
                <a:solidFill>
                  <a:srgbClr val="FFFFFF"/>
                </a:solidFill>
                <a:latin typeface="Calibri"/>
                <a:ea typeface="Calibri"/>
                <a:cs typeface="Calibri"/>
                <a:sym typeface="Calibri"/>
              </a:rPr>
              <a:t>Planning, memory, focus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800"/>
              <a:buFont typeface="Calibri"/>
              <a:buNone/>
            </a:pPr>
            <a:r>
              <a:rPr b="1" i="0" lang="en-US" sz="1800" u="none" cap="none" strike="noStrike">
                <a:solidFill>
                  <a:srgbClr val="FFFFFF"/>
                </a:solidFill>
                <a:latin typeface="Calibri"/>
                <a:ea typeface="Calibri"/>
                <a:cs typeface="Calibri"/>
                <a:sym typeface="Calibri"/>
              </a:rPr>
              <a:t>multi-tasking</a:t>
            </a:r>
            <a:endParaRPr b="0" i="0" sz="1400" u="none" cap="none" strike="noStrike">
              <a:solidFill>
                <a:srgbClr val="000000"/>
              </a:solidFill>
              <a:latin typeface="Arial"/>
              <a:ea typeface="Arial"/>
              <a:cs typeface="Arial"/>
              <a:sym typeface="Arial"/>
            </a:endParaRPr>
          </a:p>
        </p:txBody>
      </p:sp>
      <p:sp>
        <p:nvSpPr>
          <p:cNvPr id="345" name="Google Shape;345;p5"/>
          <p:cNvSpPr txBox="1"/>
          <p:nvPr/>
        </p:nvSpPr>
        <p:spPr>
          <a:xfrm>
            <a:off x="5462040" y="6070635"/>
            <a:ext cx="3755816" cy="867137"/>
          </a:xfrm>
          <a:prstGeom prst="rect">
            <a:avLst/>
          </a:prstGeom>
          <a:noFill/>
          <a:ln>
            <a:noFill/>
          </a:ln>
        </p:spPr>
        <p:txBody>
          <a:bodyPr anchorCtr="0" anchor="ctr" bIns="45700" lIns="91425" spcFirstLastPara="1" rIns="91425" wrap="square" tIns="45700">
            <a:noAutofit/>
          </a:bodyPr>
          <a:lstStyle/>
          <a:p>
            <a:pPr indent="-228600" lvl="0" marL="228600" marR="0" rtl="0" algn="r">
              <a:lnSpc>
                <a:spcPct val="100000"/>
              </a:lnSpc>
              <a:spcBef>
                <a:spcPts val="0"/>
              </a:spcBef>
              <a:spcAft>
                <a:spcPts val="0"/>
              </a:spcAft>
              <a:buClr>
                <a:schemeClr val="lt1"/>
              </a:buClr>
              <a:buSzPts val="1200"/>
              <a:buFont typeface="Arial"/>
              <a:buAutoNum type="arabicPeriod"/>
            </a:pPr>
            <a:r>
              <a:rPr b="0" i="0" lang="en-US" sz="1200" u="none" cap="none" strike="noStrike">
                <a:solidFill>
                  <a:schemeClr val="lt1"/>
                </a:solidFill>
                <a:latin typeface="Calibri"/>
                <a:ea typeface="Calibri"/>
                <a:cs typeface="Calibri"/>
                <a:sym typeface="Calibri"/>
              </a:rPr>
              <a:t>Physical Activity Guidelines for Americans, 2</a:t>
            </a:r>
            <a:r>
              <a:rPr b="0" baseline="30000" i="0" lang="en-US" sz="1200" u="none" cap="none" strike="noStrike">
                <a:solidFill>
                  <a:schemeClr val="lt1"/>
                </a:solidFill>
                <a:latin typeface="Calibri"/>
                <a:ea typeface="Calibri"/>
                <a:cs typeface="Calibri"/>
                <a:sym typeface="Calibri"/>
              </a:rPr>
              <a:t>nd</a:t>
            </a:r>
            <a:r>
              <a:rPr b="0" i="0" lang="en-US" sz="1200" u="none" cap="none" strike="noStrike">
                <a:solidFill>
                  <a:schemeClr val="lt1"/>
                </a:solidFill>
                <a:latin typeface="Calibri"/>
                <a:ea typeface="Calibri"/>
                <a:cs typeface="Calibri"/>
                <a:sym typeface="Calibri"/>
              </a:rPr>
              <a:t> Ed.</a:t>
            </a:r>
            <a:endParaRPr b="0" i="0" sz="1400" u="none" cap="none" strike="noStrike">
              <a:solidFill>
                <a:srgbClr val="000000"/>
              </a:solidFill>
              <a:latin typeface="Arial"/>
              <a:ea typeface="Arial"/>
              <a:cs typeface="Arial"/>
              <a:sym typeface="Arial"/>
            </a:endParaRPr>
          </a:p>
          <a:p>
            <a:pPr indent="-228600" lvl="0" marL="228600" marR="0" rtl="0" algn="r">
              <a:lnSpc>
                <a:spcPct val="100000"/>
              </a:lnSpc>
              <a:spcBef>
                <a:spcPts val="0"/>
              </a:spcBef>
              <a:spcAft>
                <a:spcPts val="0"/>
              </a:spcAft>
              <a:buClr>
                <a:schemeClr val="lt1"/>
              </a:buClr>
              <a:buSzPts val="1200"/>
              <a:buFont typeface="Arial"/>
              <a:buAutoNum type="arabicPeriod"/>
            </a:pPr>
            <a:r>
              <a:rPr b="0" i="0" lang="en-US" sz="1200" u="none" cap="none" strike="noStrike">
                <a:solidFill>
                  <a:schemeClr val="lt1"/>
                </a:solidFill>
                <a:latin typeface="Calibri"/>
                <a:ea typeface="Calibri"/>
                <a:cs typeface="Calibri"/>
                <a:sym typeface="Calibri"/>
              </a:rPr>
              <a:t>Luscombe et al. BMJ Open. 2017</a:t>
            </a:r>
            <a:endParaRPr b="0" i="0" sz="1400" u="none" cap="none" strike="noStrike">
              <a:solidFill>
                <a:srgbClr val="000000"/>
              </a:solidFill>
              <a:latin typeface="Arial"/>
              <a:ea typeface="Arial"/>
              <a:cs typeface="Arial"/>
              <a:sym typeface="Arial"/>
            </a:endParaRPr>
          </a:p>
          <a:p>
            <a:pPr indent="-228600" lvl="0" marL="228600" marR="0" rtl="0" algn="r">
              <a:lnSpc>
                <a:spcPct val="100000"/>
              </a:lnSpc>
              <a:spcBef>
                <a:spcPts val="0"/>
              </a:spcBef>
              <a:spcAft>
                <a:spcPts val="0"/>
              </a:spcAft>
              <a:buClr>
                <a:schemeClr val="lt1"/>
              </a:buClr>
              <a:buSzPts val="1200"/>
              <a:buFont typeface="Arial"/>
              <a:buAutoNum type="arabicPeriod"/>
            </a:pPr>
            <a:r>
              <a:rPr b="0" i="0" lang="en-US" sz="1200" u="none" cap="none" strike="noStrike">
                <a:solidFill>
                  <a:schemeClr val="lt1"/>
                </a:solidFill>
                <a:latin typeface="Calibri"/>
                <a:ea typeface="Calibri"/>
                <a:cs typeface="Calibri"/>
                <a:sym typeface="Calibri"/>
              </a:rPr>
              <a:t>Tsuji et al. J. Sports Sci. 2019</a:t>
            </a:r>
            <a:endParaRPr b="0" i="0" sz="1400" u="none" cap="none" strike="noStrike">
              <a:solidFill>
                <a:srgbClr val="000000"/>
              </a:solidFill>
              <a:latin typeface="Arial"/>
              <a:ea typeface="Arial"/>
              <a:cs typeface="Arial"/>
              <a:sym typeface="Arial"/>
            </a:endParaRPr>
          </a:p>
          <a:p>
            <a:pPr indent="-228600" lvl="0" marL="228600" marR="0" rtl="0" algn="r">
              <a:lnSpc>
                <a:spcPct val="100000"/>
              </a:lnSpc>
              <a:spcBef>
                <a:spcPts val="0"/>
              </a:spcBef>
              <a:spcAft>
                <a:spcPts val="0"/>
              </a:spcAft>
              <a:buClr>
                <a:schemeClr val="lt1"/>
              </a:buClr>
              <a:buSzPts val="1200"/>
              <a:buFont typeface="Arial"/>
              <a:buAutoNum type="arabicPeriod"/>
            </a:pPr>
            <a:r>
              <a:rPr b="0" i="0" lang="en-US" sz="1200" u="none" cap="none" strike="noStrike">
                <a:solidFill>
                  <a:schemeClr val="lt1"/>
                </a:solidFill>
                <a:latin typeface="Calibri"/>
                <a:ea typeface="Calibri"/>
                <a:cs typeface="Calibri"/>
                <a:sym typeface="Calibri"/>
              </a:rPr>
              <a:t>Murray et al., </a:t>
            </a:r>
            <a:r>
              <a:rPr b="0" i="1" lang="en-US" sz="1200" u="none" cap="none" strike="noStrike">
                <a:solidFill>
                  <a:schemeClr val="lt1"/>
                </a:solidFill>
                <a:latin typeface="Calibri"/>
                <a:ea typeface="Calibri"/>
                <a:cs typeface="Calibri"/>
                <a:sym typeface="Calibri"/>
              </a:rPr>
              <a:t>Br J Sports Med </a:t>
            </a:r>
            <a:r>
              <a:rPr b="0" i="0" lang="en-US" sz="1200" u="none" cap="none" strike="noStrike">
                <a:solidFill>
                  <a:schemeClr val="lt1"/>
                </a:solidFill>
                <a:latin typeface="Calibri"/>
                <a:ea typeface="Calibri"/>
                <a:cs typeface="Calibri"/>
                <a:sym typeface="Calibri"/>
              </a:rPr>
              <a:t>2017</a:t>
            </a:r>
            <a:endParaRPr b="0" i="0" sz="1400" u="none" cap="none" strike="noStrike">
              <a:solidFill>
                <a:srgbClr val="000000"/>
              </a:solidFill>
              <a:latin typeface="Arial"/>
              <a:ea typeface="Arial"/>
              <a:cs typeface="Arial"/>
              <a:sym typeface="Arial"/>
            </a:endParaRPr>
          </a:p>
          <a:p>
            <a:pPr indent="-152400" lvl="0" marL="228600" marR="0" rtl="0" algn="r">
              <a:lnSpc>
                <a:spcPct val="100000"/>
              </a:lnSpc>
              <a:spcBef>
                <a:spcPts val="0"/>
              </a:spcBef>
              <a:spcAft>
                <a:spcPts val="0"/>
              </a:spcAft>
              <a:buClr>
                <a:schemeClr val="dk1"/>
              </a:buClr>
              <a:buSzPts val="1200"/>
              <a:buFont typeface="Arial"/>
              <a:buNone/>
            </a:pPr>
            <a:r>
              <a:t/>
            </a:r>
            <a:endParaRPr b="0" i="0" sz="1200" u="none" cap="none" strike="noStrike">
              <a:solidFill>
                <a:schemeClr val="lt1"/>
              </a:solidFill>
              <a:latin typeface="Calibri"/>
              <a:ea typeface="Calibri"/>
              <a:cs typeface="Calibri"/>
              <a:sym typeface="Calibri"/>
            </a:endParaRPr>
          </a:p>
          <a:p>
            <a:pPr indent="-152400" lvl="0" marL="228600" marR="0" rtl="0" algn="r">
              <a:lnSpc>
                <a:spcPct val="100000"/>
              </a:lnSpc>
              <a:spcBef>
                <a:spcPts val="0"/>
              </a:spcBef>
              <a:spcAft>
                <a:spcPts val="0"/>
              </a:spcAft>
              <a:buClr>
                <a:schemeClr val="dk1"/>
              </a:buClr>
              <a:buSzPts val="1200"/>
              <a:buFont typeface="Arial"/>
              <a:buNone/>
            </a:pPr>
            <a:r>
              <a:t/>
            </a:r>
            <a:endParaRPr b="0" i="0" sz="1200" u="none" cap="none" strike="noStrike">
              <a:solidFill>
                <a:schemeClr val="lt1"/>
              </a:solidFill>
              <a:latin typeface="Calibri"/>
              <a:ea typeface="Calibri"/>
              <a:cs typeface="Calibri"/>
              <a:sym typeface="Calibri"/>
            </a:endParaRPr>
          </a:p>
        </p:txBody>
      </p:sp>
      <p:pic>
        <p:nvPicPr>
          <p:cNvPr id="346" name="Google Shape;346;p5"/>
          <p:cNvPicPr preferRelativeResize="0"/>
          <p:nvPr/>
        </p:nvPicPr>
        <p:blipFill rotWithShape="1">
          <a:blip r:embed="rId3">
            <a:alphaModFix/>
          </a:blip>
          <a:srcRect b="0" l="0" r="0" t="0"/>
          <a:stretch/>
        </p:blipFill>
        <p:spPr>
          <a:xfrm>
            <a:off x="2721430" y="1500457"/>
            <a:ext cx="742950" cy="742950"/>
          </a:xfrm>
          <a:prstGeom prst="rect">
            <a:avLst/>
          </a:prstGeom>
          <a:noFill/>
          <a:ln>
            <a:noFill/>
          </a:ln>
        </p:spPr>
      </p:pic>
      <p:pic>
        <p:nvPicPr>
          <p:cNvPr id="347" name="Google Shape;347;p5"/>
          <p:cNvPicPr preferRelativeResize="0"/>
          <p:nvPr/>
        </p:nvPicPr>
        <p:blipFill rotWithShape="1">
          <a:blip r:embed="rId4">
            <a:alphaModFix/>
          </a:blip>
          <a:srcRect b="0" l="0" r="0" t="0"/>
          <a:stretch/>
        </p:blipFill>
        <p:spPr>
          <a:xfrm>
            <a:off x="3372124" y="2725155"/>
            <a:ext cx="571500" cy="495300"/>
          </a:xfrm>
          <a:prstGeom prst="rect">
            <a:avLst/>
          </a:prstGeom>
          <a:noFill/>
          <a:ln>
            <a:noFill/>
          </a:ln>
        </p:spPr>
      </p:pic>
      <p:pic>
        <p:nvPicPr>
          <p:cNvPr id="348" name="Google Shape;348;p5"/>
          <p:cNvPicPr preferRelativeResize="0"/>
          <p:nvPr/>
        </p:nvPicPr>
        <p:blipFill rotWithShape="1">
          <a:blip r:embed="rId5">
            <a:alphaModFix/>
          </a:blip>
          <a:srcRect b="0" l="0" r="0" t="0"/>
          <a:stretch/>
        </p:blipFill>
        <p:spPr>
          <a:xfrm>
            <a:off x="4392165" y="2848262"/>
            <a:ext cx="438150" cy="571500"/>
          </a:xfrm>
          <a:prstGeom prst="rect">
            <a:avLst/>
          </a:prstGeom>
          <a:noFill/>
          <a:ln>
            <a:noFill/>
          </a:ln>
        </p:spPr>
      </p:pic>
      <p:pic>
        <p:nvPicPr>
          <p:cNvPr id="349" name="Google Shape;349;p5"/>
          <p:cNvPicPr preferRelativeResize="0"/>
          <p:nvPr/>
        </p:nvPicPr>
        <p:blipFill rotWithShape="1">
          <a:blip r:embed="rId6">
            <a:alphaModFix/>
          </a:blip>
          <a:srcRect b="0" l="0" r="0" t="0"/>
          <a:stretch/>
        </p:blipFill>
        <p:spPr>
          <a:xfrm>
            <a:off x="4311846" y="3482793"/>
            <a:ext cx="714375" cy="685800"/>
          </a:xfrm>
          <a:prstGeom prst="rect">
            <a:avLst/>
          </a:prstGeom>
          <a:noFill/>
          <a:ln>
            <a:noFill/>
          </a:ln>
        </p:spPr>
      </p:pic>
      <p:pic>
        <p:nvPicPr>
          <p:cNvPr id="350" name="Google Shape;350;p5"/>
          <p:cNvPicPr preferRelativeResize="0"/>
          <p:nvPr/>
        </p:nvPicPr>
        <p:blipFill rotWithShape="1">
          <a:blip r:embed="rId7">
            <a:alphaModFix/>
          </a:blip>
          <a:srcRect b="0" l="0" r="0" t="0"/>
          <a:stretch/>
        </p:blipFill>
        <p:spPr>
          <a:xfrm>
            <a:off x="5583535" y="2733061"/>
            <a:ext cx="333375" cy="504825"/>
          </a:xfrm>
          <a:prstGeom prst="rect">
            <a:avLst/>
          </a:prstGeom>
          <a:noFill/>
          <a:ln>
            <a:noFill/>
          </a:ln>
        </p:spPr>
      </p:pic>
      <p:pic>
        <p:nvPicPr>
          <p:cNvPr id="351" name="Google Shape;351;p5"/>
          <p:cNvPicPr preferRelativeResize="0"/>
          <p:nvPr/>
        </p:nvPicPr>
        <p:blipFill rotWithShape="1">
          <a:blip r:embed="rId8">
            <a:alphaModFix/>
          </a:blip>
          <a:srcRect b="0" l="0" r="0" t="0"/>
          <a:stretch/>
        </p:blipFill>
        <p:spPr>
          <a:xfrm>
            <a:off x="5659915" y="1448279"/>
            <a:ext cx="647700" cy="704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500"/>
                                        <p:tgtEl>
                                          <p:spTgt spid="347"/>
                                        </p:tgtEl>
                                      </p:cBhvr>
                                    </p:animEffect>
                                  </p:childTnLst>
                                </p:cTn>
                              </p:par>
                              <p:par>
                                <p:cTn fill="hold" nodeType="with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500"/>
                                        <p:tgtEl>
                                          <p:spTgt spid="348"/>
                                        </p:tgtEl>
                                      </p:cBhvr>
                                    </p:animEffect>
                                  </p:childTnLst>
                                </p:cTn>
                              </p:par>
                              <p:par>
                                <p:cTn fill="hold" nodeType="with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500"/>
                                        <p:tgtEl>
                                          <p:spTgt spid="349"/>
                                        </p:tgtEl>
                                      </p:cBhvr>
                                    </p:animEffect>
                                  </p:childTnLst>
                                </p:cTn>
                              </p:par>
                              <p:par>
                                <p:cTn fill="hold" nodeType="with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500"/>
                                        <p:tgtEl>
                                          <p:spTgt spid="350"/>
                                        </p:tgtEl>
                                      </p:cBhvr>
                                    </p:animEffect>
                                  </p:childTnLst>
                                </p:cTn>
                              </p:par>
                              <p:par>
                                <p:cTn fill="hold" nodeType="with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500"/>
                                        <p:tgtEl>
                                          <p:spTgt spid="333"/>
                                        </p:tgtEl>
                                      </p:cBhvr>
                                    </p:animEffect>
                                  </p:childTnLst>
                                </p:cTn>
                              </p:par>
                              <p:par>
                                <p:cTn fill="hold" nodeType="with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500"/>
                                        <p:tgtEl>
                                          <p:spTgt spid="334"/>
                                        </p:tgtEl>
                                      </p:cBhvr>
                                    </p:animEffect>
                                  </p:childTnLst>
                                </p:cTn>
                              </p:par>
                              <p:par>
                                <p:cTn fill="hold" nodeType="with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500"/>
                                        <p:tgtEl>
                                          <p:spTgt spid="335"/>
                                        </p:tgtEl>
                                      </p:cBhvr>
                                    </p:animEffect>
                                  </p:childTnLst>
                                </p:cTn>
                              </p:par>
                              <p:par>
                                <p:cTn fill="hold" nodeType="with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500"/>
                                        <p:tgtEl>
                                          <p:spTgt spid="3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500"/>
                                        <p:tgtEl>
                                          <p:spTgt spid="343"/>
                                        </p:tgtEl>
                                      </p:cBhvr>
                                    </p:animEffect>
                                  </p:childTnLst>
                                </p:cTn>
                              </p:par>
                              <p:par>
                                <p:cTn fill="hold" nodeType="with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500"/>
                                        <p:tgtEl>
                                          <p:spTgt spid="346"/>
                                        </p:tgtEl>
                                      </p:cBhvr>
                                    </p:animEffect>
                                  </p:childTnLst>
                                </p:cTn>
                              </p:par>
                              <p:par>
                                <p:cTn fill="hold" nodeType="with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500"/>
                                        <p:tgtEl>
                                          <p:spTgt spid="351"/>
                                        </p:tgtEl>
                                      </p:cBhvr>
                                    </p:animEffect>
                                  </p:childTnLst>
                                </p:cTn>
                              </p:par>
                              <p:par>
                                <p:cTn fill="hold" nodeType="with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500"/>
                                        <p:tgtEl>
                                          <p:spTgt spid="3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6" name="Shape 356"/>
        <p:cNvGrpSpPr/>
        <p:nvPr/>
      </p:nvGrpSpPr>
      <p:grpSpPr>
        <a:xfrm>
          <a:off x="0" y="0"/>
          <a:ext cx="0" cy="0"/>
          <a:chOff x="0" y="0"/>
          <a:chExt cx="0" cy="0"/>
        </a:xfrm>
      </p:grpSpPr>
      <p:sp>
        <p:nvSpPr>
          <p:cNvPr id="357" name="Google Shape;357;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2"/>
              </a:buClr>
              <a:buSzPts val="4400"/>
              <a:buFont typeface="Arial"/>
              <a:buNone/>
            </a:pPr>
            <a:r>
              <a:rPr lang="en-US">
                <a:solidFill>
                  <a:schemeClr val="dk2"/>
                </a:solidFill>
              </a:rPr>
              <a:t>Institute for Senior Golf Science</a:t>
            </a:r>
            <a:endParaRPr/>
          </a:p>
        </p:txBody>
      </p:sp>
      <p:sp>
        <p:nvSpPr>
          <p:cNvPr id="358" name="Google Shape;358;p6"/>
          <p:cNvSpPr txBox="1"/>
          <p:nvPr>
            <p:ph idx="1" type="body"/>
          </p:nvPr>
        </p:nvSpPr>
        <p:spPr>
          <a:xfrm>
            <a:off x="0" y="2950295"/>
            <a:ext cx="1876737" cy="295231"/>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dk2"/>
              </a:buClr>
              <a:buSzPts val="1200"/>
              <a:buNone/>
            </a:pPr>
            <a:r>
              <a:rPr lang="en-US" sz="1200">
                <a:solidFill>
                  <a:schemeClr val="dk2"/>
                </a:solidFill>
              </a:rPr>
              <a:t>PI: George Salem, PhD</a:t>
            </a:r>
            <a:endParaRPr/>
          </a:p>
        </p:txBody>
      </p:sp>
      <p:pic>
        <p:nvPicPr>
          <p:cNvPr id="359" name="Google Shape;359;p6"/>
          <p:cNvPicPr preferRelativeResize="0"/>
          <p:nvPr>
            <p:ph idx="2" type="body"/>
          </p:nvPr>
        </p:nvPicPr>
        <p:blipFill rotWithShape="1">
          <a:blip r:embed="rId3">
            <a:alphaModFix/>
          </a:blip>
          <a:srcRect b="19724" l="0" r="-3" t="4164"/>
          <a:stretch/>
        </p:blipFill>
        <p:spPr>
          <a:xfrm>
            <a:off x="264556" y="1807295"/>
            <a:ext cx="1347624" cy="1143000"/>
          </a:xfrm>
          <a:prstGeom prst="rect">
            <a:avLst/>
          </a:prstGeom>
          <a:noFill/>
          <a:ln>
            <a:noFill/>
          </a:ln>
        </p:spPr>
      </p:pic>
      <p:sp>
        <p:nvSpPr>
          <p:cNvPr id="360" name="Google Shape;360;p6"/>
          <p:cNvSpPr txBox="1"/>
          <p:nvPr>
            <p:ph idx="4" type="body"/>
          </p:nvPr>
        </p:nvSpPr>
        <p:spPr>
          <a:xfrm>
            <a:off x="1955022" y="1656644"/>
            <a:ext cx="6889824" cy="3728155"/>
          </a:xfrm>
          <a:prstGeom prst="rect">
            <a:avLst/>
          </a:prstGeom>
          <a:noFill/>
          <a:ln>
            <a:noFill/>
          </a:ln>
        </p:spPr>
        <p:txBody>
          <a:bodyPr anchorCtr="0" anchor="t" bIns="45700" lIns="91425" spcFirstLastPara="1" rIns="91425" wrap="square" tIns="45700">
            <a:normAutofit fontScale="92500"/>
          </a:bodyPr>
          <a:lstStyle/>
          <a:p>
            <a:pPr indent="0" lvl="0" marL="0" rtl="0" algn="l">
              <a:lnSpc>
                <a:spcPct val="100000"/>
              </a:lnSpc>
              <a:spcBef>
                <a:spcPts val="0"/>
              </a:spcBef>
              <a:spcAft>
                <a:spcPts val="0"/>
              </a:spcAft>
              <a:buClr>
                <a:schemeClr val="dk1"/>
              </a:buClr>
              <a:buSzPct val="100000"/>
              <a:buNone/>
            </a:pPr>
            <a:r>
              <a:rPr lang="en-US"/>
              <a:t>Golf for Healthy Aging Study (GHA)</a:t>
            </a:r>
            <a:endParaRPr/>
          </a:p>
          <a:p>
            <a:pPr indent="-342900" lvl="0" marL="342900" rtl="0" algn="l">
              <a:lnSpc>
                <a:spcPct val="100000"/>
              </a:lnSpc>
              <a:spcBef>
                <a:spcPts val="259"/>
              </a:spcBef>
              <a:spcAft>
                <a:spcPts val="0"/>
              </a:spcAft>
              <a:buClr>
                <a:schemeClr val="dk2"/>
              </a:buClr>
              <a:buSzPct val="100000"/>
              <a:buChar char="•"/>
            </a:pPr>
            <a:r>
              <a:rPr lang="en-US" sz="1400">
                <a:solidFill>
                  <a:schemeClr val="dk2"/>
                </a:solidFill>
              </a:rPr>
              <a:t>Kanwar, K. D., Moore, J. L., Hawkes, R., &amp; Salem, G. J. (2021). Golf as a physical activity to improve walking speed and cognition in older adults: A non-randomized, pre-post, pilot study. </a:t>
            </a:r>
            <a:r>
              <a:rPr i="1" lang="en-US" sz="1400">
                <a:solidFill>
                  <a:schemeClr val="dk2"/>
                </a:solidFill>
              </a:rPr>
              <a:t>Mental Health and Physical Activity</a:t>
            </a:r>
            <a:r>
              <a:rPr lang="en-US" sz="1400">
                <a:solidFill>
                  <a:schemeClr val="dk2"/>
                </a:solidFill>
              </a:rPr>
              <a:t>, </a:t>
            </a:r>
            <a:r>
              <a:rPr i="1" lang="en-US" sz="1400">
                <a:solidFill>
                  <a:schemeClr val="dk2"/>
                </a:solidFill>
              </a:rPr>
              <a:t>21</a:t>
            </a:r>
            <a:r>
              <a:rPr lang="en-US" sz="1400">
                <a:solidFill>
                  <a:schemeClr val="dk2"/>
                </a:solidFill>
              </a:rPr>
              <a:t>(May), 100410. https://doi.org/10.1016/j.mhpa.2021.100410</a:t>
            </a:r>
            <a:endParaRPr/>
          </a:p>
          <a:p>
            <a:pPr indent="0" lvl="0" marL="0" rtl="0" algn="l">
              <a:lnSpc>
                <a:spcPct val="100000"/>
              </a:lnSpc>
              <a:spcBef>
                <a:spcPts val="444"/>
              </a:spcBef>
              <a:spcAft>
                <a:spcPts val="0"/>
              </a:spcAft>
              <a:buClr>
                <a:schemeClr val="dk1"/>
              </a:buClr>
              <a:buSzPct val="100000"/>
              <a:buNone/>
            </a:pPr>
            <a:r>
              <a:t/>
            </a:r>
            <a:endParaRPr/>
          </a:p>
          <a:p>
            <a:pPr indent="0" lvl="0" marL="0" rtl="0" algn="l">
              <a:lnSpc>
                <a:spcPct val="100000"/>
              </a:lnSpc>
              <a:spcBef>
                <a:spcPts val="444"/>
              </a:spcBef>
              <a:spcAft>
                <a:spcPts val="0"/>
              </a:spcAft>
              <a:buClr>
                <a:schemeClr val="dk1"/>
              </a:buClr>
              <a:buSzPct val="100000"/>
              <a:buNone/>
            </a:pPr>
            <a:r>
              <a:rPr lang="en-US"/>
              <a:t>Golf Intervention for Veterans Exercise Study (GIVE)</a:t>
            </a:r>
            <a:endParaRPr/>
          </a:p>
          <a:p>
            <a:pPr indent="-304800" lvl="0" marL="304800" rtl="0" algn="l">
              <a:lnSpc>
                <a:spcPct val="100000"/>
              </a:lnSpc>
              <a:spcBef>
                <a:spcPts val="259"/>
              </a:spcBef>
              <a:spcAft>
                <a:spcPts val="0"/>
              </a:spcAft>
              <a:buClr>
                <a:schemeClr val="dk2"/>
              </a:buClr>
              <a:buSzPct val="100000"/>
              <a:buChar char="•"/>
            </a:pPr>
            <a:r>
              <a:rPr lang="en-US" sz="1400">
                <a:solidFill>
                  <a:schemeClr val="dk2"/>
                </a:solidFill>
              </a:rPr>
              <a:t>Du Bois, A. M., Marcione, N. A., Castle, S. C., Moore, J. L., &amp; Salem, G. J. (2019). The Golf Intervention for Veterans Exercise (GIVE) Study: Golf training program and study design - A methodological protocol. </a:t>
            </a:r>
            <a:r>
              <a:rPr i="1" lang="en-US" sz="1400">
                <a:solidFill>
                  <a:schemeClr val="dk2"/>
                </a:solidFill>
              </a:rPr>
              <a:t>International Journal of Golf Science</a:t>
            </a:r>
            <a:r>
              <a:rPr lang="en-US" sz="1400">
                <a:solidFill>
                  <a:schemeClr val="dk2"/>
                </a:solidFill>
              </a:rPr>
              <a:t>, </a:t>
            </a:r>
            <a:r>
              <a:rPr i="1" lang="en-US" sz="1400">
                <a:solidFill>
                  <a:schemeClr val="dk2"/>
                </a:solidFill>
              </a:rPr>
              <a:t>7</a:t>
            </a:r>
            <a:r>
              <a:rPr lang="en-US" sz="1400">
                <a:solidFill>
                  <a:schemeClr val="dk2"/>
                </a:solidFill>
              </a:rPr>
              <a:t>(2), 1–16.</a:t>
            </a:r>
            <a:endParaRPr/>
          </a:p>
          <a:p>
            <a:pPr indent="-304800" lvl="0" marL="304800" rtl="0" algn="l">
              <a:lnSpc>
                <a:spcPct val="100000"/>
              </a:lnSpc>
              <a:spcBef>
                <a:spcPts val="259"/>
              </a:spcBef>
              <a:spcAft>
                <a:spcPts val="0"/>
              </a:spcAft>
              <a:buClr>
                <a:schemeClr val="dk2"/>
              </a:buClr>
              <a:buSzPct val="100000"/>
              <a:buChar char="•"/>
            </a:pPr>
            <a:r>
              <a:rPr lang="en-US" sz="1400">
                <a:solidFill>
                  <a:schemeClr val="dk2"/>
                </a:solidFill>
              </a:rPr>
              <a:t>Du Bois, A. M., Marcione, N. A., Powers, C. M., Flanagan, S. P., Schroeder, E. T., &amp; Castle, S. C. (2021). The Effects of a Comprehensive Golf Training Program on Measures of Physical Performance and Dynamic Balance in Older Military Veterans. </a:t>
            </a:r>
            <a:r>
              <a:rPr i="1" lang="en-US" sz="1400">
                <a:solidFill>
                  <a:schemeClr val="dk2"/>
                </a:solidFill>
              </a:rPr>
              <a:t>International Journal of Golf Science</a:t>
            </a:r>
            <a:r>
              <a:rPr lang="en-US" sz="1400">
                <a:solidFill>
                  <a:schemeClr val="dk2"/>
                </a:solidFill>
              </a:rPr>
              <a:t>, </a:t>
            </a:r>
            <a:r>
              <a:rPr i="1" lang="en-US" sz="1400">
                <a:solidFill>
                  <a:schemeClr val="dk2"/>
                </a:solidFill>
              </a:rPr>
              <a:t>9</a:t>
            </a:r>
            <a:r>
              <a:rPr lang="en-US" sz="1400">
                <a:solidFill>
                  <a:schemeClr val="dk2"/>
                </a:solidFill>
              </a:rPr>
              <a:t>(1), 1–16.</a:t>
            </a:r>
            <a:endParaRPr/>
          </a:p>
          <a:p>
            <a:pPr indent="0" lvl="0" marL="0" rtl="0" algn="l">
              <a:lnSpc>
                <a:spcPct val="100000"/>
              </a:lnSpc>
              <a:spcBef>
                <a:spcPts val="444"/>
              </a:spcBef>
              <a:spcAft>
                <a:spcPts val="0"/>
              </a:spcAft>
              <a:buClr>
                <a:schemeClr val="dk1"/>
              </a:buClr>
              <a:buSzPct val="100000"/>
              <a:buNone/>
            </a:pPr>
            <a:r>
              <a:t/>
            </a:r>
            <a:endParaRPr>
              <a:solidFill>
                <a:schemeClr val="dk2"/>
              </a:solidFill>
            </a:endParaRPr>
          </a:p>
        </p:txBody>
      </p:sp>
      <p:pic>
        <p:nvPicPr>
          <p:cNvPr id="361" name="Google Shape;361;p6"/>
          <p:cNvPicPr preferRelativeResize="0"/>
          <p:nvPr/>
        </p:nvPicPr>
        <p:blipFill rotWithShape="1">
          <a:blip r:embed="rId4">
            <a:alphaModFix/>
          </a:blip>
          <a:srcRect b="0" l="0" r="0" t="0"/>
          <a:stretch/>
        </p:blipFill>
        <p:spPr>
          <a:xfrm>
            <a:off x="100458" y="3429000"/>
            <a:ext cx="1776279" cy="164305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6" name="Shape 366"/>
        <p:cNvGrpSpPr/>
        <p:nvPr/>
      </p:nvGrpSpPr>
      <p:grpSpPr>
        <a:xfrm>
          <a:off x="0" y="0"/>
          <a:ext cx="0" cy="0"/>
          <a:chOff x="0" y="0"/>
          <a:chExt cx="0" cy="0"/>
        </a:xfrm>
      </p:grpSpPr>
      <p:sp>
        <p:nvSpPr>
          <p:cNvPr id="367" name="Google Shape;367;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2"/>
              </a:buClr>
              <a:buSzPct val="100000"/>
              <a:buFont typeface="Arial"/>
              <a:buNone/>
            </a:pPr>
            <a:r>
              <a:rPr lang="en-US">
                <a:solidFill>
                  <a:schemeClr val="dk2"/>
                </a:solidFill>
              </a:rPr>
              <a:t>Physical Activity During Golf Play</a:t>
            </a:r>
            <a:endParaRPr/>
          </a:p>
        </p:txBody>
      </p:sp>
      <p:pic>
        <p:nvPicPr>
          <p:cNvPr id="368" name="Google Shape;368;p8"/>
          <p:cNvPicPr preferRelativeResize="0"/>
          <p:nvPr/>
        </p:nvPicPr>
        <p:blipFill rotWithShape="1">
          <a:blip r:embed="rId3">
            <a:alphaModFix/>
          </a:blip>
          <a:srcRect b="16535" l="25974" r="18181" t="38788"/>
          <a:stretch/>
        </p:blipFill>
        <p:spPr>
          <a:xfrm>
            <a:off x="277091" y="1833432"/>
            <a:ext cx="2276104" cy="1365662"/>
          </a:xfrm>
          <a:prstGeom prst="rect">
            <a:avLst/>
          </a:prstGeom>
          <a:noFill/>
          <a:ln>
            <a:noFill/>
          </a:ln>
        </p:spPr>
      </p:pic>
      <p:pic>
        <p:nvPicPr>
          <p:cNvPr id="369" name="Google Shape;369;p8"/>
          <p:cNvPicPr preferRelativeResize="0"/>
          <p:nvPr/>
        </p:nvPicPr>
        <p:blipFill rotWithShape="1">
          <a:blip r:embed="rId4">
            <a:alphaModFix/>
          </a:blip>
          <a:srcRect b="0" l="0" r="0" t="0"/>
          <a:stretch/>
        </p:blipFill>
        <p:spPr>
          <a:xfrm>
            <a:off x="261257" y="3608523"/>
            <a:ext cx="2276104" cy="1704829"/>
          </a:xfrm>
          <a:prstGeom prst="rect">
            <a:avLst/>
          </a:prstGeom>
          <a:noFill/>
          <a:ln>
            <a:noFill/>
          </a:ln>
        </p:spPr>
      </p:pic>
      <p:graphicFrame>
        <p:nvGraphicFramePr>
          <p:cNvPr id="370" name="Google Shape;370;p8"/>
          <p:cNvGraphicFramePr/>
          <p:nvPr/>
        </p:nvGraphicFramePr>
        <p:xfrm>
          <a:off x="2778826" y="1935677"/>
          <a:ext cx="3000000" cy="3000000"/>
        </p:xfrm>
        <a:graphic>
          <a:graphicData uri="http://schemas.openxmlformats.org/drawingml/2006/table">
            <a:tbl>
              <a:tblPr>
                <a:noFill/>
                <a:tableStyleId>{8F099500-9292-438E-923E-C90ECFD21D42}</a:tableStyleId>
              </a:tblPr>
              <a:tblGrid>
                <a:gridCol w="4249800"/>
                <a:gridCol w="1854125"/>
              </a:tblGrid>
              <a:tr h="384125">
                <a:tc>
                  <a:txBody>
                    <a:bodyPr/>
                    <a:lstStyle/>
                    <a:p>
                      <a:pPr indent="0" lvl="0" marL="0" marR="0" rtl="0" algn="l">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Time taken for 9 holes of golf (minutes)</a:t>
                      </a:r>
                      <a:endParaRPr sz="1600" u="none" cap="none" strike="noStrike">
                        <a:solidFill>
                          <a:srgbClr val="000000"/>
                        </a:solidFill>
                        <a:latin typeface="Arial"/>
                        <a:ea typeface="Arial"/>
                        <a:cs typeface="Arial"/>
                        <a:sym typeface="Arial"/>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88 ± 9.09</a:t>
                      </a:r>
                      <a:endParaRPr sz="1400" u="none" cap="none" strike="noStrike"/>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27975">
                <a:tc>
                  <a:txBody>
                    <a:bodyPr/>
                    <a:lstStyle/>
                    <a:p>
                      <a:pPr indent="0" lvl="0" marL="0" marR="0" rtl="0" algn="l">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Distance walked (miles)</a:t>
                      </a:r>
                      <a:endParaRPr sz="1600" u="none" cap="none" strike="noStrike">
                        <a:solidFill>
                          <a:srgbClr val="000000"/>
                        </a:solidFill>
                        <a:latin typeface="Arial"/>
                        <a:ea typeface="Arial"/>
                        <a:cs typeface="Arial"/>
                        <a:sym typeface="Arial"/>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1.785 ± 0.37</a:t>
                      </a:r>
                      <a:endParaRPr sz="1400" u="none" cap="none" strike="noStrike"/>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42325">
                <a:tc>
                  <a:txBody>
                    <a:bodyPr/>
                    <a:lstStyle/>
                    <a:p>
                      <a:pPr indent="0" lvl="0" marL="0" marR="0" rtl="0" algn="l">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Total steps taken</a:t>
                      </a:r>
                      <a:endParaRPr sz="1600" u="none" cap="none" strike="noStrike">
                        <a:solidFill>
                          <a:srgbClr val="000000"/>
                        </a:solidFill>
                        <a:latin typeface="Arial"/>
                        <a:ea typeface="Arial"/>
                        <a:cs typeface="Arial"/>
                        <a:sym typeface="Arial"/>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4100 ± 968.09</a:t>
                      </a:r>
                      <a:endParaRPr sz="1400" u="none" cap="none" strike="noStrike"/>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10400">
                <a:tc>
                  <a:txBody>
                    <a:bodyPr/>
                    <a:lstStyle/>
                    <a:p>
                      <a:pPr indent="0" lvl="0" marL="0" marR="0" rtl="0" algn="l">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Total swings taken (practice + actual)</a:t>
                      </a:r>
                      <a:endParaRPr sz="1600" u="none" cap="none" strike="noStrike">
                        <a:solidFill>
                          <a:srgbClr val="000000"/>
                        </a:solidFill>
                        <a:latin typeface="Arial"/>
                        <a:ea typeface="Arial"/>
                        <a:cs typeface="Arial"/>
                        <a:sym typeface="Arial"/>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41 ± 9.94</a:t>
                      </a:r>
                      <a:endParaRPr sz="1400" u="none" cap="none" strike="noStrike"/>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04075">
                <a:tc>
                  <a:txBody>
                    <a:bodyPr/>
                    <a:lstStyle/>
                    <a:p>
                      <a:pPr indent="0" lvl="0" marL="0" marR="0" rtl="0" algn="l">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Total putting strokes made</a:t>
                      </a:r>
                      <a:endParaRPr sz="1600" u="none" cap="none" strike="noStrike">
                        <a:solidFill>
                          <a:srgbClr val="000000"/>
                        </a:solidFill>
                        <a:latin typeface="Arial"/>
                        <a:ea typeface="Arial"/>
                        <a:cs typeface="Arial"/>
                        <a:sym typeface="Arial"/>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29 ± 7</a:t>
                      </a:r>
                      <a:endParaRPr sz="1400" u="none" cap="none" strike="noStrike"/>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65925">
                <a:tc>
                  <a:txBody>
                    <a:bodyPr/>
                    <a:lstStyle/>
                    <a:p>
                      <a:pPr indent="0" lvl="0" marL="0" marR="0" rtl="0" algn="l">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Number of squats </a:t>
                      </a:r>
                      <a:endParaRPr sz="1600" u="none" cap="none" strike="noStrike">
                        <a:solidFill>
                          <a:srgbClr val="000000"/>
                        </a:solidFill>
                        <a:latin typeface="Arial"/>
                        <a:ea typeface="Arial"/>
                        <a:cs typeface="Arial"/>
                        <a:sym typeface="Arial"/>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24 ± 8</a:t>
                      </a:r>
                      <a:endParaRPr sz="1400" u="none" cap="none" strike="noStrike"/>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371" name="Google Shape;371;p8"/>
          <p:cNvSpPr txBox="1"/>
          <p:nvPr/>
        </p:nvSpPr>
        <p:spPr>
          <a:xfrm>
            <a:off x="3093929" y="4990186"/>
            <a:ext cx="507304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Arial"/>
                <a:ea typeface="Arial"/>
                <a:cs typeface="Arial"/>
                <a:sym typeface="Arial"/>
              </a:rPr>
              <a:t>Mean </a:t>
            </a:r>
            <a:r>
              <a:rPr b="0" i="0" lang="en-US" sz="1800" u="none" cap="none" strike="noStrike">
                <a:solidFill>
                  <a:srgbClr val="000000"/>
                </a:solidFill>
                <a:latin typeface="Arial"/>
                <a:ea typeface="Arial"/>
                <a:cs typeface="Arial"/>
                <a:sym typeface="Arial"/>
              </a:rPr>
              <a:t>± SD </a:t>
            </a:r>
            <a:r>
              <a:rPr b="0" i="0" lang="en-US" sz="1800" u="none" cap="none" strike="noStrike">
                <a:solidFill>
                  <a:schemeClr val="dk2"/>
                </a:solidFill>
                <a:latin typeface="Arial"/>
                <a:ea typeface="Arial"/>
                <a:cs typeface="Arial"/>
                <a:sym typeface="Arial"/>
              </a:rPr>
              <a:t>for 14 participants over one round of 9-hole golf play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g1c5311d9a69_0_5"/>
          <p:cNvSpPr txBox="1"/>
          <p:nvPr>
            <p:ph type="title"/>
          </p:nvPr>
        </p:nvSpPr>
        <p:spPr>
          <a:xfrm>
            <a:off x="457200" y="274638"/>
            <a:ext cx="8229600" cy="114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solidFill>
                  <a:schemeClr val="dk2"/>
                </a:solidFill>
              </a:rPr>
              <a:t>Aging</a:t>
            </a:r>
            <a:endParaRPr>
              <a:solidFill>
                <a:schemeClr val="dk2"/>
              </a:solidFill>
            </a:endParaRPr>
          </a:p>
        </p:txBody>
      </p:sp>
      <p:sp>
        <p:nvSpPr>
          <p:cNvPr id="114" name="Google Shape;114;g1c5311d9a69_0_5"/>
          <p:cNvSpPr txBox="1"/>
          <p:nvPr>
            <p:ph idx="1" type="body"/>
          </p:nvPr>
        </p:nvSpPr>
        <p:spPr>
          <a:xfrm>
            <a:off x="6305150" y="5995400"/>
            <a:ext cx="2838900" cy="520500"/>
          </a:xfrm>
          <a:prstGeom prst="rect">
            <a:avLst/>
          </a:prstGeom>
          <a:noFill/>
          <a:ln>
            <a:noFill/>
          </a:ln>
        </p:spPr>
        <p:txBody>
          <a:bodyPr anchorCtr="0" anchor="t" bIns="45700" lIns="91425" spcFirstLastPara="1" rIns="91425" wrap="square" tIns="45700">
            <a:normAutofit/>
          </a:bodyPr>
          <a:lstStyle/>
          <a:p>
            <a:pPr indent="0" lvl="0" marL="0" rtl="0" algn="ctr">
              <a:lnSpc>
                <a:spcPct val="80000"/>
              </a:lnSpc>
              <a:spcBef>
                <a:spcPts val="0"/>
              </a:spcBef>
              <a:spcAft>
                <a:spcPts val="0"/>
              </a:spcAft>
              <a:buClr>
                <a:schemeClr val="dk2"/>
              </a:buClr>
              <a:buSzPts val="2590"/>
              <a:buNone/>
            </a:pPr>
            <a:r>
              <a:rPr lang="en-US" sz="1790">
                <a:solidFill>
                  <a:schemeClr val="lt1"/>
                </a:solidFill>
              </a:rPr>
              <a:t>Figure credit: </a:t>
            </a:r>
            <a:r>
              <a:rPr lang="en-US" sz="1790">
                <a:solidFill>
                  <a:schemeClr val="lt1"/>
                </a:solidFill>
              </a:rPr>
              <a:t>Myheart.net</a:t>
            </a:r>
            <a:endParaRPr sz="1790">
              <a:solidFill>
                <a:schemeClr val="lt1"/>
              </a:solidFill>
            </a:endParaRPr>
          </a:p>
        </p:txBody>
      </p:sp>
      <p:pic>
        <p:nvPicPr>
          <p:cNvPr id="115" name="Google Shape;115;g1c5311d9a69_0_5"/>
          <p:cNvPicPr preferRelativeResize="0"/>
          <p:nvPr/>
        </p:nvPicPr>
        <p:blipFill rotWithShape="1">
          <a:blip r:embed="rId3">
            <a:alphaModFix/>
          </a:blip>
          <a:srcRect b="48935" l="0" r="0" t="0"/>
          <a:stretch/>
        </p:blipFill>
        <p:spPr>
          <a:xfrm>
            <a:off x="125025" y="1635125"/>
            <a:ext cx="8893950" cy="1448125"/>
          </a:xfrm>
          <a:prstGeom prst="rect">
            <a:avLst/>
          </a:prstGeom>
          <a:noFill/>
          <a:ln>
            <a:noFill/>
          </a:ln>
        </p:spPr>
      </p:pic>
      <p:sp>
        <p:nvSpPr>
          <p:cNvPr id="116" name="Google Shape;116;g1c5311d9a69_0_5"/>
          <p:cNvSpPr txBox="1"/>
          <p:nvPr>
            <p:ph idx="1" type="body"/>
          </p:nvPr>
        </p:nvSpPr>
        <p:spPr>
          <a:xfrm>
            <a:off x="1676400" y="3221025"/>
            <a:ext cx="6685500" cy="2649600"/>
          </a:xfrm>
          <a:prstGeom prst="rect">
            <a:avLst/>
          </a:prstGeom>
          <a:noFill/>
          <a:ln>
            <a:noFill/>
          </a:ln>
        </p:spPr>
        <p:txBody>
          <a:bodyPr anchorCtr="0" anchor="t" bIns="45700" lIns="91425" spcFirstLastPara="1" rIns="91425" wrap="square" tIns="45700">
            <a:normAutofit lnSpcReduction="10000"/>
          </a:bodyPr>
          <a:lstStyle/>
          <a:p>
            <a:pPr indent="-391160" lvl="0" marL="342900" rtl="0" algn="l">
              <a:lnSpc>
                <a:spcPct val="80000"/>
              </a:lnSpc>
              <a:spcBef>
                <a:spcPts val="0"/>
              </a:spcBef>
              <a:spcAft>
                <a:spcPts val="0"/>
              </a:spcAft>
              <a:buClr>
                <a:schemeClr val="dk2"/>
              </a:buClr>
              <a:buSzPts val="3000"/>
              <a:buChar char="•"/>
            </a:pPr>
            <a:r>
              <a:rPr lang="en-US" sz="3000">
                <a:solidFill>
                  <a:schemeClr val="dk2"/>
                </a:solidFill>
              </a:rPr>
              <a:t>Aging population ↑</a:t>
            </a:r>
            <a:endParaRPr sz="3000">
              <a:solidFill>
                <a:schemeClr val="dk2"/>
              </a:solidFill>
            </a:endParaRPr>
          </a:p>
          <a:p>
            <a:pPr indent="0" lvl="0" marL="457200" rtl="0" algn="l">
              <a:lnSpc>
                <a:spcPct val="80000"/>
              </a:lnSpc>
              <a:spcBef>
                <a:spcPts val="0"/>
              </a:spcBef>
              <a:spcAft>
                <a:spcPts val="0"/>
              </a:spcAft>
              <a:buNone/>
            </a:pPr>
            <a:r>
              <a:t/>
            </a:r>
            <a:endParaRPr sz="3000">
              <a:solidFill>
                <a:schemeClr val="dk2"/>
              </a:solidFill>
            </a:endParaRPr>
          </a:p>
          <a:p>
            <a:pPr indent="-391160" lvl="0" marL="342900" rtl="0" algn="l">
              <a:lnSpc>
                <a:spcPct val="80000"/>
              </a:lnSpc>
              <a:spcBef>
                <a:spcPts val="0"/>
              </a:spcBef>
              <a:spcAft>
                <a:spcPts val="0"/>
              </a:spcAft>
              <a:buClr>
                <a:schemeClr val="dk2"/>
              </a:buClr>
              <a:buSzPts val="3000"/>
              <a:buChar char="•"/>
            </a:pPr>
            <a:r>
              <a:rPr lang="en-US" sz="3000">
                <a:solidFill>
                  <a:schemeClr val="dk2"/>
                </a:solidFill>
              </a:rPr>
              <a:t>Molecular and cellular damage↑</a:t>
            </a:r>
            <a:endParaRPr sz="3000">
              <a:solidFill>
                <a:schemeClr val="dk2"/>
              </a:solidFill>
            </a:endParaRPr>
          </a:p>
          <a:p>
            <a:pPr indent="0" lvl="0" marL="457200" rtl="0" algn="l">
              <a:lnSpc>
                <a:spcPct val="80000"/>
              </a:lnSpc>
              <a:spcBef>
                <a:spcPts val="0"/>
              </a:spcBef>
              <a:spcAft>
                <a:spcPts val="0"/>
              </a:spcAft>
              <a:buNone/>
            </a:pPr>
            <a:r>
              <a:t/>
            </a:r>
            <a:endParaRPr sz="3000">
              <a:solidFill>
                <a:schemeClr val="dk2"/>
              </a:solidFill>
            </a:endParaRPr>
          </a:p>
          <a:p>
            <a:pPr indent="-391160" lvl="0" marL="342900" rtl="0" algn="l">
              <a:lnSpc>
                <a:spcPct val="80000"/>
              </a:lnSpc>
              <a:spcBef>
                <a:spcPts val="0"/>
              </a:spcBef>
              <a:spcAft>
                <a:spcPts val="0"/>
              </a:spcAft>
              <a:buClr>
                <a:schemeClr val="dk2"/>
              </a:buClr>
              <a:buSzPts val="3000"/>
              <a:buChar char="•"/>
            </a:pPr>
            <a:r>
              <a:rPr lang="en-US" sz="3000">
                <a:solidFill>
                  <a:schemeClr val="dk2"/>
                </a:solidFill>
              </a:rPr>
              <a:t>Physical and cognitive function ↓</a:t>
            </a:r>
            <a:endParaRPr sz="3000">
              <a:solidFill>
                <a:schemeClr val="dk2"/>
              </a:solidFill>
            </a:endParaRPr>
          </a:p>
          <a:p>
            <a:pPr indent="0" lvl="0" marL="457200" rtl="0" algn="l">
              <a:lnSpc>
                <a:spcPct val="80000"/>
              </a:lnSpc>
              <a:spcBef>
                <a:spcPts val="0"/>
              </a:spcBef>
              <a:spcAft>
                <a:spcPts val="0"/>
              </a:spcAft>
              <a:buNone/>
            </a:pPr>
            <a:r>
              <a:t/>
            </a:r>
            <a:endParaRPr sz="3000">
              <a:solidFill>
                <a:schemeClr val="dk2"/>
              </a:solidFill>
            </a:endParaRPr>
          </a:p>
          <a:p>
            <a:pPr indent="-391160" lvl="0" marL="342900" rtl="0" algn="l">
              <a:lnSpc>
                <a:spcPct val="80000"/>
              </a:lnSpc>
              <a:spcBef>
                <a:spcPts val="448"/>
              </a:spcBef>
              <a:spcAft>
                <a:spcPts val="0"/>
              </a:spcAft>
              <a:buClr>
                <a:schemeClr val="dk2"/>
              </a:buClr>
              <a:buSzPts val="3000"/>
              <a:buChar char="•"/>
            </a:pPr>
            <a:r>
              <a:rPr lang="en-US" sz="3000">
                <a:solidFill>
                  <a:schemeClr val="dk2"/>
                </a:solidFill>
              </a:rPr>
              <a:t>Risk of diseases ↑</a:t>
            </a:r>
            <a:endParaRPr sz="30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xEl>
                                              <p:pRg end="0" st="0"/>
                                            </p:txEl>
                                          </p:spTgt>
                                        </p:tgtEl>
                                        <p:attrNameLst>
                                          <p:attrName>style.visibility</p:attrName>
                                        </p:attrNameLst>
                                      </p:cBhvr>
                                      <p:to>
                                        <p:strVal val="visible"/>
                                      </p:to>
                                    </p:set>
                                    <p:animEffect filter="fade" transition="in">
                                      <p:cBhvr>
                                        <p:cTn dur="1000"/>
                                        <p:tgtEl>
                                          <p:spTgt spid="11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xEl>
                                              <p:pRg end="1" st="1"/>
                                            </p:txEl>
                                          </p:spTgt>
                                        </p:tgtEl>
                                        <p:attrNameLst>
                                          <p:attrName>style.visibility</p:attrName>
                                        </p:attrNameLst>
                                      </p:cBhvr>
                                      <p:to>
                                        <p:strVal val="visible"/>
                                      </p:to>
                                    </p:set>
                                    <p:animEffect filter="fade" transition="in">
                                      <p:cBhvr>
                                        <p:cTn dur="1000"/>
                                        <p:tgtEl>
                                          <p:spTgt spid="11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xEl>
                                              <p:pRg end="2" st="2"/>
                                            </p:txEl>
                                          </p:spTgt>
                                        </p:tgtEl>
                                        <p:attrNameLst>
                                          <p:attrName>style.visibility</p:attrName>
                                        </p:attrNameLst>
                                      </p:cBhvr>
                                      <p:to>
                                        <p:strVal val="visible"/>
                                      </p:to>
                                    </p:set>
                                    <p:animEffect filter="fade" transition="in">
                                      <p:cBhvr>
                                        <p:cTn dur="1000"/>
                                        <p:tgtEl>
                                          <p:spTgt spid="11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xEl>
                                              <p:pRg end="3" st="3"/>
                                            </p:txEl>
                                          </p:spTgt>
                                        </p:tgtEl>
                                        <p:attrNameLst>
                                          <p:attrName>style.visibility</p:attrName>
                                        </p:attrNameLst>
                                      </p:cBhvr>
                                      <p:to>
                                        <p:strVal val="visible"/>
                                      </p:to>
                                    </p:set>
                                    <p:animEffect filter="fade" transition="in">
                                      <p:cBhvr>
                                        <p:cTn dur="1000"/>
                                        <p:tgtEl>
                                          <p:spTgt spid="11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xEl>
                                              <p:pRg end="4" st="4"/>
                                            </p:txEl>
                                          </p:spTgt>
                                        </p:tgtEl>
                                        <p:attrNameLst>
                                          <p:attrName>style.visibility</p:attrName>
                                        </p:attrNameLst>
                                      </p:cBhvr>
                                      <p:to>
                                        <p:strVal val="visible"/>
                                      </p:to>
                                    </p:set>
                                    <p:animEffect filter="fade" transition="in">
                                      <p:cBhvr>
                                        <p:cTn dur="1000"/>
                                        <p:tgtEl>
                                          <p:spTgt spid="11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xEl>
                                              <p:pRg end="5" st="5"/>
                                            </p:txEl>
                                          </p:spTgt>
                                        </p:tgtEl>
                                        <p:attrNameLst>
                                          <p:attrName>style.visibility</p:attrName>
                                        </p:attrNameLst>
                                      </p:cBhvr>
                                      <p:to>
                                        <p:strVal val="visible"/>
                                      </p:to>
                                    </p:set>
                                    <p:animEffect filter="fade" transition="in">
                                      <p:cBhvr>
                                        <p:cTn dur="1000"/>
                                        <p:tgtEl>
                                          <p:spTgt spid="11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xEl>
                                              <p:pRg end="6" st="6"/>
                                            </p:txEl>
                                          </p:spTgt>
                                        </p:tgtEl>
                                        <p:attrNameLst>
                                          <p:attrName>style.visibility</p:attrName>
                                        </p:attrNameLst>
                                      </p:cBhvr>
                                      <p:to>
                                        <p:strVal val="visible"/>
                                      </p:to>
                                    </p:set>
                                    <p:animEffect filter="fade" transition="in">
                                      <p:cBhvr>
                                        <p:cTn dur="1000"/>
                                        <p:tgtEl>
                                          <p:spTgt spid="116">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6" name="Shape 376"/>
        <p:cNvGrpSpPr/>
        <p:nvPr/>
      </p:nvGrpSpPr>
      <p:grpSpPr>
        <a:xfrm>
          <a:off x="0" y="0"/>
          <a:ext cx="0" cy="0"/>
          <a:chOff x="0" y="0"/>
          <a:chExt cx="0" cy="0"/>
        </a:xfrm>
      </p:grpSpPr>
      <p:sp>
        <p:nvSpPr>
          <p:cNvPr id="377" name="Google Shape;377;p9"/>
          <p:cNvSpPr/>
          <p:nvPr/>
        </p:nvSpPr>
        <p:spPr>
          <a:xfrm>
            <a:off x="0" y="5779128"/>
            <a:ext cx="9144000" cy="107887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8" name="Google Shape;378;p9"/>
          <p:cNvSpPr/>
          <p:nvPr/>
        </p:nvSpPr>
        <p:spPr>
          <a:xfrm>
            <a:off x="1151468" y="4492981"/>
            <a:ext cx="2320879" cy="6000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PHYSICAL</a:t>
            </a:r>
            <a:endParaRPr b="0" i="0" sz="1400" u="none" cap="none" strike="noStrike">
              <a:solidFill>
                <a:srgbClr val="000000"/>
              </a:solidFill>
              <a:latin typeface="Arial"/>
              <a:ea typeface="Arial"/>
              <a:cs typeface="Arial"/>
              <a:sym typeface="Arial"/>
            </a:endParaRPr>
          </a:p>
        </p:txBody>
      </p:sp>
      <p:sp>
        <p:nvSpPr>
          <p:cNvPr id="379" name="Google Shape;379;p9"/>
          <p:cNvSpPr/>
          <p:nvPr/>
        </p:nvSpPr>
        <p:spPr>
          <a:xfrm>
            <a:off x="1151469" y="1490137"/>
            <a:ext cx="2320879" cy="6000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PHYSICAL</a:t>
            </a:r>
            <a:endParaRPr b="0" i="0" sz="1400" u="none" cap="none" strike="noStrike">
              <a:solidFill>
                <a:srgbClr val="000000"/>
              </a:solidFill>
              <a:latin typeface="Arial"/>
              <a:ea typeface="Arial"/>
              <a:cs typeface="Arial"/>
              <a:sym typeface="Arial"/>
            </a:endParaRPr>
          </a:p>
        </p:txBody>
      </p:sp>
      <p:sp>
        <p:nvSpPr>
          <p:cNvPr id="380" name="Google Shape;380;p9"/>
          <p:cNvSpPr/>
          <p:nvPr/>
        </p:nvSpPr>
        <p:spPr>
          <a:xfrm>
            <a:off x="1151469" y="2096636"/>
            <a:ext cx="2320878" cy="4603447"/>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FUNCTIONAL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STRENGTH</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BODY COMPOSITION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GAIT</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BIOMECHANICAL DEMANDS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REACTION TIME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ACTIVITY LEVEL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BLOOD BIOMARKERS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381" name="Google Shape;381;p9"/>
          <p:cNvSpPr txBox="1"/>
          <p:nvPr>
            <p:ph type="title"/>
          </p:nvPr>
        </p:nvSpPr>
        <p:spPr>
          <a:xfrm>
            <a:off x="457200" y="298994"/>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2"/>
              </a:buClr>
              <a:buSzPts val="4000"/>
              <a:buFont typeface="Arial"/>
              <a:buNone/>
            </a:pPr>
            <a:r>
              <a:rPr lang="en-US" sz="4000">
                <a:solidFill>
                  <a:schemeClr val="dk2"/>
                </a:solidFill>
              </a:rPr>
              <a:t>Program Efficacy Assessments</a:t>
            </a:r>
            <a:endParaRPr/>
          </a:p>
        </p:txBody>
      </p:sp>
      <p:pic>
        <p:nvPicPr>
          <p:cNvPr id="382" name="Google Shape;382;p9"/>
          <p:cNvPicPr preferRelativeResize="0"/>
          <p:nvPr>
            <p:ph idx="1" type="body"/>
          </p:nvPr>
        </p:nvPicPr>
        <p:blipFill rotWithShape="1">
          <a:blip r:embed="rId3">
            <a:alphaModFix/>
          </a:blip>
          <a:srcRect b="0" l="20874" r="0" t="17622"/>
          <a:stretch/>
        </p:blipFill>
        <p:spPr>
          <a:xfrm>
            <a:off x="4069457" y="4560652"/>
            <a:ext cx="4223699" cy="2226064"/>
          </a:xfrm>
          <a:prstGeom prst="rect">
            <a:avLst/>
          </a:prstGeom>
          <a:noFill/>
          <a:ln>
            <a:noFill/>
          </a:ln>
        </p:spPr>
      </p:pic>
      <p:pic>
        <p:nvPicPr>
          <p:cNvPr id="383" name="Google Shape;383;p9"/>
          <p:cNvPicPr preferRelativeResize="0"/>
          <p:nvPr/>
        </p:nvPicPr>
        <p:blipFill rotWithShape="1">
          <a:blip r:embed="rId4">
            <a:alphaModFix/>
          </a:blip>
          <a:srcRect b="0" l="0" r="0" t="0"/>
          <a:stretch/>
        </p:blipFill>
        <p:spPr>
          <a:xfrm>
            <a:off x="4151489" y="2761215"/>
            <a:ext cx="1904890" cy="1759713"/>
          </a:xfrm>
          <a:prstGeom prst="rect">
            <a:avLst/>
          </a:prstGeom>
          <a:noFill/>
          <a:ln>
            <a:noFill/>
          </a:ln>
        </p:spPr>
      </p:pic>
      <p:pic>
        <p:nvPicPr>
          <p:cNvPr id="384" name="Google Shape;384;p9"/>
          <p:cNvPicPr preferRelativeResize="0"/>
          <p:nvPr/>
        </p:nvPicPr>
        <p:blipFill rotWithShape="1">
          <a:blip r:embed="rId5">
            <a:alphaModFix/>
          </a:blip>
          <a:srcRect b="0" l="0" r="0" t="0"/>
          <a:stretch/>
        </p:blipFill>
        <p:spPr>
          <a:xfrm>
            <a:off x="6450127" y="1441994"/>
            <a:ext cx="1843029" cy="3002139"/>
          </a:xfrm>
          <a:prstGeom prst="rect">
            <a:avLst/>
          </a:prstGeom>
          <a:noFill/>
          <a:ln>
            <a:noFill/>
          </a:ln>
        </p:spPr>
      </p:pic>
      <p:pic>
        <p:nvPicPr>
          <p:cNvPr id="385" name="Google Shape;385;p9"/>
          <p:cNvPicPr preferRelativeResize="0"/>
          <p:nvPr/>
        </p:nvPicPr>
        <p:blipFill rotWithShape="1">
          <a:blip r:embed="rId6">
            <a:alphaModFix/>
          </a:blip>
          <a:srcRect b="0" l="0" r="0" t="0"/>
          <a:stretch/>
        </p:blipFill>
        <p:spPr>
          <a:xfrm>
            <a:off x="4151489" y="1458781"/>
            <a:ext cx="1904890" cy="1262711"/>
          </a:xfrm>
          <a:prstGeom prst="rect">
            <a:avLst/>
          </a:prstGeom>
          <a:noFill/>
          <a:ln>
            <a:noFill/>
          </a:ln>
        </p:spPr>
      </p:pic>
      <p:sp>
        <p:nvSpPr>
          <p:cNvPr id="386" name="Google Shape;386;p9"/>
          <p:cNvSpPr/>
          <p:nvPr/>
        </p:nvSpPr>
        <p:spPr>
          <a:xfrm rot="-1606370">
            <a:off x="6955966" y="2774808"/>
            <a:ext cx="292198" cy="233119"/>
          </a:xfrm>
          <a:prstGeom prst="ellipse">
            <a:avLst/>
          </a:prstGeom>
          <a:solidFill>
            <a:schemeClr val="dk2"/>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5000"/>
                                        <p:tgtEl>
                                          <p:spTgt spid="3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91" name="Shape 391"/>
        <p:cNvGrpSpPr/>
        <p:nvPr/>
      </p:nvGrpSpPr>
      <p:grpSpPr>
        <a:xfrm>
          <a:off x="0" y="0"/>
          <a:ext cx="0" cy="0"/>
          <a:chOff x="0" y="0"/>
          <a:chExt cx="0" cy="0"/>
        </a:xfrm>
      </p:grpSpPr>
      <p:sp>
        <p:nvSpPr>
          <p:cNvPr id="392" name="Google Shape;392;p10"/>
          <p:cNvSpPr/>
          <p:nvPr/>
        </p:nvSpPr>
        <p:spPr>
          <a:xfrm>
            <a:off x="0" y="5779128"/>
            <a:ext cx="9144000" cy="107887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3" name="Google Shape;393;p10"/>
          <p:cNvSpPr/>
          <p:nvPr/>
        </p:nvSpPr>
        <p:spPr>
          <a:xfrm>
            <a:off x="1151468" y="4492981"/>
            <a:ext cx="2320879" cy="6000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PHYSICAL</a:t>
            </a:r>
            <a:endParaRPr b="0" i="0" sz="1400" u="none" cap="none" strike="noStrike">
              <a:solidFill>
                <a:srgbClr val="000000"/>
              </a:solidFill>
              <a:latin typeface="Arial"/>
              <a:ea typeface="Arial"/>
              <a:cs typeface="Arial"/>
              <a:sym typeface="Arial"/>
            </a:endParaRPr>
          </a:p>
        </p:txBody>
      </p:sp>
      <p:sp>
        <p:nvSpPr>
          <p:cNvPr id="394" name="Google Shape;394;p10"/>
          <p:cNvSpPr/>
          <p:nvPr/>
        </p:nvSpPr>
        <p:spPr>
          <a:xfrm>
            <a:off x="1151469" y="1490137"/>
            <a:ext cx="2320879" cy="6000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PHYSICAL</a:t>
            </a:r>
            <a:endParaRPr b="0" i="0" sz="1400" u="none" cap="none" strike="noStrike">
              <a:solidFill>
                <a:srgbClr val="000000"/>
              </a:solidFill>
              <a:latin typeface="Arial"/>
              <a:ea typeface="Arial"/>
              <a:cs typeface="Arial"/>
              <a:sym typeface="Arial"/>
            </a:endParaRPr>
          </a:p>
        </p:txBody>
      </p:sp>
      <p:sp>
        <p:nvSpPr>
          <p:cNvPr id="395" name="Google Shape;395;p10"/>
          <p:cNvSpPr/>
          <p:nvPr/>
        </p:nvSpPr>
        <p:spPr>
          <a:xfrm>
            <a:off x="1150431" y="1490136"/>
            <a:ext cx="2320879" cy="600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COGNITION</a:t>
            </a:r>
            <a:endParaRPr b="0" i="0" sz="1400" u="none" cap="none" strike="noStrike">
              <a:solidFill>
                <a:srgbClr val="000000"/>
              </a:solidFill>
              <a:latin typeface="Arial"/>
              <a:ea typeface="Arial"/>
              <a:cs typeface="Arial"/>
              <a:sym typeface="Arial"/>
            </a:endParaRPr>
          </a:p>
        </p:txBody>
      </p:sp>
      <p:sp>
        <p:nvSpPr>
          <p:cNvPr id="396" name="Google Shape;396;p10"/>
          <p:cNvSpPr/>
          <p:nvPr/>
        </p:nvSpPr>
        <p:spPr>
          <a:xfrm>
            <a:off x="1151469" y="2096636"/>
            <a:ext cx="2320878" cy="4603447"/>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FUNCTIONAL</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STRENGTH</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BODY COMPOSITION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GAIT</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BIOMECHANICAL DEMANDS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REACTION TIME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ACTIVITY LEVEL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BLOOD BIOMARKERS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397" name="Google Shape;397;p10"/>
          <p:cNvSpPr/>
          <p:nvPr/>
        </p:nvSpPr>
        <p:spPr>
          <a:xfrm>
            <a:off x="1150430" y="2096637"/>
            <a:ext cx="2320879" cy="4603447"/>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NIH TOOLBOX FOR COGNITION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Memory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Cognitive flexibility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Processing Speed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CALIFORNIA VERBAL LEARNING TEST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Aspects of Recall</a:t>
            </a:r>
            <a:endParaRPr b="0" i="0" sz="1400" u="none" cap="none" strike="noStrike">
              <a:solidFill>
                <a:srgbClr val="000000"/>
              </a:solidFill>
              <a:latin typeface="Arial"/>
              <a:ea typeface="Arial"/>
              <a:cs typeface="Arial"/>
              <a:sym typeface="Arial"/>
            </a:endParaRPr>
          </a:p>
        </p:txBody>
      </p:sp>
      <p:sp>
        <p:nvSpPr>
          <p:cNvPr id="398" name="Google Shape;398;p10"/>
          <p:cNvSpPr txBox="1"/>
          <p:nvPr>
            <p:ph type="title"/>
          </p:nvPr>
        </p:nvSpPr>
        <p:spPr>
          <a:xfrm>
            <a:off x="457200" y="298994"/>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2"/>
              </a:buClr>
              <a:buSzPts val="4000"/>
              <a:buFont typeface="Arial"/>
              <a:buNone/>
            </a:pPr>
            <a:r>
              <a:rPr lang="en-US" sz="4000">
                <a:solidFill>
                  <a:schemeClr val="dk2"/>
                </a:solidFill>
              </a:rPr>
              <a:t>Program Efficacy Assessments</a:t>
            </a:r>
            <a:endParaRPr/>
          </a:p>
        </p:txBody>
      </p:sp>
      <p:pic>
        <p:nvPicPr>
          <p:cNvPr id="399" name="Google Shape;399;p10"/>
          <p:cNvPicPr preferRelativeResize="0"/>
          <p:nvPr/>
        </p:nvPicPr>
        <p:blipFill rotWithShape="1">
          <a:blip r:embed="rId3">
            <a:alphaModFix/>
          </a:blip>
          <a:srcRect b="0" l="0" r="0" t="0"/>
          <a:stretch/>
        </p:blipFill>
        <p:spPr>
          <a:xfrm>
            <a:off x="4474984" y="1412003"/>
            <a:ext cx="3597611" cy="2711859"/>
          </a:xfrm>
          <a:prstGeom prst="rect">
            <a:avLst/>
          </a:prstGeom>
          <a:noFill/>
          <a:ln>
            <a:noFill/>
          </a:ln>
        </p:spPr>
      </p:pic>
      <p:pic>
        <p:nvPicPr>
          <p:cNvPr id="400" name="Google Shape;400;p10"/>
          <p:cNvPicPr preferRelativeResize="0"/>
          <p:nvPr/>
        </p:nvPicPr>
        <p:blipFill rotWithShape="1">
          <a:blip r:embed="rId4">
            <a:alphaModFix/>
          </a:blip>
          <a:srcRect b="0" l="0" r="0" t="0"/>
          <a:stretch/>
        </p:blipFill>
        <p:spPr>
          <a:xfrm>
            <a:off x="4225024" y="4202978"/>
            <a:ext cx="3847571" cy="251702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500"/>
                                        <p:tgtEl>
                                          <p:spTgt spid="3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500"/>
                                        <p:tgtEl>
                                          <p:spTgt spid="4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05" name="Shape 405"/>
        <p:cNvGrpSpPr/>
        <p:nvPr/>
      </p:nvGrpSpPr>
      <p:grpSpPr>
        <a:xfrm>
          <a:off x="0" y="0"/>
          <a:ext cx="0" cy="0"/>
          <a:chOff x="0" y="0"/>
          <a:chExt cx="0" cy="0"/>
        </a:xfrm>
      </p:grpSpPr>
      <p:sp>
        <p:nvSpPr>
          <p:cNvPr id="406" name="Google Shape;406;p11"/>
          <p:cNvSpPr/>
          <p:nvPr/>
        </p:nvSpPr>
        <p:spPr>
          <a:xfrm>
            <a:off x="0" y="5779128"/>
            <a:ext cx="9144000" cy="107887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7" name="Google Shape;407;p11"/>
          <p:cNvSpPr txBox="1"/>
          <p:nvPr>
            <p:ph type="title"/>
          </p:nvPr>
        </p:nvSpPr>
        <p:spPr>
          <a:xfrm>
            <a:off x="457200" y="298994"/>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2"/>
              </a:buClr>
              <a:buSzPts val="4000"/>
              <a:buFont typeface="Arial"/>
              <a:buNone/>
            </a:pPr>
            <a:r>
              <a:rPr lang="en-US" sz="4000">
                <a:solidFill>
                  <a:schemeClr val="dk2"/>
                </a:solidFill>
              </a:rPr>
              <a:t>Program Efficacy Assessments</a:t>
            </a:r>
            <a:endParaRPr/>
          </a:p>
        </p:txBody>
      </p:sp>
      <p:sp>
        <p:nvSpPr>
          <p:cNvPr id="408" name="Google Shape;408;p11"/>
          <p:cNvSpPr/>
          <p:nvPr/>
        </p:nvSpPr>
        <p:spPr>
          <a:xfrm>
            <a:off x="445889" y="1490136"/>
            <a:ext cx="2320879" cy="6000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PSYCHOSOCIAL</a:t>
            </a:r>
            <a:endParaRPr b="0" i="0" sz="1400" u="none" cap="none" strike="noStrike">
              <a:solidFill>
                <a:srgbClr val="000000"/>
              </a:solidFill>
              <a:latin typeface="Arial"/>
              <a:ea typeface="Arial"/>
              <a:cs typeface="Arial"/>
              <a:sym typeface="Arial"/>
            </a:endParaRPr>
          </a:p>
        </p:txBody>
      </p:sp>
      <p:sp>
        <p:nvSpPr>
          <p:cNvPr id="409" name="Google Shape;409;p11"/>
          <p:cNvSpPr/>
          <p:nvPr/>
        </p:nvSpPr>
        <p:spPr>
          <a:xfrm>
            <a:off x="445888" y="2096636"/>
            <a:ext cx="2320877" cy="4603447"/>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2"/>
                </a:solidFill>
                <a:latin typeface="Arial"/>
                <a:ea typeface="Arial"/>
                <a:cs typeface="Arial"/>
                <a:sym typeface="Arial"/>
              </a:rPr>
              <a:t>SELF-REPORTED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Arial"/>
                <a:ea typeface="Arial"/>
                <a:cs typeface="Arial"/>
                <a:sym typeface="Arial"/>
              </a:rPr>
              <a:t>Physical wellness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Arial"/>
                <a:ea typeface="Arial"/>
                <a:cs typeface="Arial"/>
                <a:sym typeface="Arial"/>
              </a:rPr>
              <a:t>Mental wellness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Arial"/>
                <a:ea typeface="Arial"/>
                <a:cs typeface="Arial"/>
                <a:sym typeface="Arial"/>
              </a:rPr>
              <a:t>Social wellness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2"/>
                </a:solidFill>
                <a:latin typeface="Arial"/>
                <a:ea typeface="Arial"/>
                <a:cs typeface="Arial"/>
                <a:sym typeface="Arial"/>
              </a:rPr>
              <a:t>Via SF-12 &amp; Exit Survey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2"/>
                </a:solidFill>
                <a:latin typeface="Arial"/>
                <a:ea typeface="Arial"/>
                <a:cs typeface="Arial"/>
                <a:sym typeface="Arial"/>
              </a:rPr>
              <a:t> </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chemeClr val="dk2"/>
              </a:solidFill>
              <a:latin typeface="Arial"/>
              <a:ea typeface="Arial"/>
              <a:cs typeface="Arial"/>
              <a:sym typeface="Arial"/>
            </a:endParaRPr>
          </a:p>
        </p:txBody>
      </p:sp>
      <p:sp>
        <p:nvSpPr>
          <p:cNvPr id="410" name="Google Shape;410;p11"/>
          <p:cNvSpPr txBox="1"/>
          <p:nvPr/>
        </p:nvSpPr>
        <p:spPr>
          <a:xfrm>
            <a:off x="5388184" y="6318563"/>
            <a:ext cx="3755816" cy="867137"/>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2"/>
              </a:buClr>
              <a:buSzPts val="1200"/>
              <a:buFont typeface="Arial"/>
              <a:buNone/>
            </a:pPr>
            <a:r>
              <a:rPr b="0" i="0" lang="en-US" sz="1200" u="none" cap="none" strike="noStrike">
                <a:solidFill>
                  <a:schemeClr val="dk2"/>
                </a:solidFill>
                <a:latin typeface="Calibri"/>
                <a:ea typeface="Calibri"/>
                <a:cs typeface="Calibri"/>
                <a:sym typeface="Calibri"/>
              </a:rPr>
              <a:t>Adopted from Kanwar et al. Ment. Health Phys. Act. 2021 </a:t>
            </a:r>
            <a:endParaRPr b="0" i="0" sz="1200" u="none" cap="none" strike="noStrike">
              <a:solidFill>
                <a:schemeClr val="dk2"/>
              </a:solidFill>
              <a:latin typeface="Calibri"/>
              <a:ea typeface="Calibri"/>
              <a:cs typeface="Calibri"/>
              <a:sym typeface="Calibri"/>
            </a:endParaRPr>
          </a:p>
          <a:p>
            <a:pPr indent="-152400" lvl="0" marL="228600" marR="0" rtl="0" algn="r">
              <a:lnSpc>
                <a:spcPct val="100000"/>
              </a:lnSpc>
              <a:spcBef>
                <a:spcPts val="0"/>
              </a:spcBef>
              <a:spcAft>
                <a:spcPts val="0"/>
              </a:spcAft>
              <a:buClr>
                <a:schemeClr val="dk1"/>
              </a:buClr>
              <a:buSzPts val="1200"/>
              <a:buFont typeface="Arial"/>
              <a:buNone/>
            </a:pPr>
            <a:r>
              <a:t/>
            </a:r>
            <a:endParaRPr b="0" i="0" sz="1200" u="none" cap="none" strike="noStrike">
              <a:solidFill>
                <a:schemeClr val="lt1"/>
              </a:solidFill>
              <a:latin typeface="Calibri"/>
              <a:ea typeface="Calibri"/>
              <a:cs typeface="Calibri"/>
              <a:sym typeface="Calibri"/>
            </a:endParaRPr>
          </a:p>
          <a:p>
            <a:pPr indent="-152400" lvl="0" marL="228600" marR="0" rtl="0" algn="r">
              <a:lnSpc>
                <a:spcPct val="100000"/>
              </a:lnSpc>
              <a:spcBef>
                <a:spcPts val="0"/>
              </a:spcBef>
              <a:spcAft>
                <a:spcPts val="0"/>
              </a:spcAft>
              <a:buClr>
                <a:schemeClr val="dk1"/>
              </a:buClr>
              <a:buSzPts val="1200"/>
              <a:buFont typeface="Arial"/>
              <a:buNone/>
            </a:pPr>
            <a:r>
              <a:t/>
            </a:r>
            <a:endParaRPr b="0" i="0" sz="1200" u="none" cap="none" strike="noStrike">
              <a:solidFill>
                <a:schemeClr val="lt1"/>
              </a:solidFill>
              <a:latin typeface="Calibri"/>
              <a:ea typeface="Calibri"/>
              <a:cs typeface="Calibri"/>
              <a:sym typeface="Calibri"/>
            </a:endParaRPr>
          </a:p>
        </p:txBody>
      </p:sp>
      <p:pic>
        <p:nvPicPr>
          <p:cNvPr id="411" name="Google Shape;411;p11"/>
          <p:cNvPicPr preferRelativeResize="0"/>
          <p:nvPr/>
        </p:nvPicPr>
        <p:blipFill rotWithShape="1">
          <a:blip r:embed="rId3">
            <a:alphaModFix/>
          </a:blip>
          <a:srcRect b="0" l="0" r="0" t="0"/>
          <a:stretch/>
        </p:blipFill>
        <p:spPr>
          <a:xfrm>
            <a:off x="3089940" y="1490136"/>
            <a:ext cx="5806409" cy="2244548"/>
          </a:xfrm>
          <a:prstGeom prst="rect">
            <a:avLst/>
          </a:prstGeom>
          <a:noFill/>
          <a:ln>
            <a:noFill/>
          </a:ln>
        </p:spPr>
      </p:pic>
      <p:pic>
        <p:nvPicPr>
          <p:cNvPr id="412" name="Google Shape;412;p11"/>
          <p:cNvPicPr preferRelativeResize="0"/>
          <p:nvPr/>
        </p:nvPicPr>
        <p:blipFill rotWithShape="1">
          <a:blip r:embed="rId4">
            <a:alphaModFix/>
          </a:blip>
          <a:srcRect b="0" l="0" r="0" t="0"/>
          <a:stretch/>
        </p:blipFill>
        <p:spPr>
          <a:xfrm>
            <a:off x="3139389" y="3703165"/>
            <a:ext cx="5707509" cy="251930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17" name="Shape 417"/>
        <p:cNvGrpSpPr/>
        <p:nvPr/>
      </p:nvGrpSpPr>
      <p:grpSpPr>
        <a:xfrm>
          <a:off x="0" y="0"/>
          <a:ext cx="0" cy="0"/>
          <a:chOff x="0" y="0"/>
          <a:chExt cx="0" cy="0"/>
        </a:xfrm>
      </p:grpSpPr>
      <p:sp>
        <p:nvSpPr>
          <p:cNvPr id="418" name="Google Shape;418;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2"/>
              </a:buClr>
              <a:buSzPct val="100000"/>
              <a:buFont typeface="Arial"/>
              <a:buNone/>
            </a:pPr>
            <a:r>
              <a:rPr lang="en-US">
                <a:solidFill>
                  <a:schemeClr val="dk2"/>
                </a:solidFill>
              </a:rPr>
              <a:t>Physical Tests Results Summary</a:t>
            </a:r>
            <a:endParaRPr/>
          </a:p>
        </p:txBody>
      </p:sp>
      <p:graphicFrame>
        <p:nvGraphicFramePr>
          <p:cNvPr id="419" name="Google Shape;419;p13"/>
          <p:cNvGraphicFramePr/>
          <p:nvPr/>
        </p:nvGraphicFramePr>
        <p:xfrm>
          <a:off x="916882" y="1324527"/>
          <a:ext cx="3000000" cy="3000000"/>
        </p:xfrm>
        <a:graphic>
          <a:graphicData uri="http://schemas.openxmlformats.org/drawingml/2006/table">
            <a:tbl>
              <a:tblPr bandRow="1" firstCol="1" firstRow="1">
                <a:noFill/>
                <a:tableStyleId>{0827D075-F49D-48F3-8FCB-FFD3AE4932B9}</a:tableStyleId>
              </a:tblPr>
              <a:tblGrid>
                <a:gridCol w="2445450"/>
                <a:gridCol w="1399375"/>
                <a:gridCol w="1424775"/>
                <a:gridCol w="976900"/>
                <a:gridCol w="1063750"/>
              </a:tblGrid>
              <a:tr h="451500">
                <a:tc>
                  <a:txBody>
                    <a:bodyPr/>
                    <a:lstStyle/>
                    <a:p>
                      <a:pPr indent="0" lvl="0" marL="0" marR="0" rtl="0" algn="ctr">
                        <a:lnSpc>
                          <a:spcPct val="107000"/>
                        </a:lnSpc>
                        <a:spcBef>
                          <a:spcPts val="0"/>
                        </a:spcBef>
                        <a:spcAft>
                          <a:spcPts val="0"/>
                        </a:spcAft>
                        <a:buClr>
                          <a:srgbClr val="000000"/>
                        </a:buClr>
                        <a:buSzPts val="1600"/>
                        <a:buFont typeface="Arial"/>
                        <a:buNone/>
                      </a:pPr>
                      <a:r>
                        <a:rPr b="1" lang="en-US" sz="1600" u="none" cap="none" strike="noStrike">
                          <a:solidFill>
                            <a:srgbClr val="000000"/>
                          </a:solidFill>
                          <a:latin typeface="Arial"/>
                          <a:ea typeface="Arial"/>
                          <a:cs typeface="Arial"/>
                          <a:sym typeface="Arial"/>
                        </a:rPr>
                        <a:t>Variable</a:t>
                      </a:r>
                      <a:endParaRPr sz="1600" u="none" cap="none" strike="noStrike">
                        <a:solidFill>
                          <a:srgbClr val="000000"/>
                        </a:solidFill>
                        <a:latin typeface="Arial"/>
                        <a:ea typeface="Arial"/>
                        <a:cs typeface="Arial"/>
                        <a:sym typeface="Arial"/>
                      </a:endParaRPr>
                    </a:p>
                  </a:txBody>
                  <a:tcPr marT="0" marB="0" marR="73025" marL="73025" anchor="ctr"/>
                </a:tc>
                <a:tc>
                  <a:txBody>
                    <a:bodyPr/>
                    <a:lstStyle/>
                    <a:p>
                      <a:pPr indent="0" lvl="0" marL="0" marR="0" rtl="0" algn="ctr">
                        <a:lnSpc>
                          <a:spcPct val="107000"/>
                        </a:lnSpc>
                        <a:spcBef>
                          <a:spcPts val="0"/>
                        </a:spcBef>
                        <a:spcAft>
                          <a:spcPts val="0"/>
                        </a:spcAft>
                        <a:buClr>
                          <a:srgbClr val="000000"/>
                        </a:buClr>
                        <a:buSzPts val="1600"/>
                        <a:buFont typeface="Arial"/>
                        <a:buNone/>
                      </a:pPr>
                      <a:r>
                        <a:rPr b="1" lang="en-US" sz="1600" u="none" cap="none" strike="noStrike">
                          <a:solidFill>
                            <a:srgbClr val="000000"/>
                          </a:solidFill>
                          <a:latin typeface="Arial"/>
                          <a:ea typeface="Arial"/>
                          <a:cs typeface="Arial"/>
                          <a:sym typeface="Arial"/>
                        </a:rPr>
                        <a:t>Pre </a:t>
                      </a:r>
                      <a:endParaRPr sz="1600" u="none" cap="none" strike="noStrike">
                        <a:solidFill>
                          <a:srgbClr val="000000"/>
                        </a:solidFill>
                        <a:latin typeface="Arial"/>
                        <a:ea typeface="Arial"/>
                        <a:cs typeface="Arial"/>
                        <a:sym typeface="Arial"/>
                      </a:endParaRPr>
                    </a:p>
                  </a:txBody>
                  <a:tcPr marT="0" marB="0" marR="73025" marL="73025" anchor="ctr"/>
                </a:tc>
                <a:tc>
                  <a:txBody>
                    <a:bodyPr/>
                    <a:lstStyle/>
                    <a:p>
                      <a:pPr indent="0" lvl="0" marL="0" marR="0" rtl="0" algn="ctr">
                        <a:lnSpc>
                          <a:spcPct val="107000"/>
                        </a:lnSpc>
                        <a:spcBef>
                          <a:spcPts val="0"/>
                        </a:spcBef>
                        <a:spcAft>
                          <a:spcPts val="0"/>
                        </a:spcAft>
                        <a:buClr>
                          <a:srgbClr val="000000"/>
                        </a:buClr>
                        <a:buSzPts val="1600"/>
                        <a:buFont typeface="Arial"/>
                        <a:buNone/>
                      </a:pPr>
                      <a:r>
                        <a:rPr b="1" lang="en-US" sz="1600" u="none" cap="none" strike="noStrike">
                          <a:solidFill>
                            <a:srgbClr val="000000"/>
                          </a:solidFill>
                          <a:latin typeface="Arial"/>
                          <a:ea typeface="Arial"/>
                          <a:cs typeface="Arial"/>
                          <a:sym typeface="Arial"/>
                        </a:rPr>
                        <a:t>Post </a:t>
                      </a:r>
                      <a:endParaRPr sz="1600" u="none" cap="none" strike="noStrike">
                        <a:solidFill>
                          <a:srgbClr val="000000"/>
                        </a:solidFill>
                        <a:latin typeface="Arial"/>
                        <a:ea typeface="Arial"/>
                        <a:cs typeface="Arial"/>
                        <a:sym typeface="Arial"/>
                      </a:endParaRPr>
                    </a:p>
                  </a:txBody>
                  <a:tcPr marT="0" marB="0" marR="73025" marL="73025" anchor="ctr"/>
                </a:tc>
                <a:tc>
                  <a:txBody>
                    <a:bodyPr/>
                    <a:lstStyle/>
                    <a:p>
                      <a:pPr indent="0" lvl="0" marL="0" marR="0" rtl="0" algn="ctr">
                        <a:lnSpc>
                          <a:spcPct val="107000"/>
                        </a:lnSpc>
                        <a:spcBef>
                          <a:spcPts val="0"/>
                        </a:spcBef>
                        <a:spcAft>
                          <a:spcPts val="0"/>
                        </a:spcAft>
                        <a:buClr>
                          <a:srgbClr val="000000"/>
                        </a:buClr>
                        <a:buSzPts val="1600"/>
                        <a:buFont typeface="Arial"/>
                        <a:buNone/>
                      </a:pPr>
                      <a:r>
                        <a:rPr b="1" lang="en-US" sz="1600" u="none" cap="none" strike="noStrike">
                          <a:solidFill>
                            <a:srgbClr val="000000"/>
                          </a:solidFill>
                          <a:latin typeface="Arial"/>
                          <a:ea typeface="Arial"/>
                          <a:cs typeface="Arial"/>
                          <a:sym typeface="Arial"/>
                        </a:rPr>
                        <a:t>%</a:t>
                      </a:r>
                      <a:endParaRPr sz="1600" u="none" cap="none" strike="noStrike">
                        <a:solidFill>
                          <a:srgbClr val="000000"/>
                        </a:solidFill>
                        <a:latin typeface="Arial"/>
                        <a:ea typeface="Arial"/>
                        <a:cs typeface="Arial"/>
                        <a:sym typeface="Arial"/>
                      </a:endParaRPr>
                    </a:p>
                  </a:txBody>
                  <a:tcPr marT="0" marB="0" marR="73025" marL="73025" anchor="ctr"/>
                </a:tc>
                <a:tc>
                  <a:txBody>
                    <a:bodyPr/>
                    <a:lstStyle/>
                    <a:p>
                      <a:pPr indent="0" lvl="0" marL="0" marR="0" rtl="0" algn="ctr">
                        <a:lnSpc>
                          <a:spcPct val="107000"/>
                        </a:lnSpc>
                        <a:spcBef>
                          <a:spcPts val="0"/>
                        </a:spcBef>
                        <a:spcAft>
                          <a:spcPts val="0"/>
                        </a:spcAft>
                        <a:buClr>
                          <a:srgbClr val="000000"/>
                        </a:buClr>
                        <a:buSzPts val="1600"/>
                        <a:buFont typeface="Arial"/>
                        <a:buNone/>
                      </a:pPr>
                      <a:r>
                        <a:rPr b="1" lang="en-US" sz="1600" u="none" cap="none" strike="noStrike">
                          <a:solidFill>
                            <a:srgbClr val="000000"/>
                          </a:solidFill>
                          <a:latin typeface="Arial"/>
                          <a:ea typeface="Arial"/>
                          <a:cs typeface="Arial"/>
                          <a:sym typeface="Arial"/>
                        </a:rPr>
                        <a:t>ES</a:t>
                      </a:r>
                      <a:endParaRPr sz="1600" u="none" cap="none" strike="noStrike">
                        <a:solidFill>
                          <a:srgbClr val="000000"/>
                        </a:solidFill>
                        <a:latin typeface="Arial"/>
                        <a:ea typeface="Arial"/>
                        <a:cs typeface="Arial"/>
                        <a:sym typeface="Arial"/>
                      </a:endParaRPr>
                    </a:p>
                  </a:txBody>
                  <a:tcPr marT="0" marB="0" marR="73025" marL="73025" anchor="ctr"/>
                </a:tc>
              </a:tr>
              <a:tr h="581375">
                <a:tc>
                  <a:txBody>
                    <a:bodyPr/>
                    <a:lstStyle/>
                    <a:p>
                      <a:pPr indent="0" lvl="0" marL="0" marR="0" rtl="0" algn="ctr">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 8’ TUG test (s)</a:t>
                      </a:r>
                      <a:endParaRPr sz="1400" u="none" cap="none" strike="noStrike"/>
                    </a:p>
                  </a:txBody>
                  <a:tcPr marT="0" marB="0" marR="73025" marL="73025" anchor="ctr"/>
                </a:tc>
                <a:tc>
                  <a:txBody>
                    <a:bodyPr/>
                    <a:lstStyle/>
                    <a:p>
                      <a:pPr indent="0" lvl="0" marL="0" marR="0" rtl="0" algn="ctr">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5.37 ± 0.64</a:t>
                      </a:r>
                      <a:endParaRPr sz="1600" u="none" cap="none" strike="noStrike">
                        <a:solidFill>
                          <a:srgbClr val="000000"/>
                        </a:solidFill>
                        <a:latin typeface="Arial"/>
                        <a:ea typeface="Arial"/>
                        <a:cs typeface="Arial"/>
                        <a:sym typeface="Arial"/>
                      </a:endParaRPr>
                    </a:p>
                  </a:txBody>
                  <a:tcPr marT="0" marB="0" marR="73025" marL="73025"/>
                </a:tc>
                <a:tc>
                  <a:txBody>
                    <a:bodyPr/>
                    <a:lstStyle/>
                    <a:p>
                      <a:pPr indent="0" lvl="0" marL="0" marR="0" rtl="0" algn="ctr">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4.82 ± 0.7</a:t>
                      </a:r>
                      <a:endParaRPr sz="1600" u="none" cap="none" strike="noStrike">
                        <a:solidFill>
                          <a:srgbClr val="000000"/>
                        </a:solidFill>
                        <a:latin typeface="Arial"/>
                        <a:ea typeface="Arial"/>
                        <a:cs typeface="Arial"/>
                        <a:sym typeface="Arial"/>
                      </a:endParaRPr>
                    </a:p>
                  </a:txBody>
                  <a:tcPr marT="0" marB="0" marR="73025" marL="73025"/>
                </a:tc>
                <a:tc>
                  <a:txBody>
                    <a:bodyPr/>
                    <a:lstStyle/>
                    <a:p>
                      <a:pPr indent="0" lvl="0" marL="0" marR="0" rtl="0" algn="ctr">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10.39</a:t>
                      </a:r>
                      <a:endParaRPr sz="1400" u="none" cap="none" strike="noStrike"/>
                    </a:p>
                  </a:txBody>
                  <a:tcPr marT="0" marB="0" marR="73025" marL="73025"/>
                </a:tc>
                <a:tc>
                  <a:txBody>
                    <a:bodyPr/>
                    <a:lstStyle/>
                    <a:p>
                      <a:pPr indent="0" lvl="0" marL="0" marR="0" rtl="0" algn="ctr">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1.29</a:t>
                      </a:r>
                      <a:endParaRPr sz="1400" u="none" cap="none" strike="noStrike"/>
                    </a:p>
                  </a:txBody>
                  <a:tcPr marT="0" marB="0" marR="73025" marL="73025"/>
                </a:tc>
              </a:tr>
              <a:tr h="525350">
                <a:tc>
                  <a:txBody>
                    <a:bodyPr/>
                    <a:lstStyle/>
                    <a:p>
                      <a:pPr indent="0" lvl="0" marL="0" marR="0" rtl="0" algn="ctr">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Hip Abduction Strength (N/BW)</a:t>
                      </a:r>
                      <a:endParaRPr sz="1600" u="none" cap="none" strike="noStrike">
                        <a:solidFill>
                          <a:srgbClr val="000000"/>
                        </a:solidFill>
                        <a:latin typeface="Arial"/>
                        <a:ea typeface="Arial"/>
                        <a:cs typeface="Arial"/>
                        <a:sym typeface="Arial"/>
                      </a:endParaRPr>
                    </a:p>
                  </a:txBody>
                  <a:tcPr marT="0" marB="0" marR="73025" marL="73025" anchor="ctr"/>
                </a:tc>
                <a:tc>
                  <a:txBody>
                    <a:bodyPr/>
                    <a:lstStyle/>
                    <a:p>
                      <a:pPr indent="0" lvl="0" marL="0" marR="0" rtl="0" algn="ctr">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2.55 ± 0.51</a:t>
                      </a:r>
                      <a:endParaRPr sz="1600" u="none" cap="none" strike="noStrike">
                        <a:solidFill>
                          <a:srgbClr val="000000"/>
                        </a:solidFill>
                        <a:latin typeface="Arial"/>
                        <a:ea typeface="Arial"/>
                        <a:cs typeface="Arial"/>
                        <a:sym typeface="Arial"/>
                      </a:endParaRPr>
                    </a:p>
                  </a:txBody>
                  <a:tcPr marT="0" marB="0" marR="73025" marL="73025"/>
                </a:tc>
                <a:tc>
                  <a:txBody>
                    <a:bodyPr/>
                    <a:lstStyle/>
                    <a:p>
                      <a:pPr indent="0" lvl="0" marL="0" marR="0" rtl="0" algn="ctr">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2.73 ± 0.48</a:t>
                      </a:r>
                      <a:endParaRPr sz="1600" u="none" cap="none" strike="noStrike">
                        <a:solidFill>
                          <a:srgbClr val="000000"/>
                        </a:solidFill>
                        <a:latin typeface="Arial"/>
                        <a:ea typeface="Arial"/>
                        <a:cs typeface="Arial"/>
                        <a:sym typeface="Arial"/>
                      </a:endParaRPr>
                    </a:p>
                  </a:txBody>
                  <a:tcPr marT="0" marB="0" marR="73025" marL="73025"/>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7.29</a:t>
                      </a:r>
                      <a:endParaRPr sz="1600" u="none" cap="none" strike="noStrike">
                        <a:solidFill>
                          <a:srgbClr val="000000"/>
                        </a:solidFill>
                        <a:latin typeface="Arial"/>
                        <a:ea typeface="Arial"/>
                        <a:cs typeface="Arial"/>
                        <a:sym typeface="Arial"/>
                      </a:endParaRPr>
                    </a:p>
                  </a:txBody>
                  <a:tcPr marT="0" marB="0" marR="73025" marL="73025"/>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1.03</a:t>
                      </a:r>
                      <a:endParaRPr sz="1400" u="none" cap="none" strike="noStrike"/>
                    </a:p>
                    <a:p>
                      <a:pPr indent="0" lvl="0" marL="0" marR="0" rtl="0" algn="ctr">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 </a:t>
                      </a:r>
                      <a:endParaRPr sz="1600" u="none" cap="none" strike="noStrike">
                        <a:solidFill>
                          <a:srgbClr val="000000"/>
                        </a:solidFill>
                        <a:latin typeface="Arial"/>
                        <a:ea typeface="Arial"/>
                        <a:cs typeface="Arial"/>
                        <a:sym typeface="Arial"/>
                      </a:endParaRPr>
                    </a:p>
                  </a:txBody>
                  <a:tcPr marT="0" marB="0" marR="73025" marL="73025"/>
                </a:tc>
              </a:tr>
              <a:tr h="355325">
                <a:tc>
                  <a:txBody>
                    <a:bodyPr/>
                    <a:lstStyle/>
                    <a:p>
                      <a:pPr indent="0" lvl="0" marL="0" marR="0" rtl="0" algn="ctr">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Chair Stand (reps)</a:t>
                      </a:r>
                      <a:endParaRPr sz="1400" u="none" cap="none" strike="noStrike"/>
                    </a:p>
                  </a:txBody>
                  <a:tcPr marT="0" marB="0" marR="73025" marL="73025" anchor="ctr"/>
                </a:tc>
                <a:tc>
                  <a:txBody>
                    <a:bodyPr/>
                    <a:lstStyle/>
                    <a:p>
                      <a:pPr indent="0" lvl="0" marL="0" marR="0" rtl="0" algn="ctr">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16 ± 4</a:t>
                      </a:r>
                      <a:endParaRPr sz="1600" u="none" cap="none" strike="noStrike">
                        <a:solidFill>
                          <a:srgbClr val="000000"/>
                        </a:solidFill>
                        <a:latin typeface="Arial"/>
                        <a:ea typeface="Arial"/>
                        <a:cs typeface="Arial"/>
                        <a:sym typeface="Arial"/>
                      </a:endParaRPr>
                    </a:p>
                  </a:txBody>
                  <a:tcPr marT="0" marB="0" marR="73025" marL="73025"/>
                </a:tc>
                <a:tc>
                  <a:txBody>
                    <a:bodyPr/>
                    <a:lstStyle/>
                    <a:p>
                      <a:pPr indent="0" lvl="0" marL="0" marR="0" rtl="0" algn="ctr">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19 ± 4</a:t>
                      </a:r>
                      <a:endParaRPr sz="1600" u="none" cap="none" strike="noStrike">
                        <a:solidFill>
                          <a:srgbClr val="000000"/>
                        </a:solidFill>
                        <a:latin typeface="Arial"/>
                        <a:ea typeface="Arial"/>
                        <a:cs typeface="Arial"/>
                        <a:sym typeface="Arial"/>
                      </a:endParaRPr>
                    </a:p>
                  </a:txBody>
                  <a:tcPr marT="0" marB="0" marR="73025" marL="73025"/>
                </a:tc>
                <a:tc>
                  <a:txBody>
                    <a:bodyPr/>
                    <a:lstStyle/>
                    <a:p>
                      <a:pPr indent="0" lvl="0" marL="0" marR="0" rtl="0" algn="ctr">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18.27</a:t>
                      </a:r>
                      <a:endParaRPr sz="1400" u="none" cap="none" strike="noStrike"/>
                    </a:p>
                  </a:txBody>
                  <a:tcPr marT="0" marB="0" marR="73025" marL="73025"/>
                </a:tc>
                <a:tc>
                  <a:txBody>
                    <a:bodyPr/>
                    <a:lstStyle/>
                    <a:p>
                      <a:pPr indent="0" lvl="0" marL="0" marR="0" rtl="0" algn="ctr">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0.90</a:t>
                      </a:r>
                      <a:endParaRPr sz="1400" u="none" cap="none" strike="noStrike"/>
                    </a:p>
                  </a:txBody>
                  <a:tcPr marT="0" marB="0" marR="73025" marL="73025"/>
                </a:tc>
              </a:tr>
              <a:tr h="507500">
                <a:tc>
                  <a:txBody>
                    <a:bodyPr/>
                    <a:lstStyle/>
                    <a:p>
                      <a:pPr indent="0" lvl="0" marL="0" marR="0" rtl="0" algn="ctr">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Heel Raise (reps)</a:t>
                      </a:r>
                      <a:endParaRPr sz="1600" u="none" cap="none" strike="noStrike">
                        <a:solidFill>
                          <a:srgbClr val="000000"/>
                        </a:solidFill>
                        <a:latin typeface="Arial"/>
                        <a:ea typeface="Arial"/>
                        <a:cs typeface="Arial"/>
                        <a:sym typeface="Arial"/>
                      </a:endParaRPr>
                    </a:p>
                  </a:txBody>
                  <a:tcPr marT="0" marB="0" marR="73025" marL="73025" anchor="ctr"/>
                </a:tc>
                <a:tc>
                  <a:txBody>
                    <a:bodyPr/>
                    <a:lstStyle/>
                    <a:p>
                      <a:pPr indent="0" lvl="0" marL="0" marR="0" rtl="0" algn="ctr">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14 ± 3</a:t>
                      </a:r>
                      <a:endParaRPr sz="1600" u="none" cap="none" strike="noStrike">
                        <a:solidFill>
                          <a:srgbClr val="000000"/>
                        </a:solidFill>
                        <a:latin typeface="Arial"/>
                        <a:ea typeface="Arial"/>
                        <a:cs typeface="Arial"/>
                        <a:sym typeface="Arial"/>
                      </a:endParaRPr>
                    </a:p>
                  </a:txBody>
                  <a:tcPr marT="0" marB="0" marR="73025" marL="73025"/>
                </a:tc>
                <a:tc>
                  <a:txBody>
                    <a:bodyPr/>
                    <a:lstStyle/>
                    <a:p>
                      <a:pPr indent="0" lvl="0" marL="0" marR="0" rtl="0" algn="ctr">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15 ± 2</a:t>
                      </a:r>
                      <a:endParaRPr sz="1600" u="none" cap="none" strike="noStrike">
                        <a:solidFill>
                          <a:srgbClr val="000000"/>
                        </a:solidFill>
                        <a:latin typeface="Arial"/>
                        <a:ea typeface="Arial"/>
                        <a:cs typeface="Arial"/>
                        <a:sym typeface="Arial"/>
                      </a:endParaRPr>
                    </a:p>
                  </a:txBody>
                  <a:tcPr marT="0" marB="0" marR="73025" marL="73025"/>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9.09</a:t>
                      </a:r>
                      <a:endParaRPr sz="1400" u="none" cap="none" strike="noStrike"/>
                    </a:p>
                    <a:p>
                      <a:pPr indent="0" lvl="0" marL="0" marR="0" rtl="0" algn="ctr">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 </a:t>
                      </a:r>
                      <a:endParaRPr sz="1600" u="none" cap="none" strike="noStrike">
                        <a:solidFill>
                          <a:srgbClr val="000000"/>
                        </a:solidFill>
                        <a:latin typeface="Arial"/>
                        <a:ea typeface="Arial"/>
                        <a:cs typeface="Arial"/>
                        <a:sym typeface="Arial"/>
                      </a:endParaRPr>
                    </a:p>
                  </a:txBody>
                  <a:tcPr marT="0" marB="0" marR="73025" marL="73025"/>
                </a:tc>
                <a:tc>
                  <a:txBody>
                    <a:bodyPr/>
                    <a:lstStyle/>
                    <a:p>
                      <a:pPr indent="0" lvl="0" marL="0" marR="0" rtl="0" algn="ctr">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0.77 </a:t>
                      </a:r>
                      <a:endParaRPr sz="1600" u="none" cap="none" strike="noStrike">
                        <a:solidFill>
                          <a:srgbClr val="000000"/>
                        </a:solidFill>
                        <a:latin typeface="Arial"/>
                        <a:ea typeface="Arial"/>
                        <a:cs typeface="Arial"/>
                        <a:sym typeface="Arial"/>
                      </a:endParaRPr>
                    </a:p>
                  </a:txBody>
                  <a:tcPr marT="0" marB="0" marR="73025" marL="73025"/>
                </a:tc>
              </a:tr>
              <a:tr h="625125">
                <a:tc>
                  <a:txBody>
                    <a:bodyPr/>
                    <a:lstStyle/>
                    <a:p>
                      <a:pPr indent="0" lvl="0" marL="0" marR="0" rtl="0" algn="ctr">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 Hand Grip Strength (kg)</a:t>
                      </a:r>
                      <a:endParaRPr sz="1600" u="none" cap="none" strike="noStrike">
                        <a:solidFill>
                          <a:srgbClr val="000000"/>
                        </a:solidFill>
                        <a:latin typeface="Arial"/>
                        <a:ea typeface="Arial"/>
                        <a:cs typeface="Arial"/>
                        <a:sym typeface="Arial"/>
                      </a:endParaRPr>
                    </a:p>
                  </a:txBody>
                  <a:tcPr marT="0" marB="0" marR="73025" marL="73025" anchor="ctr"/>
                </a:tc>
                <a:tc>
                  <a:txBody>
                    <a:bodyPr/>
                    <a:lstStyle/>
                    <a:p>
                      <a:pPr indent="0" lvl="0" marL="0" marR="0" rtl="0" algn="ctr">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33.68 ± 10.53</a:t>
                      </a:r>
                      <a:endParaRPr sz="1600" u="none" cap="none" strike="noStrike">
                        <a:solidFill>
                          <a:srgbClr val="000000"/>
                        </a:solidFill>
                        <a:latin typeface="Arial"/>
                        <a:ea typeface="Arial"/>
                        <a:cs typeface="Arial"/>
                        <a:sym typeface="Arial"/>
                      </a:endParaRPr>
                    </a:p>
                  </a:txBody>
                  <a:tcPr marT="0" marB="0" marR="73025" marL="73025"/>
                </a:tc>
                <a:tc>
                  <a:txBody>
                    <a:bodyPr/>
                    <a:lstStyle/>
                    <a:p>
                      <a:pPr indent="0" lvl="0" marL="0" marR="0" rtl="0" algn="ctr">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36.41 ± 11.11</a:t>
                      </a:r>
                      <a:endParaRPr sz="1600" u="none" cap="none" strike="noStrike">
                        <a:solidFill>
                          <a:srgbClr val="000000"/>
                        </a:solidFill>
                        <a:latin typeface="Arial"/>
                        <a:ea typeface="Arial"/>
                        <a:cs typeface="Arial"/>
                        <a:sym typeface="Arial"/>
                      </a:endParaRPr>
                    </a:p>
                  </a:txBody>
                  <a:tcPr marT="0" marB="0" marR="73025" marL="73025"/>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8.12</a:t>
                      </a:r>
                      <a:endParaRPr sz="1600" u="none" cap="none" strike="noStrike">
                        <a:solidFill>
                          <a:srgbClr val="000000"/>
                        </a:solidFill>
                        <a:latin typeface="Arial"/>
                        <a:ea typeface="Arial"/>
                        <a:cs typeface="Arial"/>
                        <a:sym typeface="Arial"/>
                      </a:endParaRPr>
                    </a:p>
                  </a:txBody>
                  <a:tcPr marT="0" marB="0" marR="73025" marL="73025"/>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0.71</a:t>
                      </a:r>
                      <a:endParaRPr sz="1600" u="none" cap="none" strike="noStrike">
                        <a:solidFill>
                          <a:srgbClr val="000000"/>
                        </a:solidFill>
                        <a:latin typeface="Arial"/>
                        <a:ea typeface="Arial"/>
                        <a:cs typeface="Arial"/>
                        <a:sym typeface="Arial"/>
                      </a:endParaRPr>
                    </a:p>
                    <a:p>
                      <a:pPr indent="0" lvl="0" marL="0" marR="0" rtl="0" algn="ctr">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 </a:t>
                      </a:r>
                      <a:endParaRPr sz="1600" u="none" cap="none" strike="noStrike">
                        <a:solidFill>
                          <a:srgbClr val="000000"/>
                        </a:solidFill>
                        <a:latin typeface="Arial"/>
                        <a:ea typeface="Arial"/>
                        <a:cs typeface="Arial"/>
                        <a:sym typeface="Arial"/>
                      </a:endParaRPr>
                    </a:p>
                  </a:txBody>
                  <a:tcPr marT="0" marB="0" marR="73025" marL="73025"/>
                </a:tc>
              </a:tr>
              <a:tr h="581375">
                <a:tc>
                  <a:txBody>
                    <a:bodyPr/>
                    <a:lstStyle/>
                    <a:p>
                      <a:pPr indent="0" lvl="0" marL="0" marR="0" rtl="0" algn="ctr">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Fast Gait Velocity (m/s)</a:t>
                      </a:r>
                      <a:endParaRPr sz="1400" u="none" cap="none" strike="noStrike"/>
                    </a:p>
                  </a:txBody>
                  <a:tcPr marT="0" marB="0" marR="73025" marL="73025" anchor="ctr"/>
                </a:tc>
                <a:tc>
                  <a:txBody>
                    <a:bodyPr/>
                    <a:lstStyle/>
                    <a:p>
                      <a:pPr indent="0" lvl="0" marL="0" marR="0" rtl="0" algn="ctr">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1.95 ± 0.17</a:t>
                      </a:r>
                      <a:endParaRPr sz="1600" u="none" cap="none" strike="noStrike">
                        <a:solidFill>
                          <a:srgbClr val="000000"/>
                        </a:solidFill>
                        <a:latin typeface="Arial"/>
                        <a:ea typeface="Arial"/>
                        <a:cs typeface="Arial"/>
                        <a:sym typeface="Arial"/>
                      </a:endParaRPr>
                    </a:p>
                  </a:txBody>
                  <a:tcPr marT="0" marB="0" marR="73025" marL="73025"/>
                </a:tc>
                <a:tc>
                  <a:txBody>
                    <a:bodyPr/>
                    <a:lstStyle/>
                    <a:p>
                      <a:pPr indent="0" lvl="0" marL="0" marR="0" rtl="0" algn="ctr">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2.09 ± 0.21</a:t>
                      </a:r>
                      <a:endParaRPr sz="1600" u="none" cap="none" strike="noStrike">
                        <a:solidFill>
                          <a:srgbClr val="000000"/>
                        </a:solidFill>
                        <a:latin typeface="Arial"/>
                        <a:ea typeface="Arial"/>
                        <a:cs typeface="Arial"/>
                        <a:sym typeface="Arial"/>
                      </a:endParaRPr>
                    </a:p>
                  </a:txBody>
                  <a:tcPr marT="0" marB="0" marR="73025" marL="73025"/>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6.87</a:t>
                      </a:r>
                      <a:endParaRPr sz="1400" u="none" cap="none" strike="noStrike"/>
                    </a:p>
                  </a:txBody>
                  <a:tcPr marT="0" marB="0" marR="73025" marL="73025"/>
                </a:tc>
                <a:tc>
                  <a:txBody>
                    <a:bodyPr/>
                    <a:lstStyle/>
                    <a:p>
                      <a:pPr indent="0" lvl="0" marL="0" marR="0" rtl="0" algn="ctr">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0.63</a:t>
                      </a:r>
                      <a:endParaRPr sz="1400" u="none" cap="none" strike="noStrike"/>
                    </a:p>
                  </a:txBody>
                  <a:tcPr marT="0" marB="0" marR="73025" marL="73025"/>
                </a:tc>
              </a:tr>
              <a:tr h="581375">
                <a:tc>
                  <a:txBody>
                    <a:bodyPr/>
                    <a:lstStyle/>
                    <a:p>
                      <a:pPr indent="0" lvl="0" marL="0" marR="0" rtl="0" algn="ctr">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6 minute walk</a:t>
                      </a:r>
                      <a:endParaRPr sz="1400" u="none" cap="none" strike="noStrike"/>
                    </a:p>
                  </a:txBody>
                  <a:tcPr marT="0" marB="0" marR="73025" marL="73025" anchor="ctr"/>
                </a:tc>
                <a:tc>
                  <a:txBody>
                    <a:bodyPr/>
                    <a:lstStyle/>
                    <a:p>
                      <a:pPr indent="0" lvl="0" marL="0" marR="0" rtl="0" algn="ctr">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591.31 ± 43.93</a:t>
                      </a:r>
                      <a:endParaRPr sz="1600" u="none" cap="none" strike="noStrike">
                        <a:solidFill>
                          <a:srgbClr val="000000"/>
                        </a:solidFill>
                        <a:latin typeface="Arial"/>
                        <a:ea typeface="Arial"/>
                        <a:cs typeface="Arial"/>
                        <a:sym typeface="Arial"/>
                      </a:endParaRPr>
                    </a:p>
                  </a:txBody>
                  <a:tcPr marT="0" marB="0" marR="73025" marL="73025"/>
                </a:tc>
                <a:tc>
                  <a:txBody>
                    <a:bodyPr/>
                    <a:lstStyle/>
                    <a:p>
                      <a:pPr indent="0" lvl="0" marL="0" marR="0" rtl="0" algn="ctr">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615.85 ± 70.16</a:t>
                      </a:r>
                      <a:endParaRPr sz="1600" u="none" cap="none" strike="noStrike">
                        <a:solidFill>
                          <a:srgbClr val="000000"/>
                        </a:solidFill>
                        <a:latin typeface="Arial"/>
                        <a:ea typeface="Arial"/>
                        <a:cs typeface="Arial"/>
                        <a:sym typeface="Arial"/>
                      </a:endParaRPr>
                    </a:p>
                  </a:txBody>
                  <a:tcPr marT="0" marB="0" marR="73025" marL="73025"/>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6.9</a:t>
                      </a:r>
                      <a:endParaRPr sz="1400" u="none" cap="none" strike="noStrike"/>
                    </a:p>
                  </a:txBody>
                  <a:tcPr marT="0" marB="0" marR="73025" marL="73025"/>
                </a:tc>
                <a:tc>
                  <a:txBody>
                    <a:bodyPr/>
                    <a:lstStyle/>
                    <a:p>
                      <a:pPr indent="0" lvl="0" marL="0" marR="0" rtl="0" algn="ctr">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Arial"/>
                          <a:ea typeface="Arial"/>
                          <a:cs typeface="Arial"/>
                          <a:sym typeface="Arial"/>
                        </a:rPr>
                        <a:t>0.46</a:t>
                      </a:r>
                      <a:endParaRPr sz="1400" u="none" cap="none" strike="noStrike"/>
                    </a:p>
                  </a:txBody>
                  <a:tcPr marT="0" marB="0" marR="73025" marL="73025"/>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24" name="Shape 424"/>
        <p:cNvGrpSpPr/>
        <p:nvPr/>
      </p:nvGrpSpPr>
      <p:grpSpPr>
        <a:xfrm>
          <a:off x="0" y="0"/>
          <a:ext cx="0" cy="0"/>
          <a:chOff x="0" y="0"/>
          <a:chExt cx="0" cy="0"/>
        </a:xfrm>
      </p:grpSpPr>
      <p:pic>
        <p:nvPicPr>
          <p:cNvPr id="425" name="Google Shape;425;p14"/>
          <p:cNvPicPr preferRelativeResize="0"/>
          <p:nvPr/>
        </p:nvPicPr>
        <p:blipFill rotWithShape="1">
          <a:blip r:embed="rId3">
            <a:alphaModFix/>
          </a:blip>
          <a:srcRect b="2920" l="55448" r="-971" t="2676"/>
          <a:stretch/>
        </p:blipFill>
        <p:spPr>
          <a:xfrm>
            <a:off x="3834297" y="1875407"/>
            <a:ext cx="2758850" cy="3611107"/>
          </a:xfrm>
          <a:prstGeom prst="rect">
            <a:avLst/>
          </a:prstGeom>
          <a:noFill/>
          <a:ln>
            <a:noFill/>
          </a:ln>
        </p:spPr>
      </p:pic>
      <p:pic>
        <p:nvPicPr>
          <p:cNvPr id="426" name="Google Shape;426;p14"/>
          <p:cNvPicPr preferRelativeResize="0"/>
          <p:nvPr/>
        </p:nvPicPr>
        <p:blipFill rotWithShape="1">
          <a:blip r:embed="rId3">
            <a:alphaModFix/>
          </a:blip>
          <a:srcRect b="2920" l="1" r="44552" t="2676"/>
          <a:stretch/>
        </p:blipFill>
        <p:spPr>
          <a:xfrm>
            <a:off x="502821" y="1875129"/>
            <a:ext cx="3360188" cy="3611107"/>
          </a:xfrm>
          <a:prstGeom prst="rect">
            <a:avLst/>
          </a:prstGeom>
          <a:noFill/>
          <a:ln>
            <a:noFill/>
          </a:ln>
        </p:spPr>
      </p:pic>
      <p:sp>
        <p:nvSpPr>
          <p:cNvPr id="427" name="Google Shape;427;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2"/>
              </a:buClr>
              <a:buSzPts val="3600"/>
              <a:buFont typeface="Arial"/>
              <a:buNone/>
            </a:pPr>
            <a:r>
              <a:rPr lang="en-US" sz="3600">
                <a:solidFill>
                  <a:schemeClr val="dk2"/>
                </a:solidFill>
              </a:rPr>
              <a:t>Biomechanical Results </a:t>
            </a:r>
            <a:endParaRPr/>
          </a:p>
        </p:txBody>
      </p:sp>
      <p:sp>
        <p:nvSpPr>
          <p:cNvPr id="428" name="Google Shape;428;p14"/>
          <p:cNvSpPr txBox="1"/>
          <p:nvPr/>
        </p:nvSpPr>
        <p:spPr>
          <a:xfrm>
            <a:off x="5548045" y="5943728"/>
            <a:ext cx="359595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Adapted from Wang et al. </a:t>
            </a:r>
            <a:r>
              <a:rPr b="0" i="1" lang="en-US" sz="1400" u="none" cap="none" strike="noStrike">
                <a:solidFill>
                  <a:schemeClr val="lt1"/>
                </a:solidFill>
                <a:latin typeface="Calibri"/>
                <a:ea typeface="Calibri"/>
                <a:cs typeface="Calibri"/>
                <a:sym typeface="Calibri"/>
              </a:rPr>
              <a:t>Clin Biomech</a:t>
            </a:r>
            <a:r>
              <a:rPr b="0" i="0" lang="en-US" sz="1400" u="none" cap="none" strike="noStrike">
                <a:solidFill>
                  <a:schemeClr val="lt1"/>
                </a:solidFill>
                <a:latin typeface="Calibri"/>
                <a:ea typeface="Calibri"/>
                <a:cs typeface="Calibri"/>
                <a:sym typeface="Calibri"/>
              </a:rPr>
              <a:t>. 2003</a:t>
            </a:r>
            <a:endParaRPr b="0" i="0" sz="1400" u="none" cap="none" strike="noStrike">
              <a:solidFill>
                <a:srgbClr val="000000"/>
              </a:solidFill>
              <a:latin typeface="Arial"/>
              <a:ea typeface="Arial"/>
              <a:cs typeface="Arial"/>
              <a:sym typeface="Arial"/>
            </a:endParaRPr>
          </a:p>
        </p:txBody>
      </p:sp>
      <p:pic>
        <p:nvPicPr>
          <p:cNvPr id="429" name="Google Shape;429;p14"/>
          <p:cNvPicPr preferRelativeResize="0"/>
          <p:nvPr/>
        </p:nvPicPr>
        <p:blipFill rotWithShape="1">
          <a:blip r:embed="rId4">
            <a:alphaModFix/>
          </a:blip>
          <a:srcRect b="0" l="0" r="0" t="0"/>
          <a:stretch/>
        </p:blipFill>
        <p:spPr>
          <a:xfrm>
            <a:off x="6962572" y="3835902"/>
            <a:ext cx="1724227" cy="1589053"/>
          </a:xfrm>
          <a:prstGeom prst="rect">
            <a:avLst/>
          </a:prstGeom>
          <a:noFill/>
          <a:ln>
            <a:noFill/>
          </a:ln>
        </p:spPr>
      </p:pic>
      <p:pic>
        <p:nvPicPr>
          <p:cNvPr id="430" name="Google Shape;430;p14"/>
          <p:cNvPicPr preferRelativeResize="0"/>
          <p:nvPr/>
        </p:nvPicPr>
        <p:blipFill rotWithShape="1">
          <a:blip r:embed="rId5">
            <a:alphaModFix/>
          </a:blip>
          <a:srcRect b="0" l="0" r="0" t="7208"/>
          <a:stretch/>
        </p:blipFill>
        <p:spPr>
          <a:xfrm>
            <a:off x="5656286" y="1686837"/>
            <a:ext cx="965573" cy="636894"/>
          </a:xfrm>
          <a:prstGeom prst="rect">
            <a:avLst/>
          </a:prstGeom>
          <a:noFill/>
          <a:ln>
            <a:noFill/>
          </a:ln>
        </p:spPr>
      </p:pic>
      <p:pic>
        <p:nvPicPr>
          <p:cNvPr id="431" name="Google Shape;431;p14"/>
          <p:cNvPicPr preferRelativeResize="0"/>
          <p:nvPr>
            <p:ph idx="1" type="body"/>
          </p:nvPr>
        </p:nvPicPr>
        <p:blipFill rotWithShape="1">
          <a:blip r:embed="rId6">
            <a:alphaModFix/>
          </a:blip>
          <a:srcRect b="32563" l="17292" r="16631" t="19880"/>
          <a:stretch/>
        </p:blipFill>
        <p:spPr>
          <a:xfrm>
            <a:off x="6962573" y="1474121"/>
            <a:ext cx="1724227" cy="2206562"/>
          </a:xfrm>
          <a:prstGeom prst="rect">
            <a:avLst/>
          </a:prstGeom>
          <a:noFill/>
          <a:ln>
            <a:noFill/>
          </a:ln>
        </p:spPr>
      </p:pic>
      <p:sp>
        <p:nvSpPr>
          <p:cNvPr id="432" name="Google Shape;432;p14"/>
          <p:cNvSpPr/>
          <p:nvPr/>
        </p:nvSpPr>
        <p:spPr>
          <a:xfrm>
            <a:off x="7701261" y="1422819"/>
            <a:ext cx="578670" cy="233489"/>
          </a:xfrm>
          <a:prstGeom prst="ellipse">
            <a:avLst/>
          </a:prstGeom>
          <a:solidFill>
            <a:srgbClr val="EAEAEA"/>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500"/>
                                        <p:tgtEl>
                                          <p:spTgt spid="425"/>
                                        </p:tgtEl>
                                      </p:cBhvr>
                                    </p:animEffect>
                                  </p:childTnLst>
                                </p:cTn>
                              </p:par>
                              <p:par>
                                <p:cTn fill="hold" nodeType="with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500"/>
                                        <p:tgtEl>
                                          <p:spTgt spid="42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31"/>
                                        </p:tgtEl>
                                        <p:attrNameLst>
                                          <p:attrName>style.visibility</p:attrName>
                                        </p:attrNameLst>
                                      </p:cBhvr>
                                      <p:to>
                                        <p:strVal val="visible"/>
                                      </p:to>
                                    </p:set>
                                    <p:animEffect filter="fade" transition="in">
                                      <p:cBhvr>
                                        <p:cTn dur="3748"/>
                                        <p:tgtEl>
                                          <p:spTgt spid="4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36" name="Shape 436"/>
        <p:cNvGrpSpPr/>
        <p:nvPr/>
      </p:nvGrpSpPr>
      <p:grpSpPr>
        <a:xfrm>
          <a:off x="0" y="0"/>
          <a:ext cx="0" cy="0"/>
          <a:chOff x="0" y="0"/>
          <a:chExt cx="0" cy="0"/>
        </a:xfrm>
      </p:grpSpPr>
      <p:sp>
        <p:nvSpPr>
          <p:cNvPr id="437" name="Google Shape;437;gf311a66108_0_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2"/>
              </a:buClr>
              <a:buSzPts val="4400"/>
              <a:buFont typeface="Arial"/>
              <a:buNone/>
            </a:pPr>
            <a:r>
              <a:rPr lang="en-US">
                <a:solidFill>
                  <a:schemeClr val="dk2"/>
                </a:solidFill>
              </a:rPr>
              <a:t>Golf &amp; Cognition</a:t>
            </a:r>
            <a:endParaRPr/>
          </a:p>
        </p:txBody>
      </p:sp>
      <p:sp>
        <p:nvSpPr>
          <p:cNvPr id="438" name="Google Shape;438;gf311a66108_0_5"/>
          <p:cNvSpPr txBox="1"/>
          <p:nvPr>
            <p:ph idx="1" type="body"/>
          </p:nvPr>
        </p:nvSpPr>
        <p:spPr>
          <a:xfrm>
            <a:off x="457200" y="1600201"/>
            <a:ext cx="8229600" cy="3994200"/>
          </a:xfrm>
          <a:prstGeom prst="rect">
            <a:avLst/>
          </a:prstGeom>
          <a:noFill/>
          <a:ln>
            <a:noFill/>
          </a:ln>
        </p:spPr>
        <p:txBody>
          <a:bodyPr anchorCtr="0" anchor="t" bIns="45700" lIns="91425" spcFirstLastPara="1" rIns="91425" wrap="square" tIns="45700">
            <a:normAutofit/>
          </a:bodyPr>
          <a:lstStyle/>
          <a:p>
            <a:pPr indent="-139700" lvl="0" marL="342900" rtl="0" algn="l">
              <a:lnSpc>
                <a:spcPct val="100000"/>
              </a:lnSpc>
              <a:spcBef>
                <a:spcPts val="0"/>
              </a:spcBef>
              <a:spcAft>
                <a:spcPts val="0"/>
              </a:spcAft>
              <a:buClr>
                <a:schemeClr val="dk1"/>
              </a:buClr>
              <a:buSzPts val="3200"/>
              <a:buNone/>
            </a:pPr>
            <a:r>
              <a:rPr lang="en-US">
                <a:solidFill>
                  <a:schemeClr val="dk2"/>
                </a:solidFill>
              </a:rPr>
              <a:t>↑ California Verbal Learning Test II Composite Score</a:t>
            </a:r>
            <a:endParaRPr>
              <a:solidFill>
                <a:schemeClr val="dk2"/>
              </a:solidFill>
            </a:endParaRPr>
          </a:p>
          <a:p>
            <a:pPr indent="-139700" lvl="0" marL="342900" rtl="0" algn="l">
              <a:lnSpc>
                <a:spcPct val="100000"/>
              </a:lnSpc>
              <a:spcBef>
                <a:spcPts val="0"/>
              </a:spcBef>
              <a:spcAft>
                <a:spcPts val="0"/>
              </a:spcAft>
              <a:buClr>
                <a:schemeClr val="dk1"/>
              </a:buClr>
              <a:buSzPts val="3200"/>
              <a:buNone/>
            </a:pPr>
            <a:r>
              <a:t/>
            </a:r>
            <a:endParaRPr>
              <a:solidFill>
                <a:schemeClr val="dk2"/>
              </a:solidFill>
            </a:endParaRPr>
          </a:p>
          <a:p>
            <a:pPr indent="-139700" lvl="0" marL="342900" rtl="0" algn="l">
              <a:lnSpc>
                <a:spcPct val="100000"/>
              </a:lnSpc>
              <a:spcBef>
                <a:spcPts val="0"/>
              </a:spcBef>
              <a:spcAft>
                <a:spcPts val="0"/>
              </a:spcAft>
              <a:buClr>
                <a:schemeClr val="dk1"/>
              </a:buClr>
              <a:buSzPts val="3200"/>
              <a:buNone/>
            </a:pPr>
            <a:r>
              <a:rPr lang="en-US">
                <a:solidFill>
                  <a:schemeClr val="dk2"/>
                </a:solidFill>
              </a:rPr>
              <a:t>↑ NIH Toolbox Cognition Battery Composite Score</a:t>
            </a:r>
            <a:endParaRPr>
              <a:solidFill>
                <a:schemeClr val="dk2"/>
              </a:solidFill>
            </a:endParaRPr>
          </a:p>
          <a:p>
            <a:pPr indent="-139700" lvl="0" marL="342900" rtl="0" algn="l">
              <a:lnSpc>
                <a:spcPct val="100000"/>
              </a:lnSpc>
              <a:spcBef>
                <a:spcPts val="0"/>
              </a:spcBef>
              <a:spcAft>
                <a:spcPts val="0"/>
              </a:spcAft>
              <a:buClr>
                <a:schemeClr val="dk1"/>
              </a:buClr>
              <a:buSzPts val="3200"/>
              <a:buNone/>
            </a:pPr>
            <a:r>
              <a:t/>
            </a:r>
            <a:endParaRPr>
              <a:solidFill>
                <a:schemeClr val="dk2"/>
              </a:solidFill>
            </a:endParaRPr>
          </a:p>
          <a:p>
            <a:pPr indent="-139700" lvl="0" marL="342900" rtl="0" algn="l">
              <a:lnSpc>
                <a:spcPct val="100000"/>
              </a:lnSpc>
              <a:spcBef>
                <a:spcPts val="0"/>
              </a:spcBef>
              <a:spcAft>
                <a:spcPts val="0"/>
              </a:spcAft>
              <a:buClr>
                <a:schemeClr val="dk1"/>
              </a:buClr>
              <a:buSzPts val="3200"/>
              <a:buNone/>
            </a:pPr>
            <a:r>
              <a:rPr lang="en-US">
                <a:solidFill>
                  <a:schemeClr val="dk2"/>
                </a:solidFill>
              </a:rPr>
              <a:t>↑ Dual-Task Gait Speed</a:t>
            </a:r>
            <a:endParaRPr>
              <a:solidFill>
                <a:schemeClr val="dk2"/>
              </a:solidFill>
            </a:endParaRPr>
          </a:p>
        </p:txBody>
      </p:sp>
      <p:sp>
        <p:nvSpPr>
          <p:cNvPr id="439" name="Google Shape;439;gf311a66108_0_5"/>
          <p:cNvSpPr txBox="1"/>
          <p:nvPr/>
        </p:nvSpPr>
        <p:spPr>
          <a:xfrm>
            <a:off x="5240223" y="5910409"/>
            <a:ext cx="3755700" cy="8670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lt1"/>
              </a:buClr>
              <a:buSzPts val="1200"/>
              <a:buFont typeface="Arial"/>
              <a:buNone/>
            </a:pPr>
            <a:r>
              <a:rPr b="0" i="0" lang="en-US" sz="1200" u="none" cap="none" strike="noStrike">
                <a:solidFill>
                  <a:schemeClr val="lt1"/>
                </a:solidFill>
                <a:latin typeface="Calibri"/>
                <a:ea typeface="Calibri"/>
                <a:cs typeface="Calibri"/>
                <a:sym typeface="Calibri"/>
              </a:rPr>
              <a:t>Kanwar et al. </a:t>
            </a:r>
            <a:r>
              <a:rPr b="0" i="1" lang="en-US" sz="1200" u="none" cap="none" strike="noStrike">
                <a:solidFill>
                  <a:schemeClr val="lt1"/>
                </a:solidFill>
                <a:latin typeface="Calibri"/>
                <a:ea typeface="Calibri"/>
                <a:cs typeface="Calibri"/>
                <a:sym typeface="Calibri"/>
              </a:rPr>
              <a:t>Ment. Health Phys. Act</a:t>
            </a:r>
            <a:r>
              <a:rPr b="0" i="0" lang="en-US" sz="1200" u="none" cap="none" strike="noStrike">
                <a:solidFill>
                  <a:schemeClr val="lt1"/>
                </a:solidFill>
                <a:latin typeface="Calibri"/>
                <a:ea typeface="Calibri"/>
                <a:cs typeface="Calibri"/>
                <a:sym typeface="Calibri"/>
              </a:rPr>
              <a:t>. 2021 </a:t>
            </a:r>
            <a:endParaRPr b="0" i="0" sz="1200" u="none" cap="none" strike="noStrike">
              <a:solidFill>
                <a:schemeClr val="lt1"/>
              </a:solidFill>
              <a:latin typeface="Calibri"/>
              <a:ea typeface="Calibri"/>
              <a:cs typeface="Calibri"/>
              <a:sym typeface="Calibri"/>
            </a:endParaRPr>
          </a:p>
          <a:p>
            <a:pPr indent="-152400" lvl="0" marL="228600" marR="0" rtl="0" algn="r">
              <a:lnSpc>
                <a:spcPct val="100000"/>
              </a:lnSpc>
              <a:spcBef>
                <a:spcPts val="0"/>
              </a:spcBef>
              <a:spcAft>
                <a:spcPts val="0"/>
              </a:spcAft>
              <a:buClr>
                <a:schemeClr val="dk1"/>
              </a:buClr>
              <a:buSzPts val="1200"/>
              <a:buFont typeface="Arial"/>
              <a:buNone/>
            </a:pPr>
            <a:r>
              <a:t/>
            </a:r>
            <a:endParaRPr b="0" i="0" sz="1200" u="none" cap="none" strike="noStrike">
              <a:solidFill>
                <a:schemeClr val="lt1"/>
              </a:solidFill>
              <a:latin typeface="Calibri"/>
              <a:ea typeface="Calibri"/>
              <a:cs typeface="Calibri"/>
              <a:sym typeface="Calibri"/>
            </a:endParaRPr>
          </a:p>
          <a:p>
            <a:pPr indent="-152400" lvl="0" marL="228600" marR="0" rtl="0" algn="r">
              <a:lnSpc>
                <a:spcPct val="100000"/>
              </a:lnSpc>
              <a:spcBef>
                <a:spcPts val="0"/>
              </a:spcBef>
              <a:spcAft>
                <a:spcPts val="0"/>
              </a:spcAft>
              <a:buClr>
                <a:schemeClr val="dk1"/>
              </a:buClr>
              <a:buSzPts val="1200"/>
              <a:buFont typeface="Arial"/>
              <a:buNone/>
            </a:pPr>
            <a:r>
              <a:t/>
            </a:r>
            <a:endParaRPr b="0" i="0" sz="1200" u="none" cap="none" strike="noStrike">
              <a:solidFill>
                <a:schemeClr val="lt1"/>
              </a:solidFill>
              <a:latin typeface="Calibri"/>
              <a:ea typeface="Calibri"/>
              <a:cs typeface="Calibri"/>
              <a:sym typeface="Calibri"/>
            </a:endParaRPr>
          </a:p>
        </p:txBody>
      </p:sp>
      <p:pic>
        <p:nvPicPr>
          <p:cNvPr id="440" name="Google Shape;440;gf311a66108_0_5"/>
          <p:cNvPicPr preferRelativeResize="0"/>
          <p:nvPr/>
        </p:nvPicPr>
        <p:blipFill rotWithShape="1">
          <a:blip r:embed="rId3">
            <a:alphaModFix/>
          </a:blip>
          <a:srcRect b="0" l="0" r="0" t="0"/>
          <a:stretch/>
        </p:blipFill>
        <p:spPr>
          <a:xfrm>
            <a:off x="6122938" y="3785125"/>
            <a:ext cx="2695575" cy="16954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44" name="Shape 444"/>
        <p:cNvGrpSpPr/>
        <p:nvPr/>
      </p:nvGrpSpPr>
      <p:grpSpPr>
        <a:xfrm>
          <a:off x="0" y="0"/>
          <a:ext cx="0" cy="0"/>
          <a:chOff x="0" y="0"/>
          <a:chExt cx="0" cy="0"/>
        </a:xfrm>
      </p:grpSpPr>
      <p:sp>
        <p:nvSpPr>
          <p:cNvPr id="445" name="Google Shape;445;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2"/>
              </a:buClr>
              <a:buSzPts val="4400"/>
              <a:buFont typeface="Arial"/>
              <a:buNone/>
            </a:pPr>
            <a:r>
              <a:rPr lang="en-US">
                <a:solidFill>
                  <a:schemeClr val="dk2"/>
                </a:solidFill>
              </a:rPr>
              <a:t>Inflammation</a:t>
            </a:r>
            <a:endParaRPr/>
          </a:p>
        </p:txBody>
      </p:sp>
      <p:sp>
        <p:nvSpPr>
          <p:cNvPr id="446" name="Google Shape;446;p15"/>
          <p:cNvSpPr txBox="1"/>
          <p:nvPr>
            <p:ph idx="1" type="body"/>
          </p:nvPr>
        </p:nvSpPr>
        <p:spPr>
          <a:xfrm>
            <a:off x="457200" y="1600201"/>
            <a:ext cx="8229600" cy="3994200"/>
          </a:xfrm>
          <a:prstGeom prst="rect">
            <a:avLst/>
          </a:prstGeom>
          <a:noFill/>
          <a:ln>
            <a:noFill/>
          </a:ln>
        </p:spPr>
        <p:txBody>
          <a:bodyPr anchorCtr="0" anchor="t" bIns="45700" lIns="91425" spcFirstLastPara="1" rIns="91425" wrap="square" tIns="45700">
            <a:normAutofit/>
          </a:bodyPr>
          <a:lstStyle/>
          <a:p>
            <a:pPr indent="-139700" lvl="0" marL="342900" rtl="0" algn="l">
              <a:lnSpc>
                <a:spcPct val="100000"/>
              </a:lnSpc>
              <a:spcBef>
                <a:spcPts val="0"/>
              </a:spcBef>
              <a:spcAft>
                <a:spcPts val="0"/>
              </a:spcAft>
              <a:buClr>
                <a:schemeClr val="dk1"/>
              </a:buClr>
              <a:buSzPts val="3200"/>
              <a:buNone/>
            </a:pPr>
            <a:r>
              <a:rPr lang="en-US">
                <a:solidFill>
                  <a:schemeClr val="dk2"/>
                </a:solidFill>
              </a:rPr>
              <a:t>Inflammaging - low grade, persistent inflammation that increases with age</a:t>
            </a:r>
            <a:r>
              <a:rPr baseline="30000" lang="en-US">
                <a:solidFill>
                  <a:schemeClr val="dk2"/>
                </a:solidFill>
              </a:rPr>
              <a:t>1</a:t>
            </a:r>
            <a:endParaRPr baseline="30000">
              <a:solidFill>
                <a:schemeClr val="dk2"/>
              </a:solidFill>
            </a:endParaRPr>
          </a:p>
          <a:p>
            <a:pPr indent="-139700" lvl="0" marL="342900" rtl="0" algn="l">
              <a:lnSpc>
                <a:spcPct val="100000"/>
              </a:lnSpc>
              <a:spcBef>
                <a:spcPts val="0"/>
              </a:spcBef>
              <a:spcAft>
                <a:spcPts val="0"/>
              </a:spcAft>
              <a:buClr>
                <a:schemeClr val="dk1"/>
              </a:buClr>
              <a:buSzPts val="3200"/>
              <a:buNone/>
            </a:pPr>
            <a:r>
              <a:t/>
            </a:r>
            <a:endParaRPr>
              <a:solidFill>
                <a:schemeClr val="dk2"/>
              </a:solidFill>
            </a:endParaRPr>
          </a:p>
          <a:p>
            <a:pPr indent="-139700" lvl="0" marL="342900" rtl="0" algn="l">
              <a:lnSpc>
                <a:spcPct val="100000"/>
              </a:lnSpc>
              <a:spcBef>
                <a:spcPts val="0"/>
              </a:spcBef>
              <a:spcAft>
                <a:spcPts val="0"/>
              </a:spcAft>
              <a:buClr>
                <a:schemeClr val="dk1"/>
              </a:buClr>
              <a:buSzPts val="3200"/>
              <a:buNone/>
            </a:pPr>
            <a:r>
              <a:rPr lang="en-US">
                <a:solidFill>
                  <a:schemeClr val="dk2"/>
                </a:solidFill>
              </a:rPr>
              <a:t>↑ Inflammation          Cancer Development</a:t>
            </a:r>
            <a:r>
              <a:rPr baseline="30000" lang="en-US">
                <a:solidFill>
                  <a:schemeClr val="dk2"/>
                </a:solidFill>
              </a:rPr>
              <a:t>2</a:t>
            </a:r>
            <a:endParaRPr baseline="30000">
              <a:solidFill>
                <a:schemeClr val="dk2"/>
              </a:solidFill>
            </a:endParaRPr>
          </a:p>
          <a:p>
            <a:pPr indent="-139700" lvl="0" marL="800100" rtl="0" algn="l">
              <a:lnSpc>
                <a:spcPct val="100000"/>
              </a:lnSpc>
              <a:spcBef>
                <a:spcPts val="0"/>
              </a:spcBef>
              <a:spcAft>
                <a:spcPts val="0"/>
              </a:spcAft>
              <a:buClr>
                <a:schemeClr val="dk1"/>
              </a:buClr>
              <a:buSzPts val="3200"/>
              <a:buNone/>
            </a:pPr>
            <a:r>
              <a:rPr lang="en-US">
                <a:solidFill>
                  <a:schemeClr val="dk2"/>
                </a:solidFill>
              </a:rPr>
              <a:t>-Cell Proliferation</a:t>
            </a:r>
            <a:endParaRPr>
              <a:solidFill>
                <a:schemeClr val="dk2"/>
              </a:solidFill>
            </a:endParaRPr>
          </a:p>
          <a:p>
            <a:pPr indent="-139700" lvl="0" marL="800100" rtl="0" algn="l">
              <a:lnSpc>
                <a:spcPct val="100000"/>
              </a:lnSpc>
              <a:spcBef>
                <a:spcPts val="0"/>
              </a:spcBef>
              <a:spcAft>
                <a:spcPts val="0"/>
              </a:spcAft>
              <a:buClr>
                <a:schemeClr val="dk1"/>
              </a:buClr>
              <a:buSzPts val="3200"/>
              <a:buNone/>
            </a:pPr>
            <a:r>
              <a:rPr lang="en-US">
                <a:solidFill>
                  <a:schemeClr val="dk2"/>
                </a:solidFill>
              </a:rPr>
              <a:t>-Angiogenesis</a:t>
            </a:r>
            <a:endParaRPr>
              <a:solidFill>
                <a:schemeClr val="dk2"/>
              </a:solidFill>
            </a:endParaRPr>
          </a:p>
          <a:p>
            <a:pPr indent="-139700" lvl="0" marL="800100" rtl="0" algn="l">
              <a:lnSpc>
                <a:spcPct val="100000"/>
              </a:lnSpc>
              <a:spcBef>
                <a:spcPts val="0"/>
              </a:spcBef>
              <a:spcAft>
                <a:spcPts val="0"/>
              </a:spcAft>
              <a:buClr>
                <a:schemeClr val="dk1"/>
              </a:buClr>
              <a:buSzPts val="3200"/>
              <a:buNone/>
            </a:pPr>
            <a:r>
              <a:rPr lang="en-US">
                <a:solidFill>
                  <a:schemeClr val="dk2"/>
                </a:solidFill>
              </a:rPr>
              <a:t>-Inflammatory Mediators</a:t>
            </a:r>
            <a:r>
              <a:rPr lang="en-US"/>
              <a:t> </a:t>
            </a:r>
            <a:endParaRPr/>
          </a:p>
        </p:txBody>
      </p:sp>
      <p:sp>
        <p:nvSpPr>
          <p:cNvPr id="447" name="Google Shape;447;p15"/>
          <p:cNvSpPr txBox="1"/>
          <p:nvPr/>
        </p:nvSpPr>
        <p:spPr>
          <a:xfrm>
            <a:off x="4684889" y="5884335"/>
            <a:ext cx="4459200" cy="999900"/>
          </a:xfrm>
          <a:prstGeom prst="rect">
            <a:avLst/>
          </a:prstGeom>
          <a:noFill/>
          <a:ln>
            <a:noFill/>
          </a:ln>
        </p:spPr>
        <p:txBody>
          <a:bodyPr anchorCtr="0" anchor="ctr" bIns="45700" lIns="91425" spcFirstLastPara="1" rIns="91425" wrap="square" tIns="45700">
            <a:noAutofit/>
          </a:bodyPr>
          <a:lstStyle/>
          <a:p>
            <a:pPr indent="-228600" lvl="0" marL="228600" marR="0" rtl="0" algn="r">
              <a:lnSpc>
                <a:spcPct val="100000"/>
              </a:lnSpc>
              <a:spcBef>
                <a:spcPts val="0"/>
              </a:spcBef>
              <a:spcAft>
                <a:spcPts val="0"/>
              </a:spcAft>
              <a:buClr>
                <a:schemeClr val="lt1"/>
              </a:buClr>
              <a:buSzPts val="1200"/>
              <a:buFont typeface="Arial"/>
              <a:buAutoNum type="arabicPeriod"/>
            </a:pPr>
            <a:r>
              <a:rPr b="0" i="0" lang="en-US" sz="1200" u="none" cap="none" strike="noStrike">
                <a:solidFill>
                  <a:schemeClr val="lt1"/>
                </a:solidFill>
                <a:latin typeface="Calibri"/>
                <a:ea typeface="Calibri"/>
                <a:cs typeface="Calibri"/>
                <a:sym typeface="Calibri"/>
              </a:rPr>
              <a:t>Franeschi &amp; Campisi, </a:t>
            </a:r>
            <a:r>
              <a:rPr b="0" i="1" lang="en-US" sz="1200" u="none" cap="none" strike="noStrike">
                <a:solidFill>
                  <a:schemeClr val="lt1"/>
                </a:solidFill>
                <a:latin typeface="Calibri"/>
                <a:ea typeface="Calibri"/>
                <a:cs typeface="Calibri"/>
                <a:sym typeface="Calibri"/>
              </a:rPr>
              <a:t>J Gerontology</a:t>
            </a:r>
            <a:r>
              <a:rPr b="0" i="0" lang="en-US" sz="1200" u="none" cap="none" strike="noStrike">
                <a:solidFill>
                  <a:schemeClr val="lt1"/>
                </a:solidFill>
                <a:latin typeface="Calibri"/>
                <a:ea typeface="Calibri"/>
                <a:cs typeface="Calibri"/>
                <a:sym typeface="Calibri"/>
              </a:rPr>
              <a:t>, 2014</a:t>
            </a:r>
            <a:endParaRPr b="0" i="0" sz="1200" u="none" cap="none" strike="noStrike">
              <a:solidFill>
                <a:schemeClr val="lt1"/>
              </a:solidFill>
              <a:latin typeface="Calibri"/>
              <a:ea typeface="Calibri"/>
              <a:cs typeface="Calibri"/>
              <a:sym typeface="Calibri"/>
            </a:endParaRPr>
          </a:p>
          <a:p>
            <a:pPr indent="-228600" lvl="0" marL="228600" marR="0" rtl="0" algn="r">
              <a:lnSpc>
                <a:spcPct val="100000"/>
              </a:lnSpc>
              <a:spcBef>
                <a:spcPts val="0"/>
              </a:spcBef>
              <a:spcAft>
                <a:spcPts val="0"/>
              </a:spcAft>
              <a:buClr>
                <a:schemeClr val="lt1"/>
              </a:buClr>
              <a:buSzPts val="1200"/>
              <a:buFont typeface="Calibri"/>
              <a:buAutoNum type="arabicPeriod"/>
            </a:pPr>
            <a:r>
              <a:rPr b="0" i="0" lang="en-US" sz="1200" u="none" cap="none" strike="noStrike">
                <a:solidFill>
                  <a:schemeClr val="lt1"/>
                </a:solidFill>
                <a:latin typeface="Calibri"/>
                <a:ea typeface="Calibri"/>
                <a:cs typeface="Calibri"/>
                <a:sym typeface="Calibri"/>
              </a:rPr>
              <a:t>Mantovani et al., </a:t>
            </a:r>
            <a:r>
              <a:rPr b="0" i="1" lang="en-US" sz="1200" u="none" cap="none" strike="noStrike">
                <a:solidFill>
                  <a:schemeClr val="lt1"/>
                </a:solidFill>
                <a:latin typeface="Calibri"/>
                <a:ea typeface="Calibri"/>
                <a:cs typeface="Calibri"/>
                <a:sym typeface="Calibri"/>
              </a:rPr>
              <a:t>Nature</a:t>
            </a:r>
            <a:r>
              <a:rPr b="0" i="0" lang="en-US" sz="1200" u="none" cap="none" strike="noStrike">
                <a:solidFill>
                  <a:schemeClr val="lt1"/>
                </a:solidFill>
                <a:latin typeface="Calibri"/>
                <a:ea typeface="Calibri"/>
                <a:cs typeface="Calibri"/>
                <a:sym typeface="Calibri"/>
              </a:rPr>
              <a:t>, 2008</a:t>
            </a:r>
            <a:endParaRPr b="0" i="0" sz="1200" u="none" cap="none" strike="noStrike">
              <a:solidFill>
                <a:schemeClr val="lt1"/>
              </a:solidFill>
              <a:latin typeface="Calibri"/>
              <a:ea typeface="Calibri"/>
              <a:cs typeface="Calibri"/>
              <a:sym typeface="Calibri"/>
            </a:endParaRPr>
          </a:p>
          <a:p>
            <a:pPr indent="-152400" lvl="0" marL="228600" marR="0" rtl="0" algn="r">
              <a:lnSpc>
                <a:spcPct val="100000"/>
              </a:lnSpc>
              <a:spcBef>
                <a:spcPts val="0"/>
              </a:spcBef>
              <a:spcAft>
                <a:spcPts val="0"/>
              </a:spcAft>
              <a:buClr>
                <a:schemeClr val="dk1"/>
              </a:buClr>
              <a:buSzPts val="1200"/>
              <a:buFont typeface="Arial"/>
              <a:buNone/>
            </a:pPr>
            <a:r>
              <a:t/>
            </a:r>
            <a:endParaRPr b="0" i="0" sz="1200" u="none" cap="none" strike="noStrike">
              <a:solidFill>
                <a:schemeClr val="lt1"/>
              </a:solidFill>
              <a:latin typeface="Calibri"/>
              <a:ea typeface="Calibri"/>
              <a:cs typeface="Calibri"/>
              <a:sym typeface="Calibri"/>
            </a:endParaRPr>
          </a:p>
          <a:p>
            <a:pPr indent="-152400" lvl="0" marL="228600" marR="0" rtl="0" algn="r">
              <a:lnSpc>
                <a:spcPct val="100000"/>
              </a:lnSpc>
              <a:spcBef>
                <a:spcPts val="0"/>
              </a:spcBef>
              <a:spcAft>
                <a:spcPts val="0"/>
              </a:spcAft>
              <a:buClr>
                <a:schemeClr val="dk1"/>
              </a:buClr>
              <a:buSzPts val="1200"/>
              <a:buFont typeface="Arial"/>
              <a:buNone/>
            </a:pPr>
            <a:r>
              <a:t/>
            </a:r>
            <a:endParaRPr b="0" i="0" sz="1200" u="none" cap="none" strike="noStrike">
              <a:solidFill>
                <a:schemeClr val="lt1"/>
              </a:solidFill>
              <a:latin typeface="Calibri"/>
              <a:ea typeface="Calibri"/>
              <a:cs typeface="Calibri"/>
              <a:sym typeface="Calibri"/>
            </a:endParaRPr>
          </a:p>
        </p:txBody>
      </p:sp>
      <p:sp>
        <p:nvSpPr>
          <p:cNvPr id="448" name="Google Shape;448;p15"/>
          <p:cNvSpPr/>
          <p:nvPr/>
        </p:nvSpPr>
        <p:spPr>
          <a:xfrm>
            <a:off x="3531025" y="3227250"/>
            <a:ext cx="816000" cy="2511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15"/>
          <p:cNvSpPr txBox="1"/>
          <p:nvPr/>
        </p:nvSpPr>
        <p:spPr>
          <a:xfrm>
            <a:off x="6167500" y="3786625"/>
            <a:ext cx="2762100" cy="1939500"/>
          </a:xfrm>
          <a:prstGeom prst="rect">
            <a:avLst/>
          </a:prstGeom>
          <a:solidFill>
            <a:schemeClr val="accent2"/>
          </a:solidFill>
          <a:ln cap="flat" cmpd="sng" w="952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Arial"/>
                <a:ea typeface="Arial"/>
                <a:cs typeface="Arial"/>
                <a:sym typeface="Arial"/>
              </a:rPr>
              <a:t>CRP</a:t>
            </a:r>
            <a:endParaRPr b="0" i="0" sz="19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Arial"/>
                <a:ea typeface="Arial"/>
                <a:cs typeface="Arial"/>
                <a:sym typeface="Arial"/>
              </a:rPr>
              <a:t>IL-1𝜷</a:t>
            </a:r>
            <a:endParaRPr b="0" i="0" sz="19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Arial"/>
                <a:ea typeface="Arial"/>
                <a:cs typeface="Arial"/>
                <a:sym typeface="Arial"/>
              </a:rPr>
              <a:t>IL-6</a:t>
            </a:r>
            <a:endParaRPr b="0" i="0" sz="19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Arial"/>
                <a:ea typeface="Arial"/>
                <a:cs typeface="Arial"/>
                <a:sym typeface="Arial"/>
              </a:rPr>
              <a:t>IL-8</a:t>
            </a:r>
            <a:endParaRPr b="0" i="0" sz="19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Arial"/>
                <a:ea typeface="Arial"/>
                <a:cs typeface="Arial"/>
                <a:sym typeface="Arial"/>
              </a:rPr>
              <a:t>TNF-𝛼</a:t>
            </a:r>
            <a:endParaRPr b="0" i="0" sz="19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Arial"/>
                <a:ea typeface="Arial"/>
                <a:cs typeface="Arial"/>
                <a:sym typeface="Arial"/>
              </a:rPr>
              <a:t>MMPs</a:t>
            </a:r>
            <a:endParaRPr b="0" i="0" sz="1900" u="none" cap="none" strike="noStrike">
              <a:solidFill>
                <a:schemeClr val="lt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3" name="Shape 453"/>
        <p:cNvGrpSpPr/>
        <p:nvPr/>
      </p:nvGrpSpPr>
      <p:grpSpPr>
        <a:xfrm>
          <a:off x="0" y="0"/>
          <a:ext cx="0" cy="0"/>
          <a:chOff x="0" y="0"/>
          <a:chExt cx="0" cy="0"/>
        </a:xfrm>
      </p:grpSpPr>
      <p:sp>
        <p:nvSpPr>
          <p:cNvPr id="454" name="Google Shape;454;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2"/>
              </a:buClr>
              <a:buSzPct val="100000"/>
              <a:buFont typeface="Arial"/>
              <a:buNone/>
            </a:pPr>
            <a:r>
              <a:rPr lang="en-US">
                <a:solidFill>
                  <a:schemeClr val="dk2"/>
                </a:solidFill>
              </a:rPr>
              <a:t>Anti-Inflammatory Effects of Exercise</a:t>
            </a:r>
            <a:endParaRPr/>
          </a:p>
        </p:txBody>
      </p:sp>
      <p:sp>
        <p:nvSpPr>
          <p:cNvPr id="455" name="Google Shape;455;p16"/>
          <p:cNvSpPr txBox="1"/>
          <p:nvPr>
            <p:ph idx="1" type="body"/>
          </p:nvPr>
        </p:nvSpPr>
        <p:spPr>
          <a:xfrm>
            <a:off x="457200" y="1600201"/>
            <a:ext cx="8229600" cy="3994200"/>
          </a:xfrm>
          <a:prstGeom prst="rect">
            <a:avLst/>
          </a:prstGeom>
          <a:noFill/>
          <a:ln>
            <a:noFill/>
          </a:ln>
        </p:spPr>
        <p:txBody>
          <a:bodyPr anchorCtr="0" anchor="t" bIns="45700" lIns="91425" spcFirstLastPara="1" rIns="91425" wrap="square" tIns="45700">
            <a:normAutofit lnSpcReduction="20000"/>
          </a:bodyPr>
          <a:lstStyle/>
          <a:p>
            <a:pPr indent="-139700" lvl="0" marL="342900" rtl="0" algn="l">
              <a:lnSpc>
                <a:spcPct val="100000"/>
              </a:lnSpc>
              <a:spcBef>
                <a:spcPts val="0"/>
              </a:spcBef>
              <a:spcAft>
                <a:spcPts val="0"/>
              </a:spcAft>
              <a:buClr>
                <a:schemeClr val="dk1"/>
              </a:buClr>
              <a:buSzPts val="3200"/>
              <a:buNone/>
            </a:pPr>
            <a:r>
              <a:rPr lang="en-US">
                <a:solidFill>
                  <a:schemeClr val="dk2"/>
                </a:solidFill>
              </a:rPr>
              <a:t>TNF-𝜶 independent IL-6 production</a:t>
            </a:r>
            <a:r>
              <a:rPr baseline="30000" lang="en-US">
                <a:solidFill>
                  <a:schemeClr val="dk2"/>
                </a:solidFill>
              </a:rPr>
              <a:t>1</a:t>
            </a:r>
            <a:endParaRPr baseline="30000">
              <a:solidFill>
                <a:schemeClr val="dk2"/>
              </a:solidFill>
            </a:endParaRPr>
          </a:p>
          <a:p>
            <a:pPr indent="0" lvl="0" marL="203200" rtl="0" algn="l">
              <a:lnSpc>
                <a:spcPct val="100000"/>
              </a:lnSpc>
              <a:spcBef>
                <a:spcPts val="0"/>
              </a:spcBef>
              <a:spcAft>
                <a:spcPts val="0"/>
              </a:spcAft>
              <a:buClr>
                <a:schemeClr val="dk1"/>
              </a:buClr>
              <a:buSzPts val="3200"/>
              <a:buNone/>
            </a:pPr>
            <a:r>
              <a:rPr lang="en-US">
                <a:solidFill>
                  <a:schemeClr val="dk2"/>
                </a:solidFill>
              </a:rPr>
              <a:t>    -stimulates anti-inflammatory processes</a:t>
            </a:r>
            <a:endParaRPr>
              <a:solidFill>
                <a:schemeClr val="dk2"/>
              </a:solidFill>
            </a:endParaRPr>
          </a:p>
          <a:p>
            <a:pPr indent="0" lvl="0" marL="203200" rtl="0" algn="l">
              <a:lnSpc>
                <a:spcPct val="100000"/>
              </a:lnSpc>
              <a:spcBef>
                <a:spcPts val="0"/>
              </a:spcBef>
              <a:spcAft>
                <a:spcPts val="0"/>
              </a:spcAft>
              <a:buClr>
                <a:schemeClr val="dk1"/>
              </a:buClr>
              <a:buSzPts val="3200"/>
              <a:buNone/>
            </a:pPr>
            <a:r>
              <a:t/>
            </a:r>
            <a:endParaRPr>
              <a:solidFill>
                <a:schemeClr val="dk2"/>
              </a:solidFill>
            </a:endParaRPr>
          </a:p>
          <a:p>
            <a:pPr indent="0" lvl="0" marL="203200" rtl="0" algn="l">
              <a:lnSpc>
                <a:spcPct val="100000"/>
              </a:lnSpc>
              <a:spcBef>
                <a:spcPts val="0"/>
              </a:spcBef>
              <a:spcAft>
                <a:spcPts val="0"/>
              </a:spcAft>
              <a:buClr>
                <a:schemeClr val="dk1"/>
              </a:buClr>
              <a:buSzPts val="3200"/>
              <a:buNone/>
            </a:pPr>
            <a:r>
              <a:rPr lang="en-US">
                <a:solidFill>
                  <a:schemeClr val="dk2"/>
                </a:solidFill>
              </a:rPr>
              <a:t>HIIT reduces MMP-9 in patients with breast cancer</a:t>
            </a:r>
            <a:r>
              <a:rPr baseline="30000" lang="en-US">
                <a:solidFill>
                  <a:schemeClr val="dk2"/>
                </a:solidFill>
              </a:rPr>
              <a:t>2</a:t>
            </a:r>
            <a:endParaRPr baseline="30000">
              <a:solidFill>
                <a:schemeClr val="dk2"/>
              </a:solidFill>
            </a:endParaRPr>
          </a:p>
          <a:p>
            <a:pPr indent="0" lvl="0" marL="203200" rtl="0" algn="l">
              <a:lnSpc>
                <a:spcPct val="100000"/>
              </a:lnSpc>
              <a:spcBef>
                <a:spcPts val="0"/>
              </a:spcBef>
              <a:spcAft>
                <a:spcPts val="0"/>
              </a:spcAft>
              <a:buClr>
                <a:schemeClr val="dk1"/>
              </a:buClr>
              <a:buSzPts val="3200"/>
              <a:buNone/>
            </a:pPr>
            <a:r>
              <a:t/>
            </a:r>
            <a:endParaRPr baseline="30000">
              <a:solidFill>
                <a:schemeClr val="dk2"/>
              </a:solidFill>
            </a:endParaRPr>
          </a:p>
          <a:p>
            <a:pPr indent="0" lvl="0" marL="203200" rtl="0" algn="l">
              <a:lnSpc>
                <a:spcPct val="100000"/>
              </a:lnSpc>
              <a:spcBef>
                <a:spcPts val="0"/>
              </a:spcBef>
              <a:spcAft>
                <a:spcPts val="0"/>
              </a:spcAft>
              <a:buClr>
                <a:schemeClr val="dk1"/>
              </a:buClr>
              <a:buSzPts val="3200"/>
              <a:buNone/>
            </a:pPr>
            <a:r>
              <a:rPr lang="en-US">
                <a:solidFill>
                  <a:schemeClr val="dk2"/>
                </a:solidFill>
              </a:rPr>
              <a:t>Can golf promote anti-inflammatory benefits?</a:t>
            </a:r>
            <a:endParaRPr>
              <a:solidFill>
                <a:schemeClr val="dk2"/>
              </a:solidFill>
            </a:endParaRPr>
          </a:p>
          <a:p>
            <a:pPr indent="-139700" lvl="0" marL="342900" rtl="0" algn="l">
              <a:lnSpc>
                <a:spcPct val="100000"/>
              </a:lnSpc>
              <a:spcBef>
                <a:spcPts val="0"/>
              </a:spcBef>
              <a:spcAft>
                <a:spcPts val="0"/>
              </a:spcAft>
              <a:buClr>
                <a:schemeClr val="dk1"/>
              </a:buClr>
              <a:buSzPts val="3200"/>
              <a:buNone/>
            </a:pPr>
            <a:r>
              <a:rPr lang="en-US" sz="1900">
                <a:solidFill>
                  <a:schemeClr val="lt1"/>
                </a:solidFill>
              </a:rPr>
              <a:t>𝛼𝛼a</a:t>
            </a:r>
            <a:endParaRPr>
              <a:solidFill>
                <a:schemeClr val="dk2"/>
              </a:solidFill>
            </a:endParaRPr>
          </a:p>
        </p:txBody>
      </p:sp>
      <p:sp>
        <p:nvSpPr>
          <p:cNvPr id="456" name="Google Shape;456;p16"/>
          <p:cNvSpPr txBox="1"/>
          <p:nvPr/>
        </p:nvSpPr>
        <p:spPr>
          <a:xfrm>
            <a:off x="5021900" y="4528575"/>
            <a:ext cx="2762100" cy="1062000"/>
          </a:xfrm>
          <a:prstGeom prst="rect">
            <a:avLst/>
          </a:prstGeom>
          <a:solidFill>
            <a:schemeClr val="accent2"/>
          </a:solidFill>
          <a:ln cap="flat" cmpd="sng" w="952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Arial"/>
                <a:ea typeface="Arial"/>
                <a:cs typeface="Arial"/>
                <a:sym typeface="Arial"/>
              </a:rPr>
              <a:t>IL-10</a:t>
            </a:r>
            <a:endParaRPr b="0" i="0" sz="19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Arial"/>
                <a:ea typeface="Arial"/>
                <a:cs typeface="Arial"/>
                <a:sym typeface="Arial"/>
              </a:rPr>
              <a:t>IL-1ra</a:t>
            </a:r>
            <a:endParaRPr b="0" i="0" sz="19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Arial"/>
                <a:ea typeface="Arial"/>
                <a:cs typeface="Arial"/>
                <a:sym typeface="Arial"/>
              </a:rPr>
              <a:t>TNF-𝜶 inhibition</a:t>
            </a:r>
            <a:endParaRPr b="0" i="0" sz="1900" u="none" cap="none" strike="noStrike">
              <a:solidFill>
                <a:schemeClr val="lt1"/>
              </a:solidFill>
              <a:latin typeface="Arial"/>
              <a:ea typeface="Arial"/>
              <a:cs typeface="Arial"/>
              <a:sym typeface="Arial"/>
            </a:endParaRPr>
          </a:p>
        </p:txBody>
      </p:sp>
      <p:sp>
        <p:nvSpPr>
          <p:cNvPr id="457" name="Google Shape;457;p16"/>
          <p:cNvSpPr txBox="1"/>
          <p:nvPr/>
        </p:nvSpPr>
        <p:spPr>
          <a:xfrm>
            <a:off x="4684889" y="5808135"/>
            <a:ext cx="4459200" cy="999900"/>
          </a:xfrm>
          <a:prstGeom prst="rect">
            <a:avLst/>
          </a:prstGeom>
          <a:noFill/>
          <a:ln>
            <a:noFill/>
          </a:ln>
        </p:spPr>
        <p:txBody>
          <a:bodyPr anchorCtr="0" anchor="ctr" bIns="45700" lIns="91425" spcFirstLastPara="1" rIns="91425" wrap="square" tIns="45700">
            <a:noAutofit/>
          </a:bodyPr>
          <a:lstStyle/>
          <a:p>
            <a:pPr indent="-228600" lvl="0" marL="228600" marR="0" rtl="0" algn="r">
              <a:lnSpc>
                <a:spcPct val="100000"/>
              </a:lnSpc>
              <a:spcBef>
                <a:spcPts val="0"/>
              </a:spcBef>
              <a:spcAft>
                <a:spcPts val="0"/>
              </a:spcAft>
              <a:buClr>
                <a:schemeClr val="lt1"/>
              </a:buClr>
              <a:buSzPts val="1200"/>
              <a:buFont typeface="Arial"/>
              <a:buAutoNum type="arabicPeriod"/>
            </a:pPr>
            <a:r>
              <a:rPr b="0" i="0" lang="en-US" sz="1200" u="none" cap="none" strike="noStrike">
                <a:solidFill>
                  <a:schemeClr val="lt1"/>
                </a:solidFill>
                <a:latin typeface="Calibri"/>
                <a:ea typeface="Calibri"/>
                <a:cs typeface="Calibri"/>
                <a:sym typeface="Calibri"/>
              </a:rPr>
              <a:t>Petersen &amp; Pedersen, </a:t>
            </a:r>
            <a:r>
              <a:rPr b="0" i="1" lang="en-US" sz="1200" u="none" cap="none" strike="noStrike">
                <a:solidFill>
                  <a:schemeClr val="lt1"/>
                </a:solidFill>
                <a:latin typeface="Calibri"/>
                <a:ea typeface="Calibri"/>
                <a:cs typeface="Calibri"/>
                <a:sym typeface="Calibri"/>
              </a:rPr>
              <a:t>J Applied Phys</a:t>
            </a:r>
            <a:r>
              <a:rPr b="0" i="0" lang="en-US" sz="1200" u="none" cap="none" strike="noStrike">
                <a:solidFill>
                  <a:schemeClr val="lt1"/>
                </a:solidFill>
                <a:latin typeface="Calibri"/>
                <a:ea typeface="Calibri"/>
                <a:cs typeface="Calibri"/>
                <a:sym typeface="Calibri"/>
              </a:rPr>
              <a:t>, 2005</a:t>
            </a:r>
            <a:endParaRPr b="0" i="0" sz="1200" u="none" cap="none" strike="noStrike">
              <a:solidFill>
                <a:schemeClr val="lt1"/>
              </a:solidFill>
              <a:latin typeface="Calibri"/>
              <a:ea typeface="Calibri"/>
              <a:cs typeface="Calibri"/>
              <a:sym typeface="Calibri"/>
            </a:endParaRPr>
          </a:p>
          <a:p>
            <a:pPr indent="-228600" lvl="0" marL="228600" marR="0" rtl="0" algn="r">
              <a:lnSpc>
                <a:spcPct val="100000"/>
              </a:lnSpc>
              <a:spcBef>
                <a:spcPts val="0"/>
              </a:spcBef>
              <a:spcAft>
                <a:spcPts val="0"/>
              </a:spcAft>
              <a:buClr>
                <a:schemeClr val="lt1"/>
              </a:buClr>
              <a:buSzPts val="1200"/>
              <a:buFont typeface="Arial"/>
              <a:buAutoNum type="arabicPeriod"/>
            </a:pPr>
            <a:r>
              <a:rPr b="0" i="0" lang="en-US" sz="1200" u="none" cap="none" strike="noStrike">
                <a:solidFill>
                  <a:schemeClr val="lt1"/>
                </a:solidFill>
                <a:latin typeface="Calibri"/>
                <a:ea typeface="Calibri"/>
                <a:cs typeface="Calibri"/>
                <a:sym typeface="Calibri"/>
              </a:rPr>
              <a:t>Lee et al., </a:t>
            </a:r>
            <a:r>
              <a:rPr b="0" i="1" lang="en-US" sz="1200" u="none" cap="none" strike="noStrike">
                <a:solidFill>
                  <a:schemeClr val="lt1"/>
                </a:solidFill>
                <a:latin typeface="Calibri"/>
                <a:ea typeface="Calibri"/>
                <a:cs typeface="Calibri"/>
                <a:sym typeface="Calibri"/>
              </a:rPr>
              <a:t>Scientific Reports</a:t>
            </a:r>
            <a:r>
              <a:rPr b="0" i="0" lang="en-US" sz="1200" u="none" cap="none" strike="noStrike">
                <a:solidFill>
                  <a:schemeClr val="lt1"/>
                </a:solidFill>
                <a:latin typeface="Calibri"/>
                <a:ea typeface="Calibri"/>
                <a:cs typeface="Calibri"/>
                <a:sym typeface="Calibri"/>
              </a:rPr>
              <a:t>, 2021</a:t>
            </a:r>
            <a:endParaRPr b="0" i="0" sz="1200" u="none" cap="none" strike="noStrike">
              <a:solidFill>
                <a:schemeClr val="lt1"/>
              </a:solidFill>
              <a:latin typeface="Calibri"/>
              <a:ea typeface="Calibri"/>
              <a:cs typeface="Calibri"/>
              <a:sym typeface="Calibri"/>
            </a:endParaRPr>
          </a:p>
          <a:p>
            <a:pPr indent="-152400" lvl="0" marL="228600" marR="0" rtl="0" algn="r">
              <a:lnSpc>
                <a:spcPct val="100000"/>
              </a:lnSpc>
              <a:spcBef>
                <a:spcPts val="0"/>
              </a:spcBef>
              <a:spcAft>
                <a:spcPts val="0"/>
              </a:spcAft>
              <a:buClr>
                <a:schemeClr val="dk1"/>
              </a:buClr>
              <a:buSzPts val="1200"/>
              <a:buFont typeface="Arial"/>
              <a:buNone/>
            </a:pPr>
            <a:r>
              <a:t/>
            </a:r>
            <a:endParaRPr b="0" i="0" sz="1200" u="none" cap="none" strike="noStrike">
              <a:solidFill>
                <a:schemeClr val="lt1"/>
              </a:solidFill>
              <a:latin typeface="Calibri"/>
              <a:ea typeface="Calibri"/>
              <a:cs typeface="Calibri"/>
              <a:sym typeface="Calibri"/>
            </a:endParaRPr>
          </a:p>
          <a:p>
            <a:pPr indent="-152400" lvl="0" marL="228600" marR="0" rtl="0" algn="r">
              <a:lnSpc>
                <a:spcPct val="100000"/>
              </a:lnSpc>
              <a:spcBef>
                <a:spcPts val="0"/>
              </a:spcBef>
              <a:spcAft>
                <a:spcPts val="0"/>
              </a:spcAft>
              <a:buClr>
                <a:schemeClr val="dk1"/>
              </a:buClr>
              <a:buSzPts val="1200"/>
              <a:buFont typeface="Arial"/>
              <a:buNone/>
            </a:pPr>
            <a:r>
              <a:t/>
            </a:r>
            <a:endParaRPr b="0" i="0" sz="1200" u="none" cap="none" strike="noStrike">
              <a:solidFill>
                <a:schemeClr val="lt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61" name="Shape 461"/>
        <p:cNvGrpSpPr/>
        <p:nvPr/>
      </p:nvGrpSpPr>
      <p:grpSpPr>
        <a:xfrm>
          <a:off x="0" y="0"/>
          <a:ext cx="0" cy="0"/>
          <a:chOff x="0" y="0"/>
          <a:chExt cx="0" cy="0"/>
        </a:xfrm>
      </p:grpSpPr>
      <p:sp>
        <p:nvSpPr>
          <p:cNvPr id="462" name="Google Shape;462;p1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2"/>
              </a:buClr>
              <a:buSzPts val="4400"/>
              <a:buFont typeface="Arial"/>
              <a:buNone/>
            </a:pPr>
            <a:r>
              <a:rPr lang="en-US">
                <a:solidFill>
                  <a:schemeClr val="dk2"/>
                </a:solidFill>
              </a:rPr>
              <a:t>Golf &amp; Inflammation</a:t>
            </a:r>
            <a:endParaRPr/>
          </a:p>
        </p:txBody>
      </p:sp>
      <p:graphicFrame>
        <p:nvGraphicFramePr>
          <p:cNvPr id="463" name="Google Shape;463;p17"/>
          <p:cNvGraphicFramePr/>
          <p:nvPr/>
        </p:nvGraphicFramePr>
        <p:xfrm>
          <a:off x="457200" y="1340613"/>
          <a:ext cx="3000000" cy="3000000"/>
        </p:xfrm>
        <a:graphic>
          <a:graphicData uri="http://schemas.openxmlformats.org/drawingml/2006/table">
            <a:tbl>
              <a:tblPr>
                <a:noFill/>
                <a:tableStyleId>{8F099500-9292-438E-923E-C90ECFD21D42}</a:tableStyleId>
              </a:tblPr>
              <a:tblGrid>
                <a:gridCol w="1471650"/>
                <a:gridCol w="2401100"/>
                <a:gridCol w="2362375"/>
                <a:gridCol w="1994475"/>
              </a:tblGrid>
              <a:tr h="59215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45725" marB="45725" marR="91450" marL="91450" anchor="ctr">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0504D"/>
                    </a:solidFill>
                  </a:tcPr>
                </a:tc>
                <a:tc>
                  <a:txBody>
                    <a:bodyPr/>
                    <a:lstStyle/>
                    <a:p>
                      <a:pPr indent="0" lvl="0"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FFFFFF"/>
                          </a:solidFill>
                          <a:latin typeface="Calibri"/>
                          <a:ea typeface="Calibri"/>
                          <a:cs typeface="Calibri"/>
                          <a:sym typeface="Calibri"/>
                        </a:rPr>
                        <a:t>Pre</a:t>
                      </a:r>
                      <a:endParaRPr b="1" sz="1900" u="none" cap="none" strike="noStrike">
                        <a:solidFill>
                          <a:srgbClr val="FFFFFF"/>
                        </a:solidFill>
                        <a:latin typeface="Calibri"/>
                        <a:ea typeface="Calibri"/>
                        <a:cs typeface="Calibri"/>
                        <a:sym typeface="Calibri"/>
                      </a:endParaRPr>
                    </a:p>
                  </a:txBody>
                  <a:tcPr marT="45725" marB="45725" marR="91450" marL="91450" anchor="ctr">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0504D"/>
                    </a:solidFill>
                  </a:tcPr>
                </a:tc>
                <a:tc>
                  <a:txBody>
                    <a:bodyPr/>
                    <a:lstStyle/>
                    <a:p>
                      <a:pPr indent="0" lvl="0"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FFFFFF"/>
                          </a:solidFill>
                          <a:latin typeface="Calibri"/>
                          <a:ea typeface="Calibri"/>
                          <a:cs typeface="Calibri"/>
                          <a:sym typeface="Calibri"/>
                        </a:rPr>
                        <a:t>Post</a:t>
                      </a:r>
                      <a:endParaRPr b="1" sz="1900" u="none" cap="none" strike="noStrike">
                        <a:solidFill>
                          <a:srgbClr val="FFFFFF"/>
                        </a:solidFill>
                        <a:latin typeface="Calibri"/>
                        <a:ea typeface="Calibri"/>
                        <a:cs typeface="Calibri"/>
                        <a:sym typeface="Calibri"/>
                      </a:endParaRPr>
                    </a:p>
                  </a:txBody>
                  <a:tcPr marT="45725" marB="45725" marR="91450" marL="91450" anchor="ctr">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0504D"/>
                    </a:solidFill>
                  </a:tcPr>
                </a:tc>
                <a:tc>
                  <a:txBody>
                    <a:bodyPr/>
                    <a:lstStyle/>
                    <a:p>
                      <a:pPr indent="0" lvl="0"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FFFFFF"/>
                          </a:solidFill>
                          <a:latin typeface="Calibri"/>
                          <a:ea typeface="Calibri"/>
                          <a:cs typeface="Calibri"/>
                          <a:sym typeface="Calibri"/>
                        </a:rPr>
                        <a:t>Hedge’s g</a:t>
                      </a:r>
                      <a:endParaRPr b="1" sz="1900" u="none" cap="none" strike="noStrike">
                        <a:solidFill>
                          <a:srgbClr val="FFFFFF"/>
                        </a:solidFill>
                        <a:latin typeface="Calibri"/>
                        <a:ea typeface="Calibri"/>
                        <a:cs typeface="Calibri"/>
                        <a:sym typeface="Calibri"/>
                      </a:endParaRPr>
                    </a:p>
                  </a:txBody>
                  <a:tcPr marT="45725" marB="45725" marR="91450" marL="91450" anchor="ctr">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0504D"/>
                    </a:solidFill>
                  </a:tcPr>
                </a:tc>
              </a:tr>
              <a:tr h="810625">
                <a:tc>
                  <a:txBody>
                    <a:bodyPr/>
                    <a:lstStyle/>
                    <a:p>
                      <a:pPr indent="0" lvl="0" marL="0" marR="0" rtl="0" algn="ctr">
                        <a:lnSpc>
                          <a:spcPct val="115000"/>
                        </a:lnSpc>
                        <a:spcBef>
                          <a:spcPts val="0"/>
                        </a:spcBef>
                        <a:spcAft>
                          <a:spcPts val="0"/>
                        </a:spcAft>
                        <a:buClr>
                          <a:srgbClr val="000000"/>
                        </a:buClr>
                        <a:buSzPts val="1900"/>
                        <a:buFont typeface="Arial"/>
                        <a:buNone/>
                      </a:pPr>
                      <a:r>
                        <a:rPr lang="en-US" sz="1900" u="none" cap="none" strike="noStrike">
                          <a:latin typeface="Calibri"/>
                          <a:ea typeface="Calibri"/>
                          <a:cs typeface="Calibri"/>
                          <a:sym typeface="Calibri"/>
                        </a:rPr>
                        <a:t>CRP</a:t>
                      </a:r>
                      <a:endParaRPr sz="1900" u="none" cap="none" strike="noStrike">
                        <a:latin typeface="Calibri"/>
                        <a:ea typeface="Calibri"/>
                        <a:cs typeface="Calibri"/>
                        <a:sym typeface="Calibri"/>
                      </a:endParaRPr>
                    </a:p>
                  </a:txBody>
                  <a:tcPr marT="45725" marB="45725" marR="91450" marL="91450" anchor="ctr">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E8D0D0"/>
                    </a:solidFill>
                  </a:tcPr>
                </a:tc>
                <a:tc>
                  <a:txBody>
                    <a:bodyPr/>
                    <a:lstStyle/>
                    <a:p>
                      <a:pPr indent="0" lvl="0" marL="0" marR="0" rtl="0" algn="ctr">
                        <a:lnSpc>
                          <a:spcPct val="115000"/>
                        </a:lnSpc>
                        <a:spcBef>
                          <a:spcPts val="0"/>
                        </a:spcBef>
                        <a:spcAft>
                          <a:spcPts val="0"/>
                        </a:spcAft>
                        <a:buClr>
                          <a:srgbClr val="000000"/>
                        </a:buClr>
                        <a:buSzPts val="1900"/>
                        <a:buFont typeface="Arial"/>
                        <a:buNone/>
                      </a:pPr>
                      <a:r>
                        <a:rPr lang="en-US" sz="1900" u="none" cap="none" strike="noStrike">
                          <a:latin typeface="Calibri"/>
                          <a:ea typeface="Calibri"/>
                          <a:cs typeface="Calibri"/>
                          <a:sym typeface="Calibri"/>
                        </a:rPr>
                        <a:t>3.01 ± 2.21 (mg/mL)</a:t>
                      </a:r>
                      <a:endParaRPr sz="1900" u="none" cap="none" strike="noStrike">
                        <a:latin typeface="Calibri"/>
                        <a:ea typeface="Calibri"/>
                        <a:cs typeface="Calibri"/>
                        <a:sym typeface="Calibri"/>
                      </a:endParaRPr>
                    </a:p>
                  </a:txBody>
                  <a:tcPr marT="45725" marB="45725" marR="91450" marL="91450" anchor="ctr">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E8D0D0"/>
                    </a:solidFill>
                  </a:tcPr>
                </a:tc>
                <a:tc>
                  <a:txBody>
                    <a:bodyPr/>
                    <a:lstStyle/>
                    <a:p>
                      <a:pPr indent="0" lvl="0" marL="0" marR="0" rtl="0" algn="ctr">
                        <a:lnSpc>
                          <a:spcPct val="115000"/>
                        </a:lnSpc>
                        <a:spcBef>
                          <a:spcPts val="0"/>
                        </a:spcBef>
                        <a:spcAft>
                          <a:spcPts val="0"/>
                        </a:spcAft>
                        <a:buClr>
                          <a:srgbClr val="000000"/>
                        </a:buClr>
                        <a:buSzPts val="1900"/>
                        <a:buFont typeface="Arial"/>
                        <a:buNone/>
                      </a:pPr>
                      <a:r>
                        <a:rPr lang="en-US" sz="1900" u="none" cap="none" strike="noStrike">
                          <a:latin typeface="Calibri"/>
                          <a:ea typeface="Calibri"/>
                          <a:cs typeface="Calibri"/>
                          <a:sym typeface="Calibri"/>
                        </a:rPr>
                        <a:t>1.51 ± 1.50 (mg/mL)</a:t>
                      </a:r>
                      <a:endParaRPr sz="1900" u="none" cap="none" strike="noStrike">
                        <a:latin typeface="Calibri"/>
                        <a:ea typeface="Calibri"/>
                        <a:cs typeface="Calibri"/>
                        <a:sym typeface="Calibri"/>
                      </a:endParaRPr>
                    </a:p>
                  </a:txBody>
                  <a:tcPr marT="45725" marB="45725" marR="91450" marL="91450" anchor="ctr">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E8D0D0"/>
                    </a:solidFill>
                  </a:tcPr>
                </a:tc>
                <a:tc>
                  <a:txBody>
                    <a:bodyPr/>
                    <a:lstStyle/>
                    <a:p>
                      <a:pPr indent="0" lvl="0" marL="0" marR="0" rtl="0" algn="ctr">
                        <a:lnSpc>
                          <a:spcPct val="115000"/>
                        </a:lnSpc>
                        <a:spcBef>
                          <a:spcPts val="0"/>
                        </a:spcBef>
                        <a:spcAft>
                          <a:spcPts val="0"/>
                        </a:spcAft>
                        <a:buClr>
                          <a:srgbClr val="000000"/>
                        </a:buClr>
                        <a:buSzPts val="1900"/>
                        <a:buFont typeface="Arial"/>
                        <a:buNone/>
                      </a:pPr>
                      <a:r>
                        <a:rPr lang="en-US" sz="1900" u="none" cap="none" strike="noStrike">
                          <a:latin typeface="Calibri"/>
                          <a:ea typeface="Calibri"/>
                          <a:cs typeface="Calibri"/>
                          <a:sym typeface="Calibri"/>
                        </a:rPr>
                        <a:t>0.73</a:t>
                      </a:r>
                      <a:endParaRPr sz="1900" u="none" cap="none" strike="noStrike">
                        <a:latin typeface="Calibri"/>
                        <a:ea typeface="Calibri"/>
                        <a:cs typeface="Calibri"/>
                        <a:sym typeface="Calibri"/>
                      </a:endParaRPr>
                    </a:p>
                  </a:txBody>
                  <a:tcPr marT="45725" marB="45725" marR="91450" marL="91450" anchor="ctr">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E8D0D0"/>
                    </a:solidFill>
                  </a:tcPr>
                </a:tc>
              </a:tr>
              <a:tr h="810625">
                <a:tc>
                  <a:txBody>
                    <a:bodyPr/>
                    <a:lstStyle/>
                    <a:p>
                      <a:pPr indent="0" lvl="0" marL="0" marR="0" rtl="0" algn="ctr">
                        <a:lnSpc>
                          <a:spcPct val="115000"/>
                        </a:lnSpc>
                        <a:spcBef>
                          <a:spcPts val="0"/>
                        </a:spcBef>
                        <a:spcAft>
                          <a:spcPts val="0"/>
                        </a:spcAft>
                        <a:buClr>
                          <a:srgbClr val="000000"/>
                        </a:buClr>
                        <a:buSzPts val="1900"/>
                        <a:buFont typeface="Arial"/>
                        <a:buNone/>
                      </a:pPr>
                      <a:r>
                        <a:rPr lang="en-US" sz="1900" u="none" cap="none" strike="noStrike">
                          <a:latin typeface="Calibri"/>
                          <a:ea typeface="Calibri"/>
                          <a:cs typeface="Calibri"/>
                          <a:sym typeface="Calibri"/>
                        </a:rPr>
                        <a:t>IFN</a:t>
                      </a:r>
                      <a:r>
                        <a:rPr lang="en-US" sz="1900" u="none" cap="none" strike="noStrike"/>
                        <a:t>-𝜸</a:t>
                      </a:r>
                      <a:endParaRPr sz="1900" u="none" cap="none" strike="noStrike"/>
                    </a:p>
                  </a:txBody>
                  <a:tcPr marT="45725" marB="45725" marR="91450" marL="91450" anchor="ctr">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F4E9E9"/>
                    </a:solidFill>
                  </a:tcPr>
                </a:tc>
                <a:tc>
                  <a:txBody>
                    <a:bodyPr/>
                    <a:lstStyle/>
                    <a:p>
                      <a:pPr indent="0" lvl="0" marL="0" marR="0" rtl="0" algn="ctr">
                        <a:lnSpc>
                          <a:spcPct val="115000"/>
                        </a:lnSpc>
                        <a:spcBef>
                          <a:spcPts val="0"/>
                        </a:spcBef>
                        <a:spcAft>
                          <a:spcPts val="0"/>
                        </a:spcAft>
                        <a:buClr>
                          <a:srgbClr val="000000"/>
                        </a:buClr>
                        <a:buSzPts val="1900"/>
                        <a:buFont typeface="Arial"/>
                        <a:buNone/>
                      </a:pPr>
                      <a:r>
                        <a:rPr lang="en-US" sz="1900" u="none" cap="none" strike="noStrike">
                          <a:latin typeface="Calibri"/>
                          <a:ea typeface="Calibri"/>
                          <a:cs typeface="Calibri"/>
                          <a:sym typeface="Calibri"/>
                        </a:rPr>
                        <a:t>11.28 ± 7.04 (pg/mL)</a:t>
                      </a:r>
                      <a:endParaRPr sz="1900" u="none" cap="none" strike="noStrike">
                        <a:latin typeface="Calibri"/>
                        <a:ea typeface="Calibri"/>
                        <a:cs typeface="Calibri"/>
                        <a:sym typeface="Calibri"/>
                      </a:endParaRPr>
                    </a:p>
                  </a:txBody>
                  <a:tcPr marT="45725" marB="45725" marR="91450" marL="91450" anchor="ctr">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F4E9E9"/>
                    </a:solidFill>
                  </a:tcPr>
                </a:tc>
                <a:tc>
                  <a:txBody>
                    <a:bodyPr/>
                    <a:lstStyle/>
                    <a:p>
                      <a:pPr indent="0" lvl="0" marL="0" marR="0" rtl="0" algn="ctr">
                        <a:lnSpc>
                          <a:spcPct val="115000"/>
                        </a:lnSpc>
                        <a:spcBef>
                          <a:spcPts val="0"/>
                        </a:spcBef>
                        <a:spcAft>
                          <a:spcPts val="0"/>
                        </a:spcAft>
                        <a:buClr>
                          <a:srgbClr val="000000"/>
                        </a:buClr>
                        <a:buSzPts val="1900"/>
                        <a:buFont typeface="Arial"/>
                        <a:buNone/>
                      </a:pPr>
                      <a:r>
                        <a:rPr lang="en-US" sz="1900" u="none" cap="none" strike="noStrike">
                          <a:latin typeface="Calibri"/>
                          <a:ea typeface="Calibri"/>
                          <a:cs typeface="Calibri"/>
                          <a:sym typeface="Calibri"/>
                        </a:rPr>
                        <a:t>9.67 ± 7.67 (pg/mL)</a:t>
                      </a:r>
                      <a:endParaRPr sz="1900" u="none" cap="none" strike="noStrike">
                        <a:latin typeface="Calibri"/>
                        <a:ea typeface="Calibri"/>
                        <a:cs typeface="Calibri"/>
                        <a:sym typeface="Calibri"/>
                      </a:endParaRPr>
                    </a:p>
                  </a:txBody>
                  <a:tcPr marT="45725" marB="45725" marR="91450" marL="91450" anchor="ctr">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F4E9E9"/>
                    </a:solidFill>
                  </a:tcPr>
                </a:tc>
                <a:tc>
                  <a:txBody>
                    <a:bodyPr/>
                    <a:lstStyle/>
                    <a:p>
                      <a:pPr indent="0" lvl="0" marL="0" marR="0" rtl="0" algn="ctr">
                        <a:lnSpc>
                          <a:spcPct val="115000"/>
                        </a:lnSpc>
                        <a:spcBef>
                          <a:spcPts val="0"/>
                        </a:spcBef>
                        <a:spcAft>
                          <a:spcPts val="0"/>
                        </a:spcAft>
                        <a:buClr>
                          <a:srgbClr val="000000"/>
                        </a:buClr>
                        <a:buSzPts val="1900"/>
                        <a:buFont typeface="Arial"/>
                        <a:buNone/>
                      </a:pPr>
                      <a:r>
                        <a:rPr lang="en-US" sz="1900" u="none" cap="none" strike="noStrike">
                          <a:latin typeface="Calibri"/>
                          <a:ea typeface="Calibri"/>
                          <a:cs typeface="Calibri"/>
                          <a:sym typeface="Calibri"/>
                        </a:rPr>
                        <a:t>0.20</a:t>
                      </a:r>
                      <a:endParaRPr sz="1900" u="none" cap="none" strike="noStrike">
                        <a:latin typeface="Calibri"/>
                        <a:ea typeface="Calibri"/>
                        <a:cs typeface="Calibri"/>
                        <a:sym typeface="Calibri"/>
                      </a:endParaRPr>
                    </a:p>
                  </a:txBody>
                  <a:tcPr marT="45725" marB="45725" marR="91450" marL="91450" anchor="ctr">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F4E9E9"/>
                    </a:solidFill>
                  </a:tcPr>
                </a:tc>
              </a:tr>
              <a:tr h="810625">
                <a:tc>
                  <a:txBody>
                    <a:bodyPr/>
                    <a:lstStyle/>
                    <a:p>
                      <a:pPr indent="0" lvl="0" marL="0" marR="0" rtl="0" algn="ctr">
                        <a:lnSpc>
                          <a:spcPct val="115000"/>
                        </a:lnSpc>
                        <a:spcBef>
                          <a:spcPts val="0"/>
                        </a:spcBef>
                        <a:spcAft>
                          <a:spcPts val="0"/>
                        </a:spcAft>
                        <a:buClr>
                          <a:srgbClr val="000000"/>
                        </a:buClr>
                        <a:buSzPts val="1900"/>
                        <a:buFont typeface="Arial"/>
                        <a:buNone/>
                      </a:pPr>
                      <a:r>
                        <a:rPr lang="en-US" sz="1900" u="none" cap="none" strike="noStrike">
                          <a:latin typeface="Calibri"/>
                          <a:ea typeface="Calibri"/>
                          <a:cs typeface="Calibri"/>
                          <a:sym typeface="Calibri"/>
                        </a:rPr>
                        <a:t>TNF</a:t>
                      </a:r>
                      <a:r>
                        <a:rPr lang="en-US" sz="1900" u="none" cap="none" strike="noStrike"/>
                        <a:t>-𝜶</a:t>
                      </a:r>
                      <a:endParaRPr sz="1900" u="none" cap="none" strike="noStrike"/>
                    </a:p>
                  </a:txBody>
                  <a:tcPr marT="45725" marB="45725" marR="91450" marL="91450" anchor="ctr">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E8D0D0"/>
                    </a:solidFill>
                  </a:tcPr>
                </a:tc>
                <a:tc>
                  <a:txBody>
                    <a:bodyPr/>
                    <a:lstStyle/>
                    <a:p>
                      <a:pPr indent="0" lvl="0" marL="0" marR="0" rtl="0" algn="ctr">
                        <a:lnSpc>
                          <a:spcPct val="115000"/>
                        </a:lnSpc>
                        <a:spcBef>
                          <a:spcPts val="0"/>
                        </a:spcBef>
                        <a:spcAft>
                          <a:spcPts val="0"/>
                        </a:spcAft>
                        <a:buClr>
                          <a:srgbClr val="000000"/>
                        </a:buClr>
                        <a:buSzPts val="1900"/>
                        <a:buFont typeface="Arial"/>
                        <a:buNone/>
                      </a:pPr>
                      <a:r>
                        <a:rPr lang="en-US" sz="1900" u="none" cap="none" strike="noStrike">
                          <a:latin typeface="Calibri"/>
                          <a:ea typeface="Calibri"/>
                          <a:cs typeface="Calibri"/>
                          <a:sym typeface="Calibri"/>
                        </a:rPr>
                        <a:t>19.29 ± 8.67 (pg/mL)</a:t>
                      </a:r>
                      <a:endParaRPr sz="1900" u="none" cap="none" strike="noStrike">
                        <a:latin typeface="Calibri"/>
                        <a:ea typeface="Calibri"/>
                        <a:cs typeface="Calibri"/>
                        <a:sym typeface="Calibri"/>
                      </a:endParaRPr>
                    </a:p>
                  </a:txBody>
                  <a:tcPr marT="45725" marB="45725" marR="91450" marL="91450" anchor="ctr">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E8D0D0"/>
                    </a:solidFill>
                  </a:tcPr>
                </a:tc>
                <a:tc>
                  <a:txBody>
                    <a:bodyPr/>
                    <a:lstStyle/>
                    <a:p>
                      <a:pPr indent="0" lvl="0" marL="0" marR="0" rtl="0" algn="ctr">
                        <a:lnSpc>
                          <a:spcPct val="115000"/>
                        </a:lnSpc>
                        <a:spcBef>
                          <a:spcPts val="0"/>
                        </a:spcBef>
                        <a:spcAft>
                          <a:spcPts val="0"/>
                        </a:spcAft>
                        <a:buClr>
                          <a:srgbClr val="000000"/>
                        </a:buClr>
                        <a:buSzPts val="1900"/>
                        <a:buFont typeface="Arial"/>
                        <a:buNone/>
                      </a:pPr>
                      <a:r>
                        <a:rPr lang="en-US" sz="1900" u="none" cap="none" strike="noStrike">
                          <a:latin typeface="Calibri"/>
                          <a:ea typeface="Calibri"/>
                          <a:cs typeface="Calibri"/>
                          <a:sym typeface="Calibri"/>
                        </a:rPr>
                        <a:t>17.24 ± 8.15 (pg/mL)</a:t>
                      </a:r>
                      <a:endParaRPr sz="1900" u="none" cap="none" strike="noStrike">
                        <a:latin typeface="Calibri"/>
                        <a:ea typeface="Calibri"/>
                        <a:cs typeface="Calibri"/>
                        <a:sym typeface="Calibri"/>
                      </a:endParaRPr>
                    </a:p>
                  </a:txBody>
                  <a:tcPr marT="45725" marB="45725" marR="91450" marL="91450" anchor="ctr">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E8D0D0"/>
                    </a:solidFill>
                  </a:tcPr>
                </a:tc>
                <a:tc>
                  <a:txBody>
                    <a:bodyPr/>
                    <a:lstStyle/>
                    <a:p>
                      <a:pPr indent="0" lvl="0" marL="0" marR="0" rtl="0" algn="ctr">
                        <a:lnSpc>
                          <a:spcPct val="115000"/>
                        </a:lnSpc>
                        <a:spcBef>
                          <a:spcPts val="0"/>
                        </a:spcBef>
                        <a:spcAft>
                          <a:spcPts val="0"/>
                        </a:spcAft>
                        <a:buClr>
                          <a:srgbClr val="000000"/>
                        </a:buClr>
                        <a:buSzPts val="1900"/>
                        <a:buFont typeface="Arial"/>
                        <a:buNone/>
                      </a:pPr>
                      <a:r>
                        <a:rPr lang="en-US" sz="1900" u="none" cap="none" strike="noStrike">
                          <a:latin typeface="Calibri"/>
                          <a:ea typeface="Calibri"/>
                          <a:cs typeface="Calibri"/>
                          <a:sym typeface="Calibri"/>
                        </a:rPr>
                        <a:t>0.23</a:t>
                      </a:r>
                      <a:endParaRPr sz="1900" u="none" cap="none" strike="noStrike">
                        <a:latin typeface="Calibri"/>
                        <a:ea typeface="Calibri"/>
                        <a:cs typeface="Calibri"/>
                        <a:sym typeface="Calibri"/>
                      </a:endParaRPr>
                    </a:p>
                  </a:txBody>
                  <a:tcPr marT="45725" marB="45725" marR="91450" marL="91450" anchor="ctr">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E8D0D0"/>
                    </a:solidFill>
                  </a:tcPr>
                </a:tc>
              </a:tr>
              <a:tr h="1152750">
                <a:tc>
                  <a:txBody>
                    <a:bodyPr/>
                    <a:lstStyle/>
                    <a:p>
                      <a:pPr indent="0" lvl="0" marL="0" marR="0" rtl="0" algn="ctr">
                        <a:lnSpc>
                          <a:spcPct val="115000"/>
                        </a:lnSpc>
                        <a:spcBef>
                          <a:spcPts val="0"/>
                        </a:spcBef>
                        <a:spcAft>
                          <a:spcPts val="0"/>
                        </a:spcAft>
                        <a:buClr>
                          <a:srgbClr val="000000"/>
                        </a:buClr>
                        <a:buSzPts val="1900"/>
                        <a:buFont typeface="Arial"/>
                        <a:buNone/>
                      </a:pPr>
                      <a:r>
                        <a:rPr lang="en-US" sz="1900" u="none" cap="none" strike="noStrike">
                          <a:latin typeface="Calibri"/>
                          <a:ea typeface="Calibri"/>
                          <a:cs typeface="Calibri"/>
                          <a:sym typeface="Calibri"/>
                        </a:rPr>
                        <a:t>IL-10</a:t>
                      </a:r>
                      <a:endParaRPr sz="1900" u="none" cap="none" strike="noStrike">
                        <a:latin typeface="Calibri"/>
                        <a:ea typeface="Calibri"/>
                        <a:cs typeface="Calibri"/>
                        <a:sym typeface="Calibri"/>
                      </a:endParaRPr>
                    </a:p>
                  </a:txBody>
                  <a:tcPr marT="45725" marB="45725" marR="91450" marL="91450" anchor="ctr">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F4E9E9"/>
                    </a:solidFill>
                  </a:tcPr>
                </a:tc>
                <a:tc>
                  <a:txBody>
                    <a:bodyPr/>
                    <a:lstStyle/>
                    <a:p>
                      <a:pPr indent="0" lvl="0" marL="0" marR="0" rtl="0" algn="ctr">
                        <a:lnSpc>
                          <a:spcPct val="115000"/>
                        </a:lnSpc>
                        <a:spcBef>
                          <a:spcPts val="0"/>
                        </a:spcBef>
                        <a:spcAft>
                          <a:spcPts val="0"/>
                        </a:spcAft>
                        <a:buClr>
                          <a:srgbClr val="000000"/>
                        </a:buClr>
                        <a:buSzPts val="1900"/>
                        <a:buFont typeface="Arial"/>
                        <a:buNone/>
                      </a:pPr>
                      <a:r>
                        <a:rPr lang="en-US" sz="1900" u="none" cap="none" strike="noStrike">
                          <a:latin typeface="Calibri"/>
                          <a:ea typeface="Calibri"/>
                          <a:cs typeface="Calibri"/>
                          <a:sym typeface="Calibri"/>
                        </a:rPr>
                        <a:t>22.68 ± 12.85 (pg/mL)</a:t>
                      </a:r>
                      <a:endParaRPr sz="1900" u="none" cap="none" strike="noStrike">
                        <a:latin typeface="Calibri"/>
                        <a:ea typeface="Calibri"/>
                        <a:cs typeface="Calibri"/>
                        <a:sym typeface="Calibri"/>
                      </a:endParaRPr>
                    </a:p>
                  </a:txBody>
                  <a:tcPr marT="45725" marB="45725" marR="91450" marL="91450" anchor="ctr">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F4E9E9"/>
                    </a:solidFill>
                  </a:tcPr>
                </a:tc>
                <a:tc>
                  <a:txBody>
                    <a:bodyPr/>
                    <a:lstStyle/>
                    <a:p>
                      <a:pPr indent="0" lvl="0" marL="0" marR="0" rtl="0" algn="ctr">
                        <a:lnSpc>
                          <a:spcPct val="115000"/>
                        </a:lnSpc>
                        <a:spcBef>
                          <a:spcPts val="0"/>
                        </a:spcBef>
                        <a:spcAft>
                          <a:spcPts val="0"/>
                        </a:spcAft>
                        <a:buClr>
                          <a:srgbClr val="000000"/>
                        </a:buClr>
                        <a:buSzPts val="1900"/>
                        <a:buFont typeface="Arial"/>
                        <a:buNone/>
                      </a:pPr>
                      <a:r>
                        <a:rPr lang="en-US" sz="1900" u="none" cap="none" strike="noStrike">
                          <a:latin typeface="Calibri"/>
                          <a:ea typeface="Calibri"/>
                          <a:cs typeface="Calibri"/>
                          <a:sym typeface="Calibri"/>
                        </a:rPr>
                        <a:t>21.43 ± 10.91 (pg/mL)</a:t>
                      </a:r>
                      <a:endParaRPr sz="1900" u="none" cap="none" strike="noStrike">
                        <a:latin typeface="Calibri"/>
                        <a:ea typeface="Calibri"/>
                        <a:cs typeface="Calibri"/>
                        <a:sym typeface="Calibri"/>
                      </a:endParaRPr>
                    </a:p>
                  </a:txBody>
                  <a:tcPr marT="45725" marB="45725" marR="91450" marL="91450" anchor="ctr">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F4E9E9"/>
                    </a:solidFill>
                  </a:tcPr>
                </a:tc>
                <a:tc>
                  <a:txBody>
                    <a:bodyPr/>
                    <a:lstStyle/>
                    <a:p>
                      <a:pPr indent="0" lvl="0" marL="0" marR="0" rtl="0" algn="ctr">
                        <a:lnSpc>
                          <a:spcPct val="115000"/>
                        </a:lnSpc>
                        <a:spcBef>
                          <a:spcPts val="0"/>
                        </a:spcBef>
                        <a:spcAft>
                          <a:spcPts val="0"/>
                        </a:spcAft>
                        <a:buClr>
                          <a:srgbClr val="000000"/>
                        </a:buClr>
                        <a:buSzPts val="1900"/>
                        <a:buFont typeface="Arial"/>
                        <a:buNone/>
                      </a:pPr>
                      <a:r>
                        <a:rPr lang="en-US" sz="1900" u="none" cap="none" strike="noStrike">
                          <a:latin typeface="Calibri"/>
                          <a:ea typeface="Calibri"/>
                          <a:cs typeface="Calibri"/>
                          <a:sym typeface="Calibri"/>
                        </a:rPr>
                        <a:t>0.10</a:t>
                      </a:r>
                      <a:endParaRPr sz="1900" u="none" cap="none" strike="noStrike">
                        <a:latin typeface="Calibri"/>
                        <a:ea typeface="Calibri"/>
                        <a:cs typeface="Calibri"/>
                        <a:sym typeface="Calibri"/>
                      </a:endParaRPr>
                    </a:p>
                  </a:txBody>
                  <a:tcPr marT="45725" marB="45725" marR="91450" marL="91450" anchor="ctr">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F4E9E9"/>
                    </a:solidFill>
                  </a:tcPr>
                </a:tc>
              </a:tr>
            </a:tbl>
          </a:graphicData>
        </a:graphic>
      </p:graphicFrame>
      <p:sp>
        <p:nvSpPr>
          <p:cNvPr id="464" name="Google Shape;464;p17"/>
          <p:cNvSpPr txBox="1"/>
          <p:nvPr/>
        </p:nvSpPr>
        <p:spPr>
          <a:xfrm>
            <a:off x="457200" y="5517400"/>
            <a:ext cx="7038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*Presented at American Association of Immunologists National Conference 2021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68" name="Shape 468"/>
        <p:cNvGrpSpPr/>
        <p:nvPr/>
      </p:nvGrpSpPr>
      <p:grpSpPr>
        <a:xfrm>
          <a:off x="0" y="0"/>
          <a:ext cx="0" cy="0"/>
          <a:chOff x="0" y="0"/>
          <a:chExt cx="0" cy="0"/>
        </a:xfrm>
      </p:grpSpPr>
      <p:sp>
        <p:nvSpPr>
          <p:cNvPr id="469" name="Google Shape;469;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2"/>
              </a:buClr>
              <a:buSzPts val="4400"/>
              <a:buFont typeface="Arial"/>
              <a:buNone/>
            </a:pPr>
            <a:r>
              <a:rPr lang="en-US">
                <a:solidFill>
                  <a:schemeClr val="dk2"/>
                </a:solidFill>
              </a:rPr>
              <a:t>What have we learned? </a:t>
            </a:r>
            <a:endParaRPr/>
          </a:p>
        </p:txBody>
      </p:sp>
      <p:sp>
        <p:nvSpPr>
          <p:cNvPr id="470" name="Google Shape;470;p18"/>
          <p:cNvSpPr txBox="1"/>
          <p:nvPr>
            <p:ph idx="1" type="body"/>
          </p:nvPr>
        </p:nvSpPr>
        <p:spPr>
          <a:xfrm>
            <a:off x="457200" y="1600201"/>
            <a:ext cx="8229600" cy="3994200"/>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Clr>
                <a:schemeClr val="dk2"/>
              </a:buClr>
              <a:buSzPts val="3200"/>
              <a:buChar char="•"/>
            </a:pPr>
            <a:r>
              <a:rPr lang="en-US">
                <a:solidFill>
                  <a:schemeClr val="dk2"/>
                </a:solidFill>
              </a:rPr>
              <a:t>Feasibility</a:t>
            </a:r>
            <a:endParaRPr/>
          </a:p>
          <a:p>
            <a:pPr indent="0" lvl="0" marL="0" rtl="0" algn="l">
              <a:lnSpc>
                <a:spcPct val="100000"/>
              </a:lnSpc>
              <a:spcBef>
                <a:spcPts val="640"/>
              </a:spcBef>
              <a:spcAft>
                <a:spcPts val="0"/>
              </a:spcAft>
              <a:buClr>
                <a:schemeClr val="dk1"/>
              </a:buClr>
              <a:buSzPts val="3200"/>
              <a:buNone/>
            </a:pPr>
            <a:r>
              <a:t/>
            </a:r>
            <a:endParaRPr>
              <a:solidFill>
                <a:schemeClr val="dk2"/>
              </a:solidFill>
            </a:endParaRPr>
          </a:p>
          <a:p>
            <a:pPr indent="-342900" lvl="0" marL="342900" rtl="0" algn="l">
              <a:lnSpc>
                <a:spcPct val="100000"/>
              </a:lnSpc>
              <a:spcBef>
                <a:spcPts val="640"/>
              </a:spcBef>
              <a:spcAft>
                <a:spcPts val="0"/>
              </a:spcAft>
              <a:buClr>
                <a:schemeClr val="dk2"/>
              </a:buClr>
              <a:buSzPts val="3200"/>
              <a:buChar char="•"/>
            </a:pPr>
            <a:r>
              <a:rPr lang="en-US">
                <a:solidFill>
                  <a:schemeClr val="dk2"/>
                </a:solidFill>
              </a:rPr>
              <a:t>Long-term physical activity engagement</a:t>
            </a:r>
            <a:endParaRPr/>
          </a:p>
          <a:p>
            <a:pPr indent="0" lvl="0" marL="0" rtl="0" algn="l">
              <a:lnSpc>
                <a:spcPct val="100000"/>
              </a:lnSpc>
              <a:spcBef>
                <a:spcPts val="640"/>
              </a:spcBef>
              <a:spcAft>
                <a:spcPts val="0"/>
              </a:spcAft>
              <a:buClr>
                <a:schemeClr val="dk1"/>
              </a:buClr>
              <a:buSzPts val="3200"/>
              <a:buNone/>
            </a:pPr>
            <a:r>
              <a:t/>
            </a:r>
            <a:endParaRPr>
              <a:solidFill>
                <a:schemeClr val="dk2"/>
              </a:solidFill>
            </a:endParaRPr>
          </a:p>
          <a:p>
            <a:pPr indent="-342900" lvl="0" marL="342900" rtl="0" algn="l">
              <a:lnSpc>
                <a:spcPct val="100000"/>
              </a:lnSpc>
              <a:spcBef>
                <a:spcPts val="640"/>
              </a:spcBef>
              <a:spcAft>
                <a:spcPts val="0"/>
              </a:spcAft>
              <a:buClr>
                <a:schemeClr val="dk2"/>
              </a:buClr>
              <a:buSzPts val="3200"/>
              <a:buChar char="•"/>
            </a:pPr>
            <a:r>
              <a:rPr lang="en-US">
                <a:solidFill>
                  <a:schemeClr val="dk2"/>
                </a:solidFill>
              </a:rPr>
              <a:t>Beneficial to aspects of physical, cognitive, &amp; psychosocial health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id="121" name="Google Shape;121;g1c5311d9a69_0_106"/>
          <p:cNvPicPr preferRelativeResize="0"/>
          <p:nvPr/>
        </p:nvPicPr>
        <p:blipFill rotWithShape="1">
          <a:blip r:embed="rId3">
            <a:alphaModFix/>
          </a:blip>
          <a:srcRect b="0" l="0" r="19781" t="0"/>
          <a:stretch/>
        </p:blipFill>
        <p:spPr>
          <a:xfrm rot="5400000">
            <a:off x="4725901" y="4688701"/>
            <a:ext cx="1617600" cy="850500"/>
          </a:xfrm>
          <a:prstGeom prst="roundRect">
            <a:avLst>
              <a:gd fmla="val 8594" name="adj"/>
            </a:avLst>
          </a:prstGeom>
          <a:solidFill>
            <a:srgbClr val="ECECEC"/>
          </a:solidFill>
          <a:ln>
            <a:noFill/>
          </a:ln>
          <a:effectLst>
            <a:reflection blurRad="0" dir="5400000" dist="5000" endA="0" endPos="28000" fadeDir="5400012" kx="0" rotWithShape="0" algn="bl" stA="38000" stPos="0" sy="-100000" ky="0"/>
          </a:effectLst>
        </p:spPr>
      </p:pic>
      <p:pic>
        <p:nvPicPr>
          <p:cNvPr descr="Diagram&#10;&#10;Description automatically generated" id="122" name="Google Shape;122;g1c5311d9a69_0_106"/>
          <p:cNvPicPr preferRelativeResize="0"/>
          <p:nvPr/>
        </p:nvPicPr>
        <p:blipFill rotWithShape="1">
          <a:blip r:embed="rId4">
            <a:alphaModFix/>
          </a:blip>
          <a:srcRect b="0" l="0" r="0" t="3194"/>
          <a:stretch/>
        </p:blipFill>
        <p:spPr>
          <a:xfrm>
            <a:off x="137975" y="3721025"/>
            <a:ext cx="3661884" cy="3020175"/>
          </a:xfrm>
          <a:prstGeom prst="rect">
            <a:avLst/>
          </a:prstGeom>
          <a:noFill/>
          <a:ln>
            <a:noFill/>
          </a:ln>
          <a:effectLst>
            <a:outerShdw blurRad="190500" rotWithShape="0" algn="tl">
              <a:srgbClr val="000000">
                <a:alpha val="69020"/>
              </a:srgbClr>
            </a:outerShdw>
          </a:effectLst>
        </p:spPr>
      </p:pic>
      <p:pic>
        <p:nvPicPr>
          <p:cNvPr id="123" name="Google Shape;123;g1c5311d9a69_0_106"/>
          <p:cNvPicPr preferRelativeResize="0"/>
          <p:nvPr/>
        </p:nvPicPr>
        <p:blipFill rotWithShape="1">
          <a:blip r:embed="rId5">
            <a:alphaModFix/>
          </a:blip>
          <a:srcRect b="12649" l="0" r="0" t="19631"/>
          <a:stretch/>
        </p:blipFill>
        <p:spPr>
          <a:xfrm>
            <a:off x="7535722" y="3880634"/>
            <a:ext cx="1467300" cy="990300"/>
          </a:xfrm>
          <a:prstGeom prst="roundRect">
            <a:avLst>
              <a:gd fmla="val 8594" name="adj"/>
            </a:avLst>
          </a:prstGeom>
          <a:solidFill>
            <a:srgbClr val="ECECEC"/>
          </a:solidFill>
          <a:ln>
            <a:noFill/>
          </a:ln>
          <a:effectLst>
            <a:reflection blurRad="0" dir="5400000" dist="5000" endA="0" endPos="28000" fadeDir="5400012" kx="0" rotWithShape="0" algn="bl" stA="38000" stPos="0" sy="-100000" ky="0"/>
          </a:effectLst>
        </p:spPr>
      </p:pic>
      <p:pic>
        <p:nvPicPr>
          <p:cNvPr descr="People working out in a gym&#10;&#10;Description automatically generated with low confidence" id="124" name="Google Shape;124;g1c5311d9a69_0_106"/>
          <p:cNvPicPr preferRelativeResize="0"/>
          <p:nvPr/>
        </p:nvPicPr>
        <p:blipFill rotWithShape="1">
          <a:blip r:embed="rId6">
            <a:alphaModFix/>
          </a:blip>
          <a:srcRect b="3628" l="0" r="0" t="25924"/>
          <a:stretch/>
        </p:blipFill>
        <p:spPr>
          <a:xfrm>
            <a:off x="6159622" y="5016201"/>
            <a:ext cx="1506300" cy="990300"/>
          </a:xfrm>
          <a:prstGeom prst="roundRect">
            <a:avLst>
              <a:gd fmla="val 8594" name="adj"/>
            </a:avLst>
          </a:prstGeom>
          <a:solidFill>
            <a:srgbClr val="ECECEC"/>
          </a:solidFill>
          <a:ln>
            <a:noFill/>
          </a:ln>
        </p:spPr>
      </p:pic>
      <p:sp>
        <p:nvSpPr>
          <p:cNvPr id="125" name="Google Shape;125;g1c5311d9a69_0_106"/>
          <p:cNvSpPr txBox="1"/>
          <p:nvPr/>
        </p:nvSpPr>
        <p:spPr>
          <a:xfrm>
            <a:off x="2244618" y="551399"/>
            <a:ext cx="52689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C00000"/>
                </a:solidFill>
                <a:latin typeface="Times New Roman"/>
                <a:ea typeface="Times New Roman"/>
                <a:cs typeface="Times New Roman"/>
                <a:sym typeface="Times New Roman"/>
              </a:rPr>
              <a:t>Multimodal Exercise Programs </a:t>
            </a:r>
            <a:r>
              <a:rPr b="1" i="0" lang="en-US" sz="1600" u="none" cap="none" strike="noStrike">
                <a:solidFill>
                  <a:schemeClr val="dk1"/>
                </a:solidFill>
                <a:latin typeface="Times New Roman"/>
                <a:ea typeface="Times New Roman"/>
                <a:cs typeface="Times New Roman"/>
                <a:sym typeface="Times New Roman"/>
              </a:rPr>
              <a:t>+</a:t>
            </a:r>
            <a:r>
              <a:rPr b="1" i="0" lang="en-US" sz="1600" u="none" cap="none" strike="noStrike">
                <a:solidFill>
                  <a:srgbClr val="C00000"/>
                </a:solidFill>
                <a:latin typeface="Times New Roman"/>
                <a:ea typeface="Times New Roman"/>
                <a:cs typeface="Times New Roman"/>
                <a:sym typeface="Times New Roman"/>
              </a:rPr>
              <a:t> Recreational Activities</a:t>
            </a:r>
            <a:endParaRPr b="1" i="0" sz="1600" u="none" cap="none" strike="noStrike">
              <a:solidFill>
                <a:srgbClr val="C00000"/>
              </a:solidFill>
              <a:latin typeface="Times New Roman"/>
              <a:ea typeface="Times New Roman"/>
              <a:cs typeface="Times New Roman"/>
              <a:sym typeface="Times New Roman"/>
            </a:endParaRPr>
          </a:p>
        </p:txBody>
      </p:sp>
      <p:pic>
        <p:nvPicPr>
          <p:cNvPr descr="Lake Champlain Dragon Boat Festival Flower Ceremony" id="126" name="Google Shape;126;g1c5311d9a69_0_106"/>
          <p:cNvPicPr preferRelativeResize="0"/>
          <p:nvPr/>
        </p:nvPicPr>
        <p:blipFill rotWithShape="1">
          <a:blip r:embed="rId7">
            <a:alphaModFix/>
          </a:blip>
          <a:srcRect b="0" l="0" r="0" t="0"/>
          <a:stretch/>
        </p:blipFill>
        <p:spPr>
          <a:xfrm>
            <a:off x="7555222" y="237756"/>
            <a:ext cx="1428300" cy="1095300"/>
          </a:xfrm>
          <a:prstGeom prst="roundRect">
            <a:avLst>
              <a:gd fmla="val 8594" name="adj"/>
            </a:avLst>
          </a:prstGeom>
          <a:solidFill>
            <a:srgbClr val="ECECEC"/>
          </a:solidFill>
          <a:ln>
            <a:noFill/>
          </a:ln>
          <a:effectLst>
            <a:reflection blurRad="0" dir="5400000" dist="38100" endA="0" endPos="30000" fadeDir="5400012" kx="0" rotWithShape="0" algn="bl" stPos="0" sy="-100000" ky="0"/>
          </a:effectLst>
        </p:spPr>
      </p:pic>
      <p:pic>
        <p:nvPicPr>
          <p:cNvPr descr="Latest news" id="127" name="Google Shape;127;g1c5311d9a69_0_106"/>
          <p:cNvPicPr preferRelativeResize="0"/>
          <p:nvPr/>
        </p:nvPicPr>
        <p:blipFill rotWithShape="1">
          <a:blip r:embed="rId8">
            <a:alphaModFix/>
          </a:blip>
          <a:srcRect b="0" l="0" r="0" t="0"/>
          <a:stretch/>
        </p:blipFill>
        <p:spPr>
          <a:xfrm>
            <a:off x="7555222" y="1448907"/>
            <a:ext cx="1428300" cy="1180500"/>
          </a:xfrm>
          <a:prstGeom prst="roundRect">
            <a:avLst>
              <a:gd fmla="val 8594" name="adj"/>
            </a:avLst>
          </a:prstGeom>
          <a:solidFill>
            <a:srgbClr val="ECECEC"/>
          </a:solidFill>
          <a:ln>
            <a:noFill/>
          </a:ln>
          <a:effectLst>
            <a:reflection blurRad="0" dir="5400000" dist="5000" endA="0" endPos="28000" fadeDir="5400012" kx="0" rotWithShape="0" algn="bl" stA="38000" stPos="0" sy="-100000" ky="0"/>
          </a:effectLst>
        </p:spPr>
      </p:pic>
      <p:grpSp>
        <p:nvGrpSpPr>
          <p:cNvPr id="128" name="Google Shape;128;g1c5311d9a69_0_106"/>
          <p:cNvGrpSpPr/>
          <p:nvPr/>
        </p:nvGrpSpPr>
        <p:grpSpPr>
          <a:xfrm>
            <a:off x="3721230" y="2211222"/>
            <a:ext cx="3450423" cy="1509809"/>
            <a:chOff x="1239" y="622423"/>
            <a:chExt cx="3450423" cy="1132385"/>
          </a:xfrm>
        </p:grpSpPr>
        <p:sp>
          <p:nvSpPr>
            <p:cNvPr id="129" name="Google Shape;129;g1c5311d9a69_0_106"/>
            <p:cNvSpPr/>
            <p:nvPr/>
          </p:nvSpPr>
          <p:spPr>
            <a:xfrm>
              <a:off x="1726507" y="1090299"/>
              <a:ext cx="1132200" cy="196500"/>
            </a:xfrm>
            <a:custGeom>
              <a:rect b="b" l="l" r="r" t="t"/>
              <a:pathLst>
                <a:path extrusionOk="0" h="120000" w="120000">
                  <a:moveTo>
                    <a:pt x="0" y="0"/>
                  </a:moveTo>
                  <a:lnTo>
                    <a:pt x="0" y="60000"/>
                  </a:lnTo>
                  <a:lnTo>
                    <a:pt x="120000" y="60000"/>
                  </a:lnTo>
                  <a:lnTo>
                    <a:pt x="120000" y="120000"/>
                  </a:lnTo>
                </a:path>
              </a:pathLst>
            </a:custGeom>
            <a:noFill/>
            <a:ln cap="flat" cmpd="sng" w="25400">
              <a:solidFill>
                <a:srgbClr val="C00000"/>
              </a:solidFill>
              <a:prstDash val="solid"/>
              <a:round/>
              <a:headEnd len="sm" w="sm" type="none"/>
              <a:tailEnd len="sm" w="sm" type="none"/>
            </a:ln>
          </p:spPr>
        </p:sp>
        <p:sp>
          <p:nvSpPr>
            <p:cNvPr id="130" name="Google Shape;130;g1c5311d9a69_0_106"/>
            <p:cNvSpPr/>
            <p:nvPr/>
          </p:nvSpPr>
          <p:spPr>
            <a:xfrm>
              <a:off x="1601378" y="1090299"/>
              <a:ext cx="125100" cy="196500"/>
            </a:xfrm>
            <a:custGeom>
              <a:rect b="b" l="l" r="r" t="t"/>
              <a:pathLst>
                <a:path extrusionOk="0" h="120000" w="120000">
                  <a:moveTo>
                    <a:pt x="120000" y="0"/>
                  </a:moveTo>
                  <a:lnTo>
                    <a:pt x="120000" y="60000"/>
                  </a:lnTo>
                  <a:lnTo>
                    <a:pt x="0" y="60000"/>
                  </a:lnTo>
                  <a:lnTo>
                    <a:pt x="0" y="120000"/>
                  </a:lnTo>
                </a:path>
              </a:pathLst>
            </a:custGeom>
            <a:noFill/>
            <a:ln cap="flat" cmpd="sng" w="25400">
              <a:solidFill>
                <a:srgbClr val="C00000"/>
              </a:solidFill>
              <a:prstDash val="solid"/>
              <a:round/>
              <a:headEnd len="sm" w="sm" type="none"/>
              <a:tailEnd len="sm" w="sm" type="none"/>
            </a:ln>
          </p:spPr>
        </p:sp>
        <p:sp>
          <p:nvSpPr>
            <p:cNvPr id="131" name="Google Shape;131;g1c5311d9a69_0_106"/>
            <p:cNvSpPr/>
            <p:nvPr/>
          </p:nvSpPr>
          <p:spPr>
            <a:xfrm>
              <a:off x="469116" y="1090299"/>
              <a:ext cx="1257300" cy="196500"/>
            </a:xfrm>
            <a:custGeom>
              <a:rect b="b" l="l" r="r" t="t"/>
              <a:pathLst>
                <a:path extrusionOk="0" h="120000" w="120000">
                  <a:moveTo>
                    <a:pt x="120000" y="0"/>
                  </a:moveTo>
                  <a:lnTo>
                    <a:pt x="120000" y="60000"/>
                  </a:lnTo>
                  <a:lnTo>
                    <a:pt x="0" y="60000"/>
                  </a:lnTo>
                  <a:lnTo>
                    <a:pt x="0" y="120000"/>
                  </a:lnTo>
                </a:path>
              </a:pathLst>
            </a:custGeom>
            <a:noFill/>
            <a:ln cap="flat" cmpd="sng" w="25400">
              <a:solidFill>
                <a:srgbClr val="C00000"/>
              </a:solidFill>
              <a:prstDash val="solid"/>
              <a:round/>
              <a:headEnd len="sm" w="sm" type="none"/>
              <a:tailEnd len="sm" w="sm" type="none"/>
            </a:ln>
          </p:spPr>
        </p:sp>
        <p:sp>
          <p:nvSpPr>
            <p:cNvPr id="132" name="Google Shape;132;g1c5311d9a69_0_106"/>
            <p:cNvSpPr/>
            <p:nvPr/>
          </p:nvSpPr>
          <p:spPr>
            <a:xfrm>
              <a:off x="1492568" y="622423"/>
              <a:ext cx="468000" cy="468000"/>
            </a:xfrm>
            <a:prstGeom prst="arc">
              <a:avLst>
                <a:gd fmla="val 13200000" name="adj1"/>
                <a:gd fmla="val 19200000" name="adj2"/>
              </a:avLst>
            </a:prstGeom>
            <a:noFill/>
            <a:ln cap="flat" cmpd="sng" w="2540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g1c5311d9a69_0_106"/>
            <p:cNvSpPr/>
            <p:nvPr/>
          </p:nvSpPr>
          <p:spPr>
            <a:xfrm>
              <a:off x="1492568" y="622423"/>
              <a:ext cx="468000" cy="468000"/>
            </a:xfrm>
            <a:prstGeom prst="arc">
              <a:avLst>
                <a:gd fmla="val 2400000" name="adj1"/>
                <a:gd fmla="val 8400000" name="adj2"/>
              </a:avLst>
            </a:prstGeom>
            <a:noFill/>
            <a:ln cap="flat" cmpd="sng" w="2540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g1c5311d9a69_0_106"/>
            <p:cNvSpPr/>
            <p:nvPr/>
          </p:nvSpPr>
          <p:spPr>
            <a:xfrm>
              <a:off x="1258630" y="706641"/>
              <a:ext cx="935700" cy="299400"/>
            </a:xfrm>
            <a:prstGeom prst="rect">
              <a:avLst/>
            </a:prstGeom>
            <a:noFill/>
            <a:ln>
              <a:noFill/>
            </a:ln>
            <a:effectLst>
              <a:outerShdw blurRad="40000" rotWithShape="0" dir="5400000" dist="23000">
                <a:srgbClr val="000000">
                  <a:alpha val="3451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g1c5311d9a69_0_106"/>
            <p:cNvSpPr txBox="1"/>
            <p:nvPr/>
          </p:nvSpPr>
          <p:spPr>
            <a:xfrm>
              <a:off x="1156809" y="668405"/>
              <a:ext cx="1037700" cy="33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000000"/>
                </a:buClr>
                <a:buSzPts val="1600"/>
                <a:buFont typeface="Arial"/>
                <a:buNone/>
              </a:pPr>
              <a:r>
                <a:rPr b="1" i="0" lang="en-US" sz="1600" u="none" cap="none" strike="noStrike">
                  <a:solidFill>
                    <a:srgbClr val="000000"/>
                  </a:solidFill>
                  <a:latin typeface="Times New Roman"/>
                  <a:ea typeface="Times New Roman"/>
                  <a:cs typeface="Times New Roman"/>
                  <a:sym typeface="Times New Roman"/>
                </a:rPr>
                <a:t>HRQoL</a:t>
              </a:r>
              <a:endParaRPr b="1" i="0" sz="1600" u="none" cap="none" strike="noStrike">
                <a:solidFill>
                  <a:srgbClr val="000000"/>
                </a:solidFill>
                <a:latin typeface="Times New Roman"/>
                <a:ea typeface="Times New Roman"/>
                <a:cs typeface="Times New Roman"/>
                <a:sym typeface="Times New Roman"/>
              </a:endParaRPr>
            </a:p>
          </p:txBody>
        </p:sp>
        <p:sp>
          <p:nvSpPr>
            <p:cNvPr id="136" name="Google Shape;136;g1c5311d9a69_0_106"/>
            <p:cNvSpPr/>
            <p:nvPr/>
          </p:nvSpPr>
          <p:spPr>
            <a:xfrm>
              <a:off x="235178" y="1286808"/>
              <a:ext cx="468000" cy="468000"/>
            </a:xfrm>
            <a:prstGeom prst="arc">
              <a:avLst>
                <a:gd fmla="val 13200000" name="adj1"/>
                <a:gd fmla="val 19200000" name="adj2"/>
              </a:avLst>
            </a:prstGeom>
            <a:noFill/>
            <a:ln cap="flat" cmpd="sng" w="2540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g1c5311d9a69_0_106"/>
            <p:cNvSpPr/>
            <p:nvPr/>
          </p:nvSpPr>
          <p:spPr>
            <a:xfrm>
              <a:off x="235178" y="1286808"/>
              <a:ext cx="468000" cy="468000"/>
            </a:xfrm>
            <a:prstGeom prst="arc">
              <a:avLst>
                <a:gd fmla="val 2400000" name="adj1"/>
                <a:gd fmla="val 8400000" name="adj2"/>
              </a:avLst>
            </a:prstGeom>
            <a:noFill/>
            <a:ln cap="flat" cmpd="sng" w="2540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g1c5311d9a69_0_106"/>
            <p:cNvSpPr/>
            <p:nvPr/>
          </p:nvSpPr>
          <p:spPr>
            <a:xfrm>
              <a:off x="1239" y="1371025"/>
              <a:ext cx="935700" cy="299400"/>
            </a:xfrm>
            <a:prstGeom prst="rect">
              <a:avLst/>
            </a:prstGeom>
            <a:noFill/>
            <a:ln>
              <a:noFill/>
            </a:ln>
            <a:effectLst>
              <a:outerShdw blurRad="40000" rotWithShape="0" dir="5400000" dist="23000">
                <a:srgbClr val="000000">
                  <a:alpha val="3451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g1c5311d9a69_0_106"/>
            <p:cNvSpPr txBox="1"/>
            <p:nvPr/>
          </p:nvSpPr>
          <p:spPr>
            <a:xfrm>
              <a:off x="1239" y="1371025"/>
              <a:ext cx="935700" cy="2994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000000"/>
                </a:buClr>
                <a:buSzPts val="1600"/>
                <a:buFont typeface="Arial"/>
                <a:buNone/>
              </a:pPr>
              <a:r>
                <a:rPr b="1" i="0" lang="en-US" sz="1600" u="none" cap="none" strike="noStrike">
                  <a:solidFill>
                    <a:srgbClr val="000000"/>
                  </a:solidFill>
                  <a:latin typeface="Times New Roman"/>
                  <a:ea typeface="Times New Roman"/>
                  <a:cs typeface="Times New Roman"/>
                  <a:sym typeface="Times New Roman"/>
                </a:rPr>
                <a:t>Physical</a:t>
              </a:r>
              <a:endParaRPr b="1" i="0" sz="1600" u="none" cap="none" strike="noStrike">
                <a:solidFill>
                  <a:srgbClr val="000000"/>
                </a:solidFill>
                <a:latin typeface="Times New Roman"/>
                <a:ea typeface="Times New Roman"/>
                <a:cs typeface="Times New Roman"/>
                <a:sym typeface="Times New Roman"/>
              </a:endParaRPr>
            </a:p>
          </p:txBody>
        </p:sp>
        <p:sp>
          <p:nvSpPr>
            <p:cNvPr id="140" name="Google Shape;140;g1c5311d9a69_0_106"/>
            <p:cNvSpPr/>
            <p:nvPr/>
          </p:nvSpPr>
          <p:spPr>
            <a:xfrm>
              <a:off x="1367439" y="1286808"/>
              <a:ext cx="468000" cy="468000"/>
            </a:xfrm>
            <a:prstGeom prst="arc">
              <a:avLst>
                <a:gd fmla="val 13200000" name="adj1"/>
                <a:gd fmla="val 19200000" name="adj2"/>
              </a:avLst>
            </a:prstGeom>
            <a:noFill/>
            <a:ln cap="flat" cmpd="sng" w="2540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g1c5311d9a69_0_106"/>
            <p:cNvSpPr/>
            <p:nvPr/>
          </p:nvSpPr>
          <p:spPr>
            <a:xfrm>
              <a:off x="1367439" y="1286808"/>
              <a:ext cx="468000" cy="468000"/>
            </a:xfrm>
            <a:prstGeom prst="arc">
              <a:avLst>
                <a:gd fmla="val 2400000" name="adj1"/>
                <a:gd fmla="val 8400000" name="adj2"/>
              </a:avLst>
            </a:prstGeom>
            <a:noFill/>
            <a:ln cap="flat" cmpd="sng" w="2540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g1c5311d9a69_0_106"/>
            <p:cNvSpPr/>
            <p:nvPr/>
          </p:nvSpPr>
          <p:spPr>
            <a:xfrm>
              <a:off x="1133501" y="1371025"/>
              <a:ext cx="935700" cy="299400"/>
            </a:xfrm>
            <a:prstGeom prst="rect">
              <a:avLst/>
            </a:prstGeom>
            <a:noFill/>
            <a:ln>
              <a:noFill/>
            </a:ln>
            <a:effectLst>
              <a:outerShdw blurRad="40000" rotWithShape="0" dir="5400000" dist="23000">
                <a:srgbClr val="000000">
                  <a:alpha val="3451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g1c5311d9a69_0_106"/>
            <p:cNvSpPr txBox="1"/>
            <p:nvPr/>
          </p:nvSpPr>
          <p:spPr>
            <a:xfrm>
              <a:off x="1133501" y="1371025"/>
              <a:ext cx="935700" cy="2994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000000"/>
                </a:buClr>
                <a:buSzPts val="1600"/>
                <a:buFont typeface="Arial"/>
                <a:buNone/>
              </a:pPr>
              <a:r>
                <a:rPr b="1" i="0" lang="en-US" sz="1600" u="none" cap="none" strike="noStrike">
                  <a:solidFill>
                    <a:srgbClr val="000000"/>
                  </a:solidFill>
                  <a:latin typeface="Times New Roman"/>
                  <a:ea typeface="Times New Roman"/>
                  <a:cs typeface="Times New Roman"/>
                  <a:sym typeface="Times New Roman"/>
                </a:rPr>
                <a:t>Cognitive</a:t>
              </a:r>
              <a:endParaRPr b="0" i="0" sz="1400" u="none" cap="none" strike="noStrike">
                <a:solidFill>
                  <a:srgbClr val="000000"/>
                </a:solidFill>
                <a:latin typeface="Arial"/>
                <a:ea typeface="Arial"/>
                <a:cs typeface="Arial"/>
                <a:sym typeface="Arial"/>
              </a:endParaRPr>
            </a:p>
          </p:txBody>
        </p:sp>
        <p:sp>
          <p:nvSpPr>
            <p:cNvPr id="144" name="Google Shape;144;g1c5311d9a69_0_106"/>
            <p:cNvSpPr/>
            <p:nvPr/>
          </p:nvSpPr>
          <p:spPr>
            <a:xfrm>
              <a:off x="2562265" y="1286808"/>
              <a:ext cx="593100" cy="468000"/>
            </a:xfrm>
            <a:prstGeom prst="arc">
              <a:avLst>
                <a:gd fmla="val 13200000" name="adj1"/>
                <a:gd fmla="val 19200000" name="adj2"/>
              </a:avLst>
            </a:prstGeom>
            <a:noFill/>
            <a:ln cap="flat" cmpd="sng" w="2540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g1c5311d9a69_0_106"/>
            <p:cNvSpPr/>
            <p:nvPr/>
          </p:nvSpPr>
          <p:spPr>
            <a:xfrm>
              <a:off x="2562265" y="1286808"/>
              <a:ext cx="593100" cy="468000"/>
            </a:xfrm>
            <a:prstGeom prst="arc">
              <a:avLst>
                <a:gd fmla="val 2400000" name="adj1"/>
                <a:gd fmla="val 8400000" name="adj2"/>
              </a:avLst>
            </a:prstGeom>
            <a:noFill/>
            <a:ln cap="flat" cmpd="sng" w="2540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g1c5311d9a69_0_106"/>
            <p:cNvSpPr/>
            <p:nvPr/>
          </p:nvSpPr>
          <p:spPr>
            <a:xfrm>
              <a:off x="2265762" y="1371025"/>
              <a:ext cx="1185900" cy="299400"/>
            </a:xfrm>
            <a:prstGeom prst="rect">
              <a:avLst/>
            </a:prstGeom>
            <a:noFill/>
            <a:ln>
              <a:noFill/>
            </a:ln>
            <a:effectLst>
              <a:outerShdw blurRad="40000" rotWithShape="0" dir="5400000" dist="23000">
                <a:srgbClr val="000000">
                  <a:alpha val="3451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g1c5311d9a69_0_106"/>
            <p:cNvSpPr txBox="1"/>
            <p:nvPr/>
          </p:nvSpPr>
          <p:spPr>
            <a:xfrm>
              <a:off x="2265762" y="1371025"/>
              <a:ext cx="1185900" cy="2994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000000"/>
                </a:buClr>
                <a:buSzPts val="1600"/>
                <a:buFont typeface="Arial"/>
                <a:buNone/>
              </a:pPr>
              <a:r>
                <a:rPr b="1" i="0" lang="en-US" sz="1600" u="none" cap="none" strike="noStrike">
                  <a:solidFill>
                    <a:srgbClr val="000000"/>
                  </a:solidFill>
                  <a:latin typeface="Times New Roman"/>
                  <a:ea typeface="Times New Roman"/>
                  <a:cs typeface="Times New Roman"/>
                  <a:sym typeface="Times New Roman"/>
                </a:rPr>
                <a:t>Psychosocial</a:t>
              </a:r>
              <a:endParaRPr b="0" i="0" sz="1400" u="none" cap="none" strike="noStrike">
                <a:solidFill>
                  <a:srgbClr val="000000"/>
                </a:solidFill>
                <a:latin typeface="Arial"/>
                <a:ea typeface="Arial"/>
                <a:cs typeface="Arial"/>
                <a:sym typeface="Arial"/>
              </a:endParaRPr>
            </a:p>
          </p:txBody>
        </p:sp>
      </p:grpSp>
      <p:cxnSp>
        <p:nvCxnSpPr>
          <p:cNvPr id="148" name="Google Shape;148;g1c5311d9a69_0_106"/>
          <p:cNvCxnSpPr>
            <a:endCxn id="122" idx="0"/>
          </p:cNvCxnSpPr>
          <p:nvPr/>
        </p:nvCxnSpPr>
        <p:spPr>
          <a:xfrm>
            <a:off x="1708517" y="1293425"/>
            <a:ext cx="260400" cy="2427600"/>
          </a:xfrm>
          <a:prstGeom prst="straightConnector1">
            <a:avLst/>
          </a:prstGeom>
          <a:noFill/>
          <a:ln cap="flat" cmpd="sng" w="28575">
            <a:solidFill>
              <a:srgbClr val="C00000"/>
            </a:solidFill>
            <a:prstDash val="solid"/>
            <a:round/>
            <a:headEnd len="sm" w="sm" type="none"/>
            <a:tailEnd len="med" w="med" type="triangle"/>
          </a:ln>
        </p:spPr>
      </p:cxnSp>
      <p:cxnSp>
        <p:nvCxnSpPr>
          <p:cNvPr id="149" name="Google Shape;149;g1c5311d9a69_0_106"/>
          <p:cNvCxnSpPr>
            <a:stCxn id="150" idx="1"/>
            <a:endCxn id="122" idx="0"/>
          </p:cNvCxnSpPr>
          <p:nvPr/>
        </p:nvCxnSpPr>
        <p:spPr>
          <a:xfrm>
            <a:off x="137976" y="975137"/>
            <a:ext cx="1830900" cy="2745900"/>
          </a:xfrm>
          <a:prstGeom prst="straightConnector1">
            <a:avLst/>
          </a:prstGeom>
          <a:noFill/>
          <a:ln cap="flat" cmpd="sng" w="28575">
            <a:solidFill>
              <a:srgbClr val="C00000"/>
            </a:solidFill>
            <a:prstDash val="solid"/>
            <a:round/>
            <a:headEnd len="sm" w="sm" type="none"/>
            <a:tailEnd len="med" w="med" type="triangle"/>
          </a:ln>
        </p:spPr>
      </p:cxnSp>
      <p:cxnSp>
        <p:nvCxnSpPr>
          <p:cNvPr id="151" name="Google Shape;151;g1c5311d9a69_0_106"/>
          <p:cNvCxnSpPr>
            <a:stCxn id="150" idx="2"/>
            <a:endCxn id="122" idx="0"/>
          </p:cNvCxnSpPr>
          <p:nvPr/>
        </p:nvCxnSpPr>
        <p:spPr>
          <a:xfrm>
            <a:off x="1133976" y="1749737"/>
            <a:ext cx="834900" cy="1971300"/>
          </a:xfrm>
          <a:prstGeom prst="straightConnector1">
            <a:avLst/>
          </a:prstGeom>
          <a:noFill/>
          <a:ln cap="flat" cmpd="sng" w="28575">
            <a:solidFill>
              <a:srgbClr val="C00000"/>
            </a:solidFill>
            <a:prstDash val="solid"/>
            <a:round/>
            <a:headEnd len="sm" w="sm" type="none"/>
            <a:tailEnd len="med" w="med" type="triangle"/>
          </a:ln>
        </p:spPr>
      </p:cxnSp>
      <p:pic>
        <p:nvPicPr>
          <p:cNvPr id="150" name="Google Shape;150;g1c5311d9a69_0_106"/>
          <p:cNvPicPr preferRelativeResize="0"/>
          <p:nvPr/>
        </p:nvPicPr>
        <p:blipFill rotWithShape="1">
          <a:blip r:embed="rId9">
            <a:alphaModFix/>
          </a:blip>
          <a:srcRect b="36281" l="18952" r="2664" t="6054"/>
          <a:stretch/>
        </p:blipFill>
        <p:spPr>
          <a:xfrm>
            <a:off x="137976" y="200537"/>
            <a:ext cx="1992000" cy="1549200"/>
          </a:xfrm>
          <a:prstGeom prst="roundRect">
            <a:avLst>
              <a:gd fmla="val 8594" name="adj"/>
            </a:avLst>
          </a:prstGeom>
          <a:solidFill>
            <a:srgbClr val="ECECEC"/>
          </a:solidFill>
          <a:ln>
            <a:noFill/>
          </a:ln>
          <a:effectLst>
            <a:reflection blurRad="0" dir="5400000" dist="5000" endA="0" endPos="28000" fadeDir="5400012" kx="0" rotWithShape="0" algn="bl" stA="38000" stPos="0" sy="-100000" ky="0"/>
          </a:effectLst>
        </p:spPr>
      </p:pic>
      <p:sp>
        <p:nvSpPr>
          <p:cNvPr id="152" name="Google Shape;152;g1c5311d9a69_0_106"/>
          <p:cNvSpPr/>
          <p:nvPr/>
        </p:nvSpPr>
        <p:spPr>
          <a:xfrm rot="5400000">
            <a:off x="2887377" y="1234895"/>
            <a:ext cx="642000" cy="215400"/>
          </a:xfrm>
          <a:prstGeom prst="bentUpArrow">
            <a:avLst>
              <a:gd fmla="val 25000" name="adj1"/>
              <a:gd fmla="val 25000" name="adj2"/>
              <a:gd fmla="val 25000" name="adj3"/>
            </a:avLst>
          </a:prstGeom>
          <a:solidFill>
            <a:srgbClr val="FFC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3" name="Google Shape;153;g1c5311d9a69_0_106"/>
          <p:cNvSpPr txBox="1"/>
          <p:nvPr/>
        </p:nvSpPr>
        <p:spPr>
          <a:xfrm>
            <a:off x="3365416" y="1318931"/>
            <a:ext cx="52689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C00000"/>
                </a:solidFill>
                <a:latin typeface="Times New Roman"/>
                <a:ea typeface="Times New Roman"/>
                <a:cs typeface="Times New Roman"/>
                <a:sym typeface="Times New Roman"/>
              </a:rPr>
              <a:t>Physical activity engagement </a:t>
            </a:r>
            <a:endParaRPr b="1" i="0" sz="1600" u="none" cap="none" strike="noStrike">
              <a:solidFill>
                <a:srgbClr val="C00000"/>
              </a:solidFill>
              <a:latin typeface="Times New Roman"/>
              <a:ea typeface="Times New Roman"/>
              <a:cs typeface="Times New Roman"/>
              <a:sym typeface="Times New Roman"/>
            </a:endParaRPr>
          </a:p>
        </p:txBody>
      </p:sp>
      <p:sp>
        <p:nvSpPr>
          <p:cNvPr id="154" name="Google Shape;154;g1c5311d9a69_0_106"/>
          <p:cNvSpPr/>
          <p:nvPr/>
        </p:nvSpPr>
        <p:spPr>
          <a:xfrm rot="5400000">
            <a:off x="4420116" y="2145521"/>
            <a:ext cx="642000" cy="215400"/>
          </a:xfrm>
          <a:prstGeom prst="bentUpArrow">
            <a:avLst>
              <a:gd fmla="val 25000" name="adj1"/>
              <a:gd fmla="val 25000" name="adj2"/>
              <a:gd fmla="val 25000" name="adj3"/>
            </a:avLst>
          </a:prstGeom>
          <a:solidFill>
            <a:srgbClr val="FFC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bout Tilopa Tai Chi Center" id="155" name="Google Shape;155;g1c5311d9a69_0_106"/>
          <p:cNvPicPr preferRelativeResize="0"/>
          <p:nvPr/>
        </p:nvPicPr>
        <p:blipFill rotWithShape="1">
          <a:blip r:embed="rId10">
            <a:alphaModFix/>
          </a:blip>
          <a:srcRect b="0" l="0" r="0" t="0"/>
          <a:stretch/>
        </p:blipFill>
        <p:spPr>
          <a:xfrm>
            <a:off x="7545348" y="2770020"/>
            <a:ext cx="1438200" cy="1052700"/>
          </a:xfrm>
          <a:prstGeom prst="roundRect">
            <a:avLst>
              <a:gd fmla="val 8594" name="adj"/>
            </a:avLst>
          </a:prstGeom>
          <a:solidFill>
            <a:srgbClr val="ECECEC"/>
          </a:solidFill>
          <a:ln>
            <a:noFill/>
          </a:ln>
        </p:spPr>
      </p:pic>
      <p:pic>
        <p:nvPicPr>
          <p:cNvPr id="156" name="Google Shape;156;g1c5311d9a69_0_106"/>
          <p:cNvPicPr preferRelativeResize="0"/>
          <p:nvPr/>
        </p:nvPicPr>
        <p:blipFill rotWithShape="1">
          <a:blip r:embed="rId11">
            <a:alphaModFix/>
          </a:blip>
          <a:srcRect b="0" l="29599" r="17135" t="6032"/>
          <a:stretch/>
        </p:blipFill>
        <p:spPr>
          <a:xfrm rot="5400000">
            <a:off x="4079435" y="4042287"/>
            <a:ext cx="688452" cy="512374"/>
          </a:xfrm>
          <a:prstGeom prst="rect">
            <a:avLst/>
          </a:prstGeom>
          <a:noFill/>
          <a:ln>
            <a:noFill/>
          </a:ln>
        </p:spPr>
      </p:pic>
      <p:pic>
        <p:nvPicPr>
          <p:cNvPr id="157" name="Google Shape;157;g1c5311d9a69_0_106"/>
          <p:cNvPicPr preferRelativeResize="0"/>
          <p:nvPr/>
        </p:nvPicPr>
        <p:blipFill rotWithShape="1">
          <a:blip r:embed="rId12">
            <a:alphaModFix/>
          </a:blip>
          <a:srcRect b="0" l="0" r="0" t="0"/>
          <a:stretch/>
        </p:blipFill>
        <p:spPr>
          <a:xfrm>
            <a:off x="4167475" y="4714473"/>
            <a:ext cx="736017" cy="487875"/>
          </a:xfrm>
          <a:prstGeom prst="rect">
            <a:avLst/>
          </a:prstGeom>
          <a:noFill/>
          <a:ln>
            <a:noFill/>
          </a:ln>
        </p:spPr>
      </p:pic>
      <p:pic>
        <p:nvPicPr>
          <p:cNvPr id="158" name="Google Shape;158;g1c5311d9a69_0_106"/>
          <p:cNvPicPr preferRelativeResize="0"/>
          <p:nvPr/>
        </p:nvPicPr>
        <p:blipFill rotWithShape="1">
          <a:blip r:embed="rId13">
            <a:alphaModFix/>
          </a:blip>
          <a:srcRect b="0" l="0" r="0" t="0"/>
          <a:stretch/>
        </p:blipFill>
        <p:spPr>
          <a:xfrm>
            <a:off x="4161453" y="5278183"/>
            <a:ext cx="404350" cy="706134"/>
          </a:xfrm>
          <a:prstGeom prst="rect">
            <a:avLst/>
          </a:prstGeom>
          <a:noFill/>
          <a:ln>
            <a:noFill/>
          </a:ln>
        </p:spPr>
      </p:pic>
      <p:pic>
        <p:nvPicPr>
          <p:cNvPr id="159" name="Google Shape;159;g1c5311d9a69_0_106"/>
          <p:cNvPicPr preferRelativeResize="0"/>
          <p:nvPr/>
        </p:nvPicPr>
        <p:blipFill rotWithShape="1">
          <a:blip r:embed="rId14">
            <a:alphaModFix/>
          </a:blip>
          <a:srcRect b="0" l="0" r="0" t="0"/>
          <a:stretch/>
        </p:blipFill>
        <p:spPr>
          <a:xfrm>
            <a:off x="4167485" y="6128312"/>
            <a:ext cx="899200" cy="404920"/>
          </a:xfrm>
          <a:prstGeom prst="rect">
            <a:avLst/>
          </a:prstGeom>
          <a:noFill/>
          <a:ln>
            <a:noFill/>
          </a:ln>
        </p:spPr>
      </p:pic>
      <p:sp>
        <p:nvSpPr>
          <p:cNvPr id="160" name="Google Shape;160;g1c5311d9a69_0_106"/>
          <p:cNvSpPr txBox="1"/>
          <p:nvPr/>
        </p:nvSpPr>
        <p:spPr>
          <a:xfrm>
            <a:off x="4684889" y="6112935"/>
            <a:ext cx="4459200" cy="999900"/>
          </a:xfrm>
          <a:prstGeom prst="rect">
            <a:avLst/>
          </a:prstGeom>
          <a:noFill/>
          <a:ln>
            <a:noFill/>
          </a:ln>
        </p:spPr>
        <p:txBody>
          <a:bodyPr anchorCtr="0" anchor="ctr" bIns="45700" lIns="91425" spcFirstLastPara="1" rIns="91425" wrap="square" tIns="45700">
            <a:noAutofit/>
          </a:bodyPr>
          <a:lstStyle/>
          <a:p>
            <a:pPr indent="-203200" lvl="0" marL="228600" marR="0" rtl="0" algn="r">
              <a:lnSpc>
                <a:spcPct val="100000"/>
              </a:lnSpc>
              <a:spcBef>
                <a:spcPts val="0"/>
              </a:spcBef>
              <a:spcAft>
                <a:spcPts val="0"/>
              </a:spcAft>
              <a:buClr>
                <a:schemeClr val="dk1"/>
              </a:buClr>
              <a:buSzPts val="800"/>
              <a:buFont typeface="Arial"/>
              <a:buAutoNum type="arabicPeriod"/>
            </a:pPr>
            <a:r>
              <a:rPr b="0" i="0" lang="en-US" sz="800" u="none" cap="none" strike="noStrike">
                <a:solidFill>
                  <a:schemeClr val="dk1"/>
                </a:solidFill>
                <a:latin typeface="Calibri"/>
                <a:ea typeface="Calibri"/>
                <a:cs typeface="Calibri"/>
                <a:sym typeface="Calibri"/>
              </a:rPr>
              <a:t>Physical Activity Guidelines for Americans, 2</a:t>
            </a:r>
            <a:r>
              <a:rPr b="0" baseline="30000" i="0" lang="en-US" sz="800" u="none" cap="none" strike="noStrike">
                <a:solidFill>
                  <a:schemeClr val="dk1"/>
                </a:solidFill>
                <a:latin typeface="Calibri"/>
                <a:ea typeface="Calibri"/>
                <a:cs typeface="Calibri"/>
                <a:sym typeface="Calibri"/>
              </a:rPr>
              <a:t>nd</a:t>
            </a:r>
            <a:r>
              <a:rPr b="0" i="0" lang="en-US" sz="800" u="none" cap="none" strike="noStrike">
                <a:solidFill>
                  <a:schemeClr val="dk1"/>
                </a:solidFill>
                <a:latin typeface="Calibri"/>
                <a:ea typeface="Calibri"/>
                <a:cs typeface="Calibri"/>
                <a:sym typeface="Calibri"/>
              </a:rPr>
              <a:t> Ed. 2018</a:t>
            </a:r>
            <a:endParaRPr b="0" i="0" sz="800" u="none" cap="none" strike="noStrike">
              <a:solidFill>
                <a:schemeClr val="dk1"/>
              </a:solidFill>
              <a:latin typeface="Arial"/>
              <a:ea typeface="Arial"/>
              <a:cs typeface="Arial"/>
              <a:sym typeface="Arial"/>
            </a:endParaRPr>
          </a:p>
          <a:p>
            <a:pPr indent="-203200" lvl="0" marL="228600" marR="0" rtl="0" algn="r">
              <a:lnSpc>
                <a:spcPct val="100000"/>
              </a:lnSpc>
              <a:spcBef>
                <a:spcPts val="0"/>
              </a:spcBef>
              <a:spcAft>
                <a:spcPts val="0"/>
              </a:spcAft>
              <a:buClr>
                <a:schemeClr val="dk1"/>
              </a:buClr>
              <a:buSzPts val="800"/>
              <a:buFont typeface="Arial"/>
              <a:buAutoNum type="arabicPeriod"/>
            </a:pPr>
            <a:r>
              <a:rPr b="0" i="0" lang="en-US" sz="800" u="none" cap="none" strike="noStrike">
                <a:solidFill>
                  <a:schemeClr val="dk1"/>
                </a:solidFill>
                <a:latin typeface="Calibri"/>
                <a:ea typeface="Calibri"/>
                <a:cs typeface="Calibri"/>
                <a:sym typeface="Calibri"/>
              </a:rPr>
              <a:t>Du Bois et al. </a:t>
            </a:r>
            <a:r>
              <a:rPr b="0" i="1" lang="en-US" sz="800" u="none" cap="none" strike="noStrike">
                <a:solidFill>
                  <a:schemeClr val="dk1"/>
                </a:solidFill>
                <a:latin typeface="Calibri"/>
                <a:ea typeface="Calibri"/>
                <a:cs typeface="Calibri"/>
                <a:sym typeface="Calibri"/>
              </a:rPr>
              <a:t>IJGS</a:t>
            </a:r>
            <a:r>
              <a:rPr b="0" i="0" lang="en-US" sz="800" u="none" cap="none" strike="noStrike">
                <a:solidFill>
                  <a:schemeClr val="dk1"/>
                </a:solidFill>
                <a:latin typeface="Calibri"/>
                <a:ea typeface="Calibri"/>
                <a:cs typeface="Calibri"/>
                <a:sym typeface="Calibri"/>
              </a:rPr>
              <a:t>. 2021</a:t>
            </a:r>
            <a:endParaRPr b="0" i="0" sz="800" u="none" cap="none" strike="noStrike">
              <a:solidFill>
                <a:schemeClr val="dk1"/>
              </a:solidFill>
              <a:latin typeface="Arial"/>
              <a:ea typeface="Arial"/>
              <a:cs typeface="Arial"/>
              <a:sym typeface="Arial"/>
            </a:endParaRPr>
          </a:p>
          <a:p>
            <a:pPr indent="-203200" lvl="0" marL="228600" marR="0" rtl="0" algn="r">
              <a:lnSpc>
                <a:spcPct val="100000"/>
              </a:lnSpc>
              <a:spcBef>
                <a:spcPts val="0"/>
              </a:spcBef>
              <a:spcAft>
                <a:spcPts val="0"/>
              </a:spcAft>
              <a:buClr>
                <a:schemeClr val="dk1"/>
              </a:buClr>
              <a:buSzPts val="800"/>
              <a:buFont typeface="Arial"/>
              <a:buAutoNum type="arabicPeriod"/>
            </a:pPr>
            <a:r>
              <a:rPr b="0" i="0" lang="en-US" sz="800" u="none" cap="none" strike="noStrike">
                <a:solidFill>
                  <a:schemeClr val="dk1"/>
                </a:solidFill>
                <a:latin typeface="Calibri"/>
                <a:ea typeface="Calibri"/>
                <a:cs typeface="Calibri"/>
                <a:sym typeface="Calibri"/>
              </a:rPr>
              <a:t>Community-Based Rehabilitation: CBR Guidelines. </a:t>
            </a:r>
            <a:r>
              <a:rPr b="0" i="1" lang="en-US" sz="800" u="none" cap="none" strike="noStrike">
                <a:solidFill>
                  <a:schemeClr val="dk1"/>
                </a:solidFill>
                <a:latin typeface="Calibri"/>
                <a:ea typeface="Calibri"/>
                <a:cs typeface="Calibri"/>
                <a:sym typeface="Calibri"/>
              </a:rPr>
              <a:t>WHO. </a:t>
            </a:r>
            <a:r>
              <a:rPr b="0" i="0" lang="en-US" sz="800" u="none" cap="none" strike="noStrike">
                <a:solidFill>
                  <a:schemeClr val="dk1"/>
                </a:solidFill>
                <a:latin typeface="Calibri"/>
                <a:ea typeface="Calibri"/>
                <a:cs typeface="Calibri"/>
                <a:sym typeface="Calibri"/>
              </a:rPr>
              <a:t>2010</a:t>
            </a:r>
            <a:endParaRPr b="0" i="0" sz="800" u="none" cap="none" strike="noStrike">
              <a:solidFill>
                <a:schemeClr val="dk1"/>
              </a:solidFill>
              <a:latin typeface="Arial"/>
              <a:ea typeface="Arial"/>
              <a:cs typeface="Arial"/>
              <a:sym typeface="Arial"/>
            </a:endParaRPr>
          </a:p>
          <a:p>
            <a:pPr indent="-203200" lvl="0" marL="228600" marR="0" rtl="0" algn="r">
              <a:lnSpc>
                <a:spcPct val="100000"/>
              </a:lnSpc>
              <a:spcBef>
                <a:spcPts val="0"/>
              </a:spcBef>
              <a:spcAft>
                <a:spcPts val="0"/>
              </a:spcAft>
              <a:buClr>
                <a:schemeClr val="dk1"/>
              </a:buClr>
              <a:buSzPts val="800"/>
              <a:buFont typeface="Arial"/>
              <a:buAutoNum type="arabicPeriod"/>
            </a:pPr>
            <a:r>
              <a:rPr b="0" i="0" lang="en-US" sz="800" u="none" cap="none" strike="noStrike">
                <a:solidFill>
                  <a:schemeClr val="dk1"/>
                </a:solidFill>
                <a:latin typeface="Calibri"/>
                <a:ea typeface="Calibri"/>
                <a:cs typeface="Calibri"/>
                <a:sym typeface="Calibri"/>
              </a:rPr>
              <a:t>Caspersne, Powell, &amp; Christenson </a:t>
            </a:r>
            <a:r>
              <a:rPr b="0" i="1" lang="en-US" sz="800" u="none" cap="none" strike="noStrike">
                <a:solidFill>
                  <a:schemeClr val="dk1"/>
                </a:solidFill>
                <a:latin typeface="Calibri"/>
                <a:ea typeface="Calibri"/>
                <a:cs typeface="Calibri"/>
                <a:sym typeface="Calibri"/>
              </a:rPr>
              <a:t>Public Health Rep. </a:t>
            </a:r>
            <a:r>
              <a:rPr b="0" i="0" lang="en-US" sz="800" u="none" cap="none" strike="noStrike">
                <a:solidFill>
                  <a:schemeClr val="dk1"/>
                </a:solidFill>
                <a:latin typeface="Calibri"/>
                <a:ea typeface="Calibri"/>
                <a:cs typeface="Calibri"/>
                <a:sym typeface="Calibri"/>
              </a:rPr>
              <a:t>1985</a:t>
            </a:r>
            <a:endParaRPr b="0" i="0" sz="800" u="none" cap="none" strike="noStrike">
              <a:solidFill>
                <a:schemeClr val="dk1"/>
              </a:solidFill>
              <a:latin typeface="Arial"/>
              <a:ea typeface="Arial"/>
              <a:cs typeface="Arial"/>
              <a:sym typeface="Arial"/>
            </a:endParaRPr>
          </a:p>
          <a:p>
            <a:pPr indent="-152400" lvl="0" marL="228600" marR="0" rtl="0" algn="r">
              <a:lnSpc>
                <a:spcPct val="100000"/>
              </a:lnSpc>
              <a:spcBef>
                <a:spcPts val="0"/>
              </a:spcBef>
              <a:spcAft>
                <a:spcPts val="0"/>
              </a:spcAft>
              <a:buClr>
                <a:schemeClr val="dk1"/>
              </a:buClr>
              <a:buSzPts val="1200"/>
              <a:buFont typeface="Arial"/>
              <a:buNone/>
            </a:pPr>
            <a:r>
              <a:t/>
            </a:r>
            <a:endParaRPr b="0" i="0" sz="800" u="none" cap="none" strike="noStrike">
              <a:solidFill>
                <a:schemeClr val="dk1"/>
              </a:solidFill>
              <a:latin typeface="Calibri"/>
              <a:ea typeface="Calibri"/>
              <a:cs typeface="Calibri"/>
              <a:sym typeface="Calibri"/>
            </a:endParaRPr>
          </a:p>
          <a:p>
            <a:pPr indent="-152400" lvl="0" marL="228600" marR="0" rtl="0" algn="r">
              <a:lnSpc>
                <a:spcPct val="100000"/>
              </a:lnSpc>
              <a:spcBef>
                <a:spcPts val="0"/>
              </a:spcBef>
              <a:spcAft>
                <a:spcPts val="0"/>
              </a:spcAft>
              <a:buClr>
                <a:schemeClr val="dk1"/>
              </a:buClr>
              <a:buSzPts val="1200"/>
              <a:buFont typeface="Arial"/>
              <a:buNone/>
            </a:pPr>
            <a:r>
              <a:t/>
            </a:r>
            <a:endParaRPr b="0" i="0" sz="8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500"/>
                                        <p:tgtEl>
                                          <p:spTgt spid="125"/>
                                        </p:tgtEl>
                                      </p:cBhvr>
                                    </p:animEffect>
                                  </p:childTnLst>
                                </p:cTn>
                              </p:par>
                              <p:par>
                                <p:cTn fill="hold" nodeType="with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500"/>
                                        <p:tgtEl>
                                          <p:spTgt spid="126"/>
                                        </p:tgtEl>
                                      </p:cBhvr>
                                    </p:animEffect>
                                  </p:childTnLst>
                                </p:cTn>
                              </p:par>
                              <p:par>
                                <p:cTn fill="hold" nodeType="with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500"/>
                                        <p:tgtEl>
                                          <p:spTgt spid="127"/>
                                        </p:tgtEl>
                                      </p:cBhvr>
                                    </p:animEffect>
                                  </p:childTnLst>
                                </p:cTn>
                              </p:par>
                              <p:par>
                                <p:cTn fill="hold" nodeType="with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500"/>
                                        <p:tgtEl>
                                          <p:spTgt spid="123"/>
                                        </p:tgtEl>
                                      </p:cBhvr>
                                    </p:animEffect>
                                  </p:childTnLst>
                                </p:cTn>
                              </p:par>
                              <p:par>
                                <p:cTn fill="hold" nodeType="with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500"/>
                                        <p:tgtEl>
                                          <p:spTgt spid="1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500"/>
                                        <p:tgtEl>
                                          <p:spTgt spid="152"/>
                                        </p:tgtEl>
                                      </p:cBhvr>
                                    </p:animEffect>
                                  </p:childTnLst>
                                </p:cTn>
                              </p:par>
                              <p:par>
                                <p:cTn fill="hold" nodeType="with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500"/>
                                        <p:tgtEl>
                                          <p:spTgt spid="1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500"/>
                                        <p:tgtEl>
                                          <p:spTgt spid="128"/>
                                        </p:tgtEl>
                                      </p:cBhvr>
                                    </p:animEffect>
                                  </p:childTnLst>
                                </p:cTn>
                              </p:par>
                              <p:par>
                                <p:cTn fill="hold" nodeType="with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500"/>
                                        <p:tgtEl>
                                          <p:spTgt spid="1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500"/>
                                        <p:tgtEl>
                                          <p:spTgt spid="151"/>
                                        </p:tgtEl>
                                      </p:cBhvr>
                                    </p:animEffect>
                                  </p:childTnLst>
                                </p:cTn>
                              </p:par>
                              <p:par>
                                <p:cTn fill="hold" nodeType="with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500"/>
                                        <p:tgtEl>
                                          <p:spTgt spid="149"/>
                                        </p:tgtEl>
                                      </p:cBhvr>
                                    </p:animEffect>
                                  </p:childTnLst>
                                </p:cTn>
                              </p:par>
                              <p:par>
                                <p:cTn fill="hold" nodeType="with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500"/>
                                        <p:tgtEl>
                                          <p:spTgt spid="148"/>
                                        </p:tgtEl>
                                      </p:cBhvr>
                                    </p:animEffect>
                                  </p:childTnLst>
                                </p:cTn>
                              </p:par>
                              <p:par>
                                <p:cTn fill="hold" nodeType="with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500"/>
                                        <p:tgtEl>
                                          <p:spTgt spid="122"/>
                                        </p:tgtEl>
                                      </p:cBhvr>
                                    </p:animEffect>
                                  </p:childTnLst>
                                </p:cTn>
                              </p:par>
                              <p:par>
                                <p:cTn fill="hold" nodeType="with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500"/>
                                        <p:tgtEl>
                                          <p:spTgt spid="121"/>
                                        </p:tgtEl>
                                      </p:cBhvr>
                                    </p:animEffect>
                                  </p:childTnLst>
                                </p:cTn>
                              </p:par>
                              <p:par>
                                <p:cTn fill="hold" nodeType="with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500"/>
                                        <p:tgtEl>
                                          <p:spTgt spid="124"/>
                                        </p:tgtEl>
                                      </p:cBhvr>
                                    </p:animEffect>
                                  </p:childTnLst>
                                </p:cTn>
                              </p:par>
                              <p:par>
                                <p:cTn fill="hold" nodeType="with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500"/>
                                        <p:tgtEl>
                                          <p:spTgt spid="156"/>
                                        </p:tgtEl>
                                      </p:cBhvr>
                                    </p:animEffect>
                                  </p:childTnLst>
                                </p:cTn>
                              </p:par>
                              <p:par>
                                <p:cTn fill="hold" nodeType="with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1000"/>
                                        <p:tgtEl>
                                          <p:spTgt spid="158"/>
                                        </p:tgtEl>
                                      </p:cBhvr>
                                    </p:animEffect>
                                  </p:childTnLst>
                                </p:cTn>
                              </p:par>
                              <p:par>
                                <p:cTn fill="hold" nodeType="with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000"/>
                                        <p:tgtEl>
                                          <p:spTgt spid="157"/>
                                        </p:tgtEl>
                                      </p:cBhvr>
                                    </p:animEffect>
                                  </p:childTnLst>
                                </p:cTn>
                              </p:par>
                              <p:par>
                                <p:cTn fill="hold" nodeType="with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500"/>
                                        <p:tgtEl>
                                          <p:spTgt spid="154"/>
                                        </p:tgtEl>
                                      </p:cBhvr>
                                    </p:animEffect>
                                  </p:childTnLst>
                                </p:cTn>
                              </p:par>
                              <p:par>
                                <p:cTn fill="hold" nodeType="with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500"/>
                                        <p:tgtEl>
                                          <p:spTgt spid="1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75" name="Shape 475"/>
        <p:cNvGrpSpPr/>
        <p:nvPr/>
      </p:nvGrpSpPr>
      <p:grpSpPr>
        <a:xfrm>
          <a:off x="0" y="0"/>
          <a:ext cx="0" cy="0"/>
          <a:chOff x="0" y="0"/>
          <a:chExt cx="0" cy="0"/>
        </a:xfrm>
      </p:grpSpPr>
      <p:sp>
        <p:nvSpPr>
          <p:cNvPr id="476" name="Google Shape;476;p19"/>
          <p:cNvSpPr txBox="1"/>
          <p:nvPr>
            <p:ph type="title"/>
          </p:nvPr>
        </p:nvSpPr>
        <p:spPr>
          <a:xfrm>
            <a:off x="457200" y="483704"/>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400"/>
              <a:buFont typeface="Arial"/>
              <a:buNone/>
            </a:pPr>
            <a:r>
              <a:rPr lang="en-US">
                <a:solidFill>
                  <a:schemeClr val="lt1"/>
                </a:solidFill>
              </a:rPr>
              <a:t>Exercise Oncology</a:t>
            </a:r>
            <a:endParaRPr/>
          </a:p>
        </p:txBody>
      </p:sp>
      <p:sp>
        <p:nvSpPr>
          <p:cNvPr id="477" name="Google Shape;477;p19"/>
          <p:cNvSpPr txBox="1"/>
          <p:nvPr/>
        </p:nvSpPr>
        <p:spPr>
          <a:xfrm>
            <a:off x="685800" y="1600200"/>
            <a:ext cx="8229600" cy="4525963"/>
          </a:xfrm>
          <a:prstGeom prst="rect">
            <a:avLst/>
          </a:prstGeom>
          <a:noFill/>
          <a:ln>
            <a:noFill/>
          </a:ln>
        </p:spPr>
        <p:txBody>
          <a:bodyPr anchorCtr="0" anchor="t" bIns="45700" lIns="91425" spcFirstLastPara="1" rIns="91425" wrap="square" tIns="45700">
            <a:normAutofit/>
          </a:bodyPr>
          <a:lstStyle/>
          <a:p>
            <a:pPr indent="-342900" lvl="0" marL="342900" marR="0" rtl="0" algn="l">
              <a:lnSpc>
                <a:spcPct val="100000"/>
              </a:lnSpc>
              <a:spcBef>
                <a:spcPts val="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Number of RCTs grew exponentially</a:t>
            </a:r>
            <a:endParaRPr b="0" i="0" sz="1400" u="none" cap="none" strike="noStrike">
              <a:solidFill>
                <a:srgbClr val="000000"/>
              </a:solidFill>
              <a:latin typeface="Arial"/>
              <a:ea typeface="Arial"/>
              <a:cs typeface="Arial"/>
              <a:sym typeface="Arial"/>
            </a:endParaRPr>
          </a:p>
          <a:p>
            <a:pPr indent="-139700" lvl="0" marL="342900" marR="0" rtl="0" algn="l">
              <a:lnSpc>
                <a:spcPct val="100000"/>
              </a:lnSpc>
              <a:spcBef>
                <a:spcPts val="640"/>
              </a:spcBef>
              <a:spcAft>
                <a:spcPts val="0"/>
              </a:spcAft>
              <a:buClr>
                <a:schemeClr val="lt1"/>
              </a:buClr>
              <a:buSzPts val="3200"/>
              <a:buFont typeface="Arial"/>
              <a:buNone/>
            </a:pPr>
            <a:r>
              <a:t/>
            </a:r>
            <a:endParaRPr b="0" i="0" sz="3200" u="none" cap="none" strike="noStrike">
              <a:solidFill>
                <a:schemeClr val="lt1"/>
              </a:solidFill>
              <a:latin typeface="Calibri"/>
              <a:ea typeface="Calibri"/>
              <a:cs typeface="Calibri"/>
              <a:sym typeface="Calibri"/>
            </a:endParaRPr>
          </a:p>
          <a:p>
            <a:pPr indent="-342900" lvl="0" marL="342900" marR="0" rtl="0" algn="l">
              <a:lnSpc>
                <a:spcPct val="100000"/>
              </a:lnSpc>
              <a:spcBef>
                <a:spcPts val="64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ACSM 1</a:t>
            </a:r>
            <a:r>
              <a:rPr b="0" baseline="30000" i="0" lang="en-US" sz="3200" u="none" cap="none" strike="noStrike">
                <a:solidFill>
                  <a:schemeClr val="lt1"/>
                </a:solidFill>
                <a:latin typeface="Calibri"/>
                <a:ea typeface="Calibri"/>
                <a:cs typeface="Calibri"/>
                <a:sym typeface="Calibri"/>
              </a:rPr>
              <a:t>st</a:t>
            </a:r>
            <a:r>
              <a:rPr b="0" i="0" lang="en-US" sz="3200" u="none" cap="none" strike="noStrike">
                <a:solidFill>
                  <a:schemeClr val="lt1"/>
                </a:solidFill>
                <a:latin typeface="Calibri"/>
                <a:ea typeface="Calibri"/>
                <a:cs typeface="Calibri"/>
                <a:sym typeface="Calibri"/>
              </a:rPr>
              <a:t> Roundtable Guidance, 2010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40"/>
              </a:spcBef>
              <a:spcAft>
                <a:spcPts val="0"/>
              </a:spcAft>
              <a:buClr>
                <a:schemeClr val="lt1"/>
              </a:buClr>
              <a:buSzPts val="3200"/>
              <a:buFont typeface="Arial"/>
              <a:buNone/>
            </a:pPr>
            <a:r>
              <a:rPr b="0" i="0" lang="en-US" sz="3200" u="none" cap="none" strike="noStrike">
                <a:solidFill>
                  <a:schemeClr val="lt1"/>
                </a:solidFill>
                <a:latin typeface="Calibri"/>
                <a:ea typeface="Calibri"/>
                <a:cs typeface="Calibri"/>
                <a:sym typeface="Calibri"/>
              </a:rPr>
              <a:t>	- 227 available RCTs </a:t>
            </a:r>
            <a:endParaRPr b="0" i="0" sz="3200" u="none" cap="none" strike="noStrike">
              <a:solidFill>
                <a:srgbClr val="FEFEFE"/>
              </a:solidFill>
              <a:latin typeface="Calibri"/>
              <a:ea typeface="Calibri"/>
              <a:cs typeface="Calibri"/>
              <a:sym typeface="Calibri"/>
            </a:endParaRPr>
          </a:p>
          <a:p>
            <a:pPr indent="-139700" lvl="0" marL="342900" marR="0" rtl="0" algn="l">
              <a:lnSpc>
                <a:spcPct val="100000"/>
              </a:lnSpc>
              <a:spcBef>
                <a:spcPts val="640"/>
              </a:spcBef>
              <a:spcAft>
                <a:spcPts val="0"/>
              </a:spcAft>
              <a:buClr>
                <a:schemeClr val="lt1"/>
              </a:buClr>
              <a:buSzPts val="3200"/>
              <a:buFont typeface="Arial"/>
              <a:buNone/>
            </a:pPr>
            <a:r>
              <a:t/>
            </a:r>
            <a:endParaRPr b="0" i="0" sz="3200" u="none" cap="none" strike="noStrike">
              <a:solidFill>
                <a:schemeClr val="lt1"/>
              </a:solidFill>
              <a:latin typeface="Calibri"/>
              <a:ea typeface="Calibri"/>
              <a:cs typeface="Calibri"/>
              <a:sym typeface="Calibri"/>
            </a:endParaRPr>
          </a:p>
          <a:p>
            <a:pPr indent="-342900" lvl="0" marL="342900" marR="0" rtl="0" algn="l">
              <a:lnSpc>
                <a:spcPct val="100000"/>
              </a:lnSpc>
              <a:spcBef>
                <a:spcPts val="64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ACSM 2</a:t>
            </a:r>
            <a:r>
              <a:rPr b="0" baseline="30000" i="0" lang="en-US" sz="3200" u="none" cap="none" strike="noStrike">
                <a:solidFill>
                  <a:schemeClr val="lt1"/>
                </a:solidFill>
                <a:latin typeface="Calibri"/>
                <a:ea typeface="Calibri"/>
                <a:cs typeface="Calibri"/>
                <a:sym typeface="Calibri"/>
              </a:rPr>
              <a:t>nd</a:t>
            </a:r>
            <a:r>
              <a:rPr b="0" i="0" lang="en-US" sz="3200" u="none" cap="none" strike="noStrike">
                <a:solidFill>
                  <a:schemeClr val="lt1"/>
                </a:solidFill>
                <a:latin typeface="Calibri"/>
                <a:ea typeface="Calibri"/>
                <a:cs typeface="Calibri"/>
                <a:sym typeface="Calibri"/>
              </a:rPr>
              <a:t> Roundtable, 2018</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40"/>
              </a:spcBef>
              <a:spcAft>
                <a:spcPts val="0"/>
              </a:spcAft>
              <a:buClr>
                <a:schemeClr val="lt1"/>
              </a:buClr>
              <a:buSzPts val="3200"/>
              <a:buFont typeface="Arial"/>
              <a:buNone/>
            </a:pPr>
            <a:r>
              <a:rPr b="0" i="0" lang="en-US" sz="3200" u="none" cap="none" strike="noStrike">
                <a:solidFill>
                  <a:schemeClr val="lt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139700" lvl="0" marL="342900" marR="0" rtl="0" algn="l">
              <a:lnSpc>
                <a:spcPct val="100000"/>
              </a:lnSpc>
              <a:spcBef>
                <a:spcPts val="640"/>
              </a:spcBef>
              <a:spcAft>
                <a:spcPts val="0"/>
              </a:spcAft>
              <a:buClr>
                <a:schemeClr val="lt1"/>
              </a:buClr>
              <a:buSzPts val="3200"/>
              <a:buFont typeface="Arial"/>
              <a:buNone/>
            </a:pPr>
            <a:r>
              <a:t/>
            </a:r>
            <a:endParaRPr b="0" i="0" sz="3200" u="none" cap="none" strike="noStrike">
              <a:solidFill>
                <a:schemeClr val="lt1"/>
              </a:solidFill>
              <a:latin typeface="Calibri"/>
              <a:ea typeface="Calibri"/>
              <a:cs typeface="Calibri"/>
              <a:sym typeface="Calibri"/>
            </a:endParaRPr>
          </a:p>
          <a:p>
            <a:pPr indent="-139700" lvl="0" marL="342900" marR="0" rtl="0" algn="l">
              <a:lnSpc>
                <a:spcPct val="100000"/>
              </a:lnSpc>
              <a:spcBef>
                <a:spcPts val="640"/>
              </a:spcBef>
              <a:spcAft>
                <a:spcPts val="0"/>
              </a:spcAft>
              <a:buClr>
                <a:schemeClr val="lt1"/>
              </a:buClr>
              <a:buSzPts val="3200"/>
              <a:buFont typeface="Arial"/>
              <a:buNone/>
            </a:pPr>
            <a:r>
              <a:t/>
            </a:r>
            <a:endParaRPr b="0" i="0" sz="3200" u="none" cap="none" strike="noStrike">
              <a:solidFill>
                <a:schemeClr val="lt1"/>
              </a:solidFill>
              <a:latin typeface="Calibri"/>
              <a:ea typeface="Calibri"/>
              <a:cs typeface="Calibri"/>
              <a:sym typeface="Calibri"/>
            </a:endParaRPr>
          </a:p>
          <a:p>
            <a:pPr indent="-139700" lvl="0" marL="342900" marR="0" rtl="0" algn="l">
              <a:lnSpc>
                <a:spcPct val="100000"/>
              </a:lnSpc>
              <a:spcBef>
                <a:spcPts val="640"/>
              </a:spcBef>
              <a:spcAft>
                <a:spcPts val="0"/>
              </a:spcAft>
              <a:buClr>
                <a:schemeClr val="lt1"/>
              </a:buClr>
              <a:buSzPts val="3200"/>
              <a:buFont typeface="Arial"/>
              <a:buNone/>
            </a:pPr>
            <a:r>
              <a:t/>
            </a:r>
            <a:endParaRPr b="0" i="0" sz="3200" u="none" cap="none" strike="noStrike">
              <a:solidFill>
                <a:schemeClr val="lt1"/>
              </a:solidFill>
              <a:latin typeface="Calibri"/>
              <a:ea typeface="Calibri"/>
              <a:cs typeface="Calibri"/>
              <a:sym typeface="Calibri"/>
            </a:endParaRPr>
          </a:p>
        </p:txBody>
      </p:sp>
      <p:sp>
        <p:nvSpPr>
          <p:cNvPr id="478" name="Google Shape;478;p19"/>
          <p:cNvSpPr txBox="1"/>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2"/>
              </a:buClr>
              <a:buSzPts val="4400"/>
              <a:buFont typeface="Arial"/>
              <a:buNone/>
            </a:pPr>
            <a:r>
              <a:rPr b="0" i="0" lang="en-US" sz="4400" u="none" cap="none" strike="noStrike">
                <a:solidFill>
                  <a:schemeClr val="dk2"/>
                </a:solidFill>
                <a:latin typeface="Arial"/>
                <a:ea typeface="Arial"/>
                <a:cs typeface="Arial"/>
                <a:sym typeface="Arial"/>
              </a:rPr>
              <a:t>Exercise Oncology</a:t>
            </a:r>
            <a:endParaRPr b="0" i="0" sz="1400" u="none" cap="none" strike="noStrike">
              <a:solidFill>
                <a:srgbClr val="000000"/>
              </a:solidFill>
              <a:latin typeface="Arial"/>
              <a:ea typeface="Arial"/>
              <a:cs typeface="Arial"/>
              <a:sym typeface="Arial"/>
            </a:endParaRPr>
          </a:p>
        </p:txBody>
      </p:sp>
      <p:sp>
        <p:nvSpPr>
          <p:cNvPr id="479" name="Google Shape;479;p19"/>
          <p:cNvSpPr txBox="1"/>
          <p:nvPr>
            <p:ph idx="1" type="body"/>
          </p:nvPr>
        </p:nvSpPr>
        <p:spPr>
          <a:xfrm>
            <a:off x="457200" y="1600201"/>
            <a:ext cx="8229600" cy="3994200"/>
          </a:xfrm>
          <a:prstGeom prst="rect">
            <a:avLst/>
          </a:prstGeom>
          <a:noFill/>
          <a:ln>
            <a:noFill/>
          </a:ln>
        </p:spPr>
        <p:txBody>
          <a:bodyPr anchorCtr="0" anchor="t" bIns="45700" lIns="91425" spcFirstLastPara="1" rIns="91425" wrap="square" tIns="45700">
            <a:normAutofit lnSpcReduction="10000"/>
          </a:bodyPr>
          <a:lstStyle/>
          <a:p>
            <a:pPr indent="-342900" lvl="0" marL="342900" rtl="0" algn="l">
              <a:lnSpc>
                <a:spcPct val="100000"/>
              </a:lnSpc>
              <a:spcBef>
                <a:spcPts val="0"/>
              </a:spcBef>
              <a:spcAft>
                <a:spcPts val="0"/>
              </a:spcAft>
              <a:buClr>
                <a:schemeClr val="dk2"/>
              </a:buClr>
              <a:buSzPts val="3200"/>
              <a:buChar char="•"/>
            </a:pPr>
            <a:r>
              <a:rPr lang="en-US">
                <a:solidFill>
                  <a:schemeClr val="dk2"/>
                </a:solidFill>
              </a:rPr>
              <a:t>Number of RCTs grew exponentially</a:t>
            </a:r>
            <a:endParaRPr/>
          </a:p>
          <a:p>
            <a:pPr indent="-139700" lvl="0" marL="342900" rtl="0" algn="l">
              <a:lnSpc>
                <a:spcPct val="100000"/>
              </a:lnSpc>
              <a:spcBef>
                <a:spcPts val="640"/>
              </a:spcBef>
              <a:spcAft>
                <a:spcPts val="0"/>
              </a:spcAft>
              <a:buClr>
                <a:schemeClr val="dk1"/>
              </a:buClr>
              <a:buSzPts val="3200"/>
              <a:buNone/>
            </a:pPr>
            <a:r>
              <a:t/>
            </a:r>
            <a:endParaRPr>
              <a:solidFill>
                <a:schemeClr val="dk2"/>
              </a:solidFill>
            </a:endParaRPr>
          </a:p>
          <a:p>
            <a:pPr indent="-342900" lvl="0" marL="342900" rtl="0" algn="l">
              <a:lnSpc>
                <a:spcPct val="100000"/>
              </a:lnSpc>
              <a:spcBef>
                <a:spcPts val="640"/>
              </a:spcBef>
              <a:spcAft>
                <a:spcPts val="0"/>
              </a:spcAft>
              <a:buClr>
                <a:schemeClr val="dk2"/>
              </a:buClr>
              <a:buSzPts val="3200"/>
              <a:buChar char="•"/>
            </a:pPr>
            <a:r>
              <a:rPr lang="en-US">
                <a:solidFill>
                  <a:schemeClr val="dk2"/>
                </a:solidFill>
              </a:rPr>
              <a:t>ACSM 1</a:t>
            </a:r>
            <a:r>
              <a:rPr baseline="30000" lang="en-US">
                <a:solidFill>
                  <a:schemeClr val="dk2"/>
                </a:solidFill>
              </a:rPr>
              <a:t>st</a:t>
            </a:r>
            <a:r>
              <a:rPr lang="en-US">
                <a:solidFill>
                  <a:schemeClr val="dk2"/>
                </a:solidFill>
              </a:rPr>
              <a:t> Roundtable Guidance, 2010</a:t>
            </a:r>
            <a:endParaRPr/>
          </a:p>
          <a:p>
            <a:pPr indent="0" lvl="0" marL="0" rtl="0" algn="l">
              <a:lnSpc>
                <a:spcPct val="100000"/>
              </a:lnSpc>
              <a:spcBef>
                <a:spcPts val="640"/>
              </a:spcBef>
              <a:spcAft>
                <a:spcPts val="0"/>
              </a:spcAft>
              <a:buClr>
                <a:schemeClr val="dk2"/>
              </a:buClr>
              <a:buSzPts val="3200"/>
              <a:buNone/>
            </a:pPr>
            <a:r>
              <a:rPr lang="en-US">
                <a:solidFill>
                  <a:schemeClr val="dk2"/>
                </a:solidFill>
              </a:rPr>
              <a:t>	- 227 available RCTs </a:t>
            </a:r>
            <a:endParaRPr/>
          </a:p>
          <a:p>
            <a:pPr indent="-139700" lvl="0" marL="342900" rtl="0" algn="l">
              <a:lnSpc>
                <a:spcPct val="100000"/>
              </a:lnSpc>
              <a:spcBef>
                <a:spcPts val="640"/>
              </a:spcBef>
              <a:spcAft>
                <a:spcPts val="0"/>
              </a:spcAft>
              <a:buClr>
                <a:schemeClr val="dk1"/>
              </a:buClr>
              <a:buSzPts val="3200"/>
              <a:buNone/>
            </a:pPr>
            <a:r>
              <a:t/>
            </a:r>
            <a:endParaRPr>
              <a:solidFill>
                <a:schemeClr val="dk2"/>
              </a:solidFill>
            </a:endParaRPr>
          </a:p>
          <a:p>
            <a:pPr indent="-342900" lvl="0" marL="342900" rtl="0" algn="l">
              <a:lnSpc>
                <a:spcPct val="100000"/>
              </a:lnSpc>
              <a:spcBef>
                <a:spcPts val="640"/>
              </a:spcBef>
              <a:spcAft>
                <a:spcPts val="0"/>
              </a:spcAft>
              <a:buClr>
                <a:schemeClr val="dk2"/>
              </a:buClr>
              <a:buSzPts val="3200"/>
              <a:buChar char="•"/>
            </a:pPr>
            <a:r>
              <a:rPr lang="en-US">
                <a:solidFill>
                  <a:schemeClr val="dk2"/>
                </a:solidFill>
              </a:rPr>
              <a:t>ACSM 2</a:t>
            </a:r>
            <a:r>
              <a:rPr baseline="30000" lang="en-US">
                <a:solidFill>
                  <a:schemeClr val="dk2"/>
                </a:solidFill>
              </a:rPr>
              <a:t>nd</a:t>
            </a:r>
            <a:r>
              <a:rPr lang="en-US">
                <a:solidFill>
                  <a:schemeClr val="dk2"/>
                </a:solidFill>
              </a:rPr>
              <a:t> Roundtable, 2018</a:t>
            </a:r>
            <a:endParaRPr/>
          </a:p>
          <a:p>
            <a:pPr indent="0" lvl="0" marL="0" rtl="0" algn="l">
              <a:lnSpc>
                <a:spcPct val="100000"/>
              </a:lnSpc>
              <a:spcBef>
                <a:spcPts val="640"/>
              </a:spcBef>
              <a:spcAft>
                <a:spcPts val="0"/>
              </a:spcAft>
              <a:buClr>
                <a:schemeClr val="dk2"/>
              </a:buClr>
              <a:buSzPts val="3200"/>
              <a:buNone/>
            </a:pPr>
            <a:r>
              <a:rPr lang="en-US">
                <a:solidFill>
                  <a:schemeClr val="dk2"/>
                </a:solidFill>
              </a:rPr>
              <a:t>	- more than 800 available RCTs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84" name="Shape 484"/>
        <p:cNvGrpSpPr/>
        <p:nvPr/>
      </p:nvGrpSpPr>
      <p:grpSpPr>
        <a:xfrm>
          <a:off x="0" y="0"/>
          <a:ext cx="0" cy="0"/>
          <a:chOff x="0" y="0"/>
          <a:chExt cx="0" cy="0"/>
        </a:xfrm>
      </p:grpSpPr>
      <p:sp>
        <p:nvSpPr>
          <p:cNvPr id="485" name="Google Shape;485;p20"/>
          <p:cNvSpPr/>
          <p:nvPr/>
        </p:nvSpPr>
        <p:spPr>
          <a:xfrm>
            <a:off x="0" y="5779128"/>
            <a:ext cx="9144000" cy="107887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6" name="Google Shape;486;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Arial"/>
              <a:buNone/>
            </a:pPr>
            <a:br>
              <a:rPr lang="en-US" sz="4400"/>
            </a:br>
            <a:r>
              <a:rPr lang="en-US" sz="4400">
                <a:solidFill>
                  <a:schemeClr val="dk2"/>
                </a:solidFill>
              </a:rPr>
              <a:t>Exercise Guidelines for Cancer Survivors</a:t>
            </a:r>
            <a:br>
              <a:rPr lang="en-US" sz="4400">
                <a:solidFill>
                  <a:srgbClr val="FEFEFE"/>
                </a:solidFill>
              </a:rPr>
            </a:br>
            <a:endParaRPr/>
          </a:p>
        </p:txBody>
      </p:sp>
      <p:graphicFrame>
        <p:nvGraphicFramePr>
          <p:cNvPr id="487" name="Google Shape;487;p20"/>
          <p:cNvGraphicFramePr/>
          <p:nvPr/>
        </p:nvGraphicFramePr>
        <p:xfrm>
          <a:off x="341333" y="1793185"/>
          <a:ext cx="3000000" cy="3000000"/>
        </p:xfrm>
        <a:graphic>
          <a:graphicData uri="http://schemas.openxmlformats.org/drawingml/2006/table">
            <a:tbl>
              <a:tblPr bandRow="1" firstRow="1">
                <a:noFill/>
                <a:tableStyleId>{0827D075-F49D-48F3-8FCB-FFD3AE4932B9}</a:tableStyleId>
              </a:tblPr>
              <a:tblGrid>
                <a:gridCol w="3230700"/>
                <a:gridCol w="1999950"/>
                <a:gridCol w="3230700"/>
              </a:tblGrid>
              <a:tr h="1021825">
                <a:tc>
                  <a:txBody>
                    <a:bodyPr/>
                    <a:lstStyle/>
                    <a:p>
                      <a:pPr indent="0" lvl="0" marL="0" marR="0" rtl="0" algn="ctr">
                        <a:lnSpc>
                          <a:spcPct val="100000"/>
                        </a:lnSpc>
                        <a:spcBef>
                          <a:spcPts val="0"/>
                        </a:spcBef>
                        <a:spcAft>
                          <a:spcPts val="0"/>
                        </a:spcAft>
                        <a:buClr>
                          <a:srgbClr val="000000"/>
                        </a:buClr>
                        <a:buSzPts val="2800"/>
                        <a:buFont typeface="Arial"/>
                        <a:buNone/>
                      </a:pPr>
                      <a:r>
                        <a:rPr lang="en-US" sz="2800" u="none" cap="none" strike="noStrike"/>
                        <a:t>Strong </a:t>
                      </a:r>
                      <a:endParaRPr sz="1400" u="none" cap="none" strike="noStrike"/>
                    </a:p>
                    <a:p>
                      <a:pPr indent="0" lvl="0" marL="0" marR="0" rtl="0" algn="ctr">
                        <a:lnSpc>
                          <a:spcPct val="100000"/>
                        </a:lnSpc>
                        <a:spcBef>
                          <a:spcPts val="0"/>
                        </a:spcBef>
                        <a:spcAft>
                          <a:spcPts val="0"/>
                        </a:spcAft>
                        <a:buClr>
                          <a:srgbClr val="000000"/>
                        </a:buClr>
                        <a:buSzPts val="2800"/>
                        <a:buFont typeface="Arial"/>
                        <a:buNone/>
                      </a:pPr>
                      <a:r>
                        <a:rPr lang="en-US" sz="2800" u="none" cap="none" strike="noStrike"/>
                        <a:t>Evidence</a:t>
                      </a:r>
                      <a:endParaRPr sz="1400" u="none" cap="none" strike="noStrike"/>
                    </a:p>
                  </a:txBody>
                  <a:tcPr marT="45725" marB="45725" marR="91450" marL="91450">
                    <a:solidFill>
                      <a:schemeClr val="dk2"/>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lang="en-US" sz="2800" u="none" cap="none" strike="noStrike"/>
                        <a:t>Moderate Evidence</a:t>
                      </a:r>
                      <a:endParaRPr sz="1400" u="none" cap="none" strike="noStrike"/>
                    </a:p>
                  </a:txBody>
                  <a:tcPr marT="45725" marB="45725" marR="91450" marL="91450">
                    <a:solidFill>
                      <a:schemeClr val="dk2"/>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lang="en-US" sz="2800" u="none" cap="none" strike="noStrike"/>
                        <a:t>Insufficient</a:t>
                      </a:r>
                      <a:endParaRPr sz="1400" u="none" cap="none" strike="noStrike"/>
                    </a:p>
                    <a:p>
                      <a:pPr indent="0" lvl="0" marL="0" marR="0" rtl="0" algn="ctr">
                        <a:lnSpc>
                          <a:spcPct val="100000"/>
                        </a:lnSpc>
                        <a:spcBef>
                          <a:spcPts val="0"/>
                        </a:spcBef>
                        <a:spcAft>
                          <a:spcPts val="0"/>
                        </a:spcAft>
                        <a:buClr>
                          <a:srgbClr val="000000"/>
                        </a:buClr>
                        <a:buSzPts val="2800"/>
                        <a:buFont typeface="Arial"/>
                        <a:buNone/>
                      </a:pPr>
                      <a:r>
                        <a:rPr lang="en-US" sz="2800" u="none" cap="none" strike="noStrike"/>
                        <a:t>Evidence</a:t>
                      </a:r>
                      <a:endParaRPr sz="1400" u="none" cap="none" strike="noStrike"/>
                    </a:p>
                  </a:txBody>
                  <a:tcPr marT="45725" marB="45725" marR="91450" marL="91450">
                    <a:solidFill>
                      <a:schemeClr val="dk2"/>
                    </a:solidFill>
                  </a:tcPr>
                </a:tc>
              </a:tr>
              <a:tr h="3873900">
                <a:tc>
                  <a:txBody>
                    <a:bodyPr/>
                    <a:lstStyle/>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2"/>
                          </a:solidFill>
                        </a:rPr>
                        <a:t>1. Anxiety</a:t>
                      </a:r>
                      <a:endParaRPr sz="1400" u="none" cap="none" strike="noStrike"/>
                    </a:p>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2"/>
                          </a:solidFill>
                        </a:rPr>
                        <a:t>2. Depressive Symptoms</a:t>
                      </a:r>
                      <a:endParaRPr sz="1400" u="none" cap="none" strike="noStrike"/>
                    </a:p>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2"/>
                          </a:solidFill>
                        </a:rPr>
                        <a:t>3. Fatigue</a:t>
                      </a:r>
                      <a:endParaRPr sz="1400" u="none" cap="none" strike="noStrike"/>
                    </a:p>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2"/>
                          </a:solidFill>
                        </a:rPr>
                        <a:t>4. Health-related QOL</a:t>
                      </a:r>
                      <a:endParaRPr sz="1400" u="none" cap="none" strike="noStrike"/>
                    </a:p>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2"/>
                          </a:solidFill>
                        </a:rPr>
                        <a:t>5. Lymphedema*</a:t>
                      </a:r>
                      <a:endParaRPr sz="1400" u="none" cap="none" strike="noStrike"/>
                    </a:p>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2"/>
                          </a:solidFill>
                        </a:rPr>
                        <a:t>6. Physical functions*</a:t>
                      </a:r>
                      <a:endParaRPr sz="1400" u="none" cap="none" strike="noStrike"/>
                    </a:p>
                  </a:txBody>
                  <a:tcPr marT="45725" marB="45725" marR="91450" marL="91450">
                    <a:solidFill>
                      <a:srgbClr val="CBCBCB"/>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2"/>
                          </a:solidFill>
                        </a:rPr>
                        <a:t>7. Bone health</a:t>
                      </a:r>
                      <a:endParaRPr sz="1400" u="none" cap="none" strike="noStrike"/>
                    </a:p>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2"/>
                          </a:solidFill>
                        </a:rPr>
                        <a:t>8. Sleep</a:t>
                      </a:r>
                      <a:endParaRPr sz="1400" u="none" cap="none" strike="noStrike"/>
                    </a:p>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solidFill>
                          <a:schemeClr val="dk2"/>
                        </a:solidFill>
                      </a:endParaRPr>
                    </a:p>
                  </a:txBody>
                  <a:tcPr marT="45725" marB="45725" marR="91450" marL="91450">
                    <a:solidFill>
                      <a:srgbClr val="CBCBCB"/>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2"/>
                          </a:solidFill>
                        </a:rPr>
                        <a:t>9. Cardiotoxicity</a:t>
                      </a:r>
                      <a:endParaRPr sz="1400" u="none" cap="none" strike="noStrike"/>
                    </a:p>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2"/>
                          </a:solidFill>
                        </a:rPr>
                        <a:t>10. Chemotherapy-induced peripheral neuropathy </a:t>
                      </a:r>
                      <a:endParaRPr sz="1400" u="none" cap="none" strike="noStrike"/>
                    </a:p>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2"/>
                          </a:solidFill>
                        </a:rPr>
                        <a:t>11. Cognitive function</a:t>
                      </a:r>
                      <a:endParaRPr sz="1400" u="none" cap="none" strike="noStrike"/>
                    </a:p>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2"/>
                          </a:solidFill>
                        </a:rPr>
                        <a:t>12. Falls</a:t>
                      </a:r>
                      <a:endParaRPr sz="1400" u="none" cap="none" strike="noStrike"/>
                    </a:p>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2"/>
                          </a:solidFill>
                        </a:rPr>
                        <a:t>13. Nausea</a:t>
                      </a:r>
                      <a:endParaRPr sz="1400" u="none" cap="none" strike="noStrike"/>
                    </a:p>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2"/>
                          </a:solidFill>
                        </a:rPr>
                        <a:t>14. Pain</a:t>
                      </a:r>
                      <a:endParaRPr sz="1400" u="none" cap="none" strike="noStrike"/>
                    </a:p>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2"/>
                          </a:solidFill>
                        </a:rPr>
                        <a:t>15. Sexual function</a:t>
                      </a:r>
                      <a:endParaRPr sz="1400" u="none" cap="none" strike="noStrike"/>
                    </a:p>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2"/>
                          </a:solidFill>
                        </a:rPr>
                        <a:t>16. Treatment tolerance</a:t>
                      </a:r>
                      <a:endParaRPr sz="1400" u="none" cap="none" strike="noStrike"/>
                    </a:p>
                  </a:txBody>
                  <a:tcPr marT="45725" marB="45725" marR="91450" marL="91450">
                    <a:solidFill>
                      <a:srgbClr val="CBCBCB"/>
                    </a:solidFill>
                  </a:tcPr>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92" name="Shape 492"/>
        <p:cNvGrpSpPr/>
        <p:nvPr/>
      </p:nvGrpSpPr>
      <p:grpSpPr>
        <a:xfrm>
          <a:off x="0" y="0"/>
          <a:ext cx="0" cy="0"/>
          <a:chOff x="0" y="0"/>
          <a:chExt cx="0" cy="0"/>
        </a:xfrm>
      </p:grpSpPr>
      <p:sp>
        <p:nvSpPr>
          <p:cNvPr id="493" name="Google Shape;493;p21"/>
          <p:cNvSpPr/>
          <p:nvPr/>
        </p:nvSpPr>
        <p:spPr>
          <a:xfrm>
            <a:off x="0" y="5779128"/>
            <a:ext cx="9144000" cy="107887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4" name="Google Shape;494;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Arial"/>
              <a:buNone/>
            </a:pPr>
            <a:br>
              <a:rPr lang="en-US" sz="4400"/>
            </a:br>
            <a:r>
              <a:rPr lang="en-US" sz="4400">
                <a:solidFill>
                  <a:schemeClr val="dk2"/>
                </a:solidFill>
              </a:rPr>
              <a:t>Exercise Guidelines for Cancer Survivors</a:t>
            </a:r>
            <a:br>
              <a:rPr lang="en-US" sz="4400">
                <a:solidFill>
                  <a:srgbClr val="FEFEFE"/>
                </a:solidFill>
              </a:rPr>
            </a:br>
            <a:endParaRPr/>
          </a:p>
        </p:txBody>
      </p:sp>
      <p:graphicFrame>
        <p:nvGraphicFramePr>
          <p:cNvPr id="495" name="Google Shape;495;p21"/>
          <p:cNvGraphicFramePr/>
          <p:nvPr/>
        </p:nvGraphicFramePr>
        <p:xfrm>
          <a:off x="341333" y="1793185"/>
          <a:ext cx="3000000" cy="3000000"/>
        </p:xfrm>
        <a:graphic>
          <a:graphicData uri="http://schemas.openxmlformats.org/drawingml/2006/table">
            <a:tbl>
              <a:tblPr bandRow="1" firstRow="1">
                <a:noFill/>
                <a:tableStyleId>{0827D075-F49D-48F3-8FCB-FFD3AE4932B9}</a:tableStyleId>
              </a:tblPr>
              <a:tblGrid>
                <a:gridCol w="3230700"/>
                <a:gridCol w="1999950"/>
                <a:gridCol w="3230700"/>
              </a:tblGrid>
              <a:tr h="1021825">
                <a:tc>
                  <a:txBody>
                    <a:bodyPr/>
                    <a:lstStyle/>
                    <a:p>
                      <a:pPr indent="0" lvl="0" marL="0" marR="0" rtl="0" algn="ctr">
                        <a:lnSpc>
                          <a:spcPct val="100000"/>
                        </a:lnSpc>
                        <a:spcBef>
                          <a:spcPts val="0"/>
                        </a:spcBef>
                        <a:spcAft>
                          <a:spcPts val="0"/>
                        </a:spcAft>
                        <a:buClr>
                          <a:srgbClr val="000000"/>
                        </a:buClr>
                        <a:buSzPts val="2800"/>
                        <a:buFont typeface="Arial"/>
                        <a:buNone/>
                      </a:pPr>
                      <a:r>
                        <a:rPr lang="en-US" sz="2800" u="none" cap="none" strike="noStrike"/>
                        <a:t>Strong </a:t>
                      </a:r>
                      <a:endParaRPr sz="1400" u="none" cap="none" strike="noStrike"/>
                    </a:p>
                    <a:p>
                      <a:pPr indent="0" lvl="0" marL="0" marR="0" rtl="0" algn="ctr">
                        <a:lnSpc>
                          <a:spcPct val="100000"/>
                        </a:lnSpc>
                        <a:spcBef>
                          <a:spcPts val="0"/>
                        </a:spcBef>
                        <a:spcAft>
                          <a:spcPts val="0"/>
                        </a:spcAft>
                        <a:buClr>
                          <a:srgbClr val="000000"/>
                        </a:buClr>
                        <a:buSzPts val="2800"/>
                        <a:buFont typeface="Arial"/>
                        <a:buNone/>
                      </a:pPr>
                      <a:r>
                        <a:rPr lang="en-US" sz="2800" u="none" cap="none" strike="noStrike"/>
                        <a:t>Evidence</a:t>
                      </a:r>
                      <a:endParaRPr sz="1400" u="none" cap="none" strike="noStrike"/>
                    </a:p>
                  </a:txBody>
                  <a:tcPr marT="45725" marB="45725" marR="91450" marL="91450">
                    <a:solidFill>
                      <a:schemeClr val="dk2"/>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lang="en-US" sz="2800" u="none" cap="none" strike="noStrike"/>
                        <a:t>Moderate Evidence</a:t>
                      </a:r>
                      <a:endParaRPr sz="1400" u="none" cap="none" strike="noStrike"/>
                    </a:p>
                  </a:txBody>
                  <a:tcPr marT="45725" marB="45725" marR="91450" marL="91450">
                    <a:solidFill>
                      <a:schemeClr val="dk2"/>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lang="en-US" sz="2800" u="none" cap="none" strike="noStrike"/>
                        <a:t>Insufficient</a:t>
                      </a:r>
                      <a:endParaRPr sz="1400" u="none" cap="none" strike="noStrike"/>
                    </a:p>
                    <a:p>
                      <a:pPr indent="0" lvl="0" marL="0" marR="0" rtl="0" algn="ctr">
                        <a:lnSpc>
                          <a:spcPct val="100000"/>
                        </a:lnSpc>
                        <a:spcBef>
                          <a:spcPts val="0"/>
                        </a:spcBef>
                        <a:spcAft>
                          <a:spcPts val="0"/>
                        </a:spcAft>
                        <a:buClr>
                          <a:srgbClr val="000000"/>
                        </a:buClr>
                        <a:buSzPts val="2800"/>
                        <a:buFont typeface="Arial"/>
                        <a:buNone/>
                      </a:pPr>
                      <a:r>
                        <a:rPr lang="en-US" sz="2800" u="none" cap="none" strike="noStrike"/>
                        <a:t>Evidence</a:t>
                      </a:r>
                      <a:endParaRPr sz="1400" u="none" cap="none" strike="noStrike"/>
                    </a:p>
                  </a:txBody>
                  <a:tcPr marT="45725" marB="45725" marR="91450" marL="91450">
                    <a:solidFill>
                      <a:schemeClr val="dk2"/>
                    </a:solidFill>
                  </a:tcPr>
                </a:tc>
              </a:tr>
              <a:tr h="3873900">
                <a:tc>
                  <a:txBody>
                    <a:bodyPr/>
                    <a:lstStyle/>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1"/>
                          </a:solidFill>
                        </a:rPr>
                        <a:t>1. Anxiety</a:t>
                      </a:r>
                      <a:endParaRPr sz="1400" u="none" cap="none" strike="noStrike"/>
                    </a:p>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1"/>
                          </a:solidFill>
                        </a:rPr>
                        <a:t>2. Depressive Symptoms</a:t>
                      </a:r>
                      <a:endParaRPr sz="1400" u="none" cap="none" strike="noStrike"/>
                    </a:p>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1"/>
                          </a:solidFill>
                        </a:rPr>
                        <a:t>3. Fatigue</a:t>
                      </a:r>
                      <a:endParaRPr sz="1400" u="none" cap="none" strike="noStrike"/>
                    </a:p>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1"/>
                          </a:solidFill>
                        </a:rPr>
                        <a:t>4. Health-related QOL</a:t>
                      </a:r>
                      <a:endParaRPr sz="1400" u="none" cap="none" strike="noStrike"/>
                    </a:p>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1"/>
                          </a:solidFill>
                        </a:rPr>
                        <a:t>5. Lymphedema*</a:t>
                      </a:r>
                      <a:endParaRPr sz="1400" u="none" cap="none" strike="noStrike"/>
                    </a:p>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1"/>
                          </a:solidFill>
                        </a:rPr>
                        <a:t>6. Physical functions*</a:t>
                      </a:r>
                      <a:endParaRPr sz="1400" u="none" cap="none" strike="noStrike"/>
                    </a:p>
                  </a:txBody>
                  <a:tcPr marT="45725" marB="45725" marR="91450" marL="91450">
                    <a:solidFill>
                      <a:srgbClr val="CBCBCB"/>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2"/>
                          </a:solidFill>
                        </a:rPr>
                        <a:t>7. Bone health</a:t>
                      </a:r>
                      <a:endParaRPr sz="1400" u="none" cap="none" strike="noStrike"/>
                    </a:p>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1"/>
                          </a:solidFill>
                        </a:rPr>
                        <a:t>8. Sleep</a:t>
                      </a:r>
                      <a:endParaRPr sz="1400" u="none" cap="none" strike="noStrike"/>
                    </a:p>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solidFill>
                          <a:schemeClr val="dk2"/>
                        </a:solidFill>
                      </a:endParaRPr>
                    </a:p>
                  </a:txBody>
                  <a:tcPr marT="45725" marB="45725" marR="91450" marL="91450">
                    <a:solidFill>
                      <a:srgbClr val="CBCBCB"/>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2"/>
                          </a:solidFill>
                        </a:rPr>
                        <a:t>9. Cardiotoxicity</a:t>
                      </a:r>
                      <a:endParaRPr sz="1400" u="none" cap="none" strike="noStrike"/>
                    </a:p>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2"/>
                          </a:solidFill>
                        </a:rPr>
                        <a:t>10. Chemotherapy-induced peripheral neuropathy </a:t>
                      </a:r>
                      <a:endParaRPr sz="1400" u="none" cap="none" strike="noStrike"/>
                    </a:p>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1"/>
                          </a:solidFill>
                        </a:rPr>
                        <a:t>11. Cognitive function</a:t>
                      </a:r>
                      <a:endParaRPr sz="1400" u="none" cap="none" strike="noStrike"/>
                    </a:p>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1"/>
                          </a:solidFill>
                        </a:rPr>
                        <a:t>12. Falls</a:t>
                      </a:r>
                      <a:endParaRPr sz="1400" u="none" cap="none" strike="noStrike"/>
                    </a:p>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2"/>
                          </a:solidFill>
                        </a:rPr>
                        <a:t>13. Nausea</a:t>
                      </a:r>
                      <a:endParaRPr sz="1400" u="none" cap="none" strike="noStrike"/>
                    </a:p>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2"/>
                          </a:solidFill>
                        </a:rPr>
                        <a:t>14. Pain</a:t>
                      </a:r>
                      <a:endParaRPr sz="1400" u="none" cap="none" strike="noStrike"/>
                    </a:p>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2"/>
                          </a:solidFill>
                        </a:rPr>
                        <a:t>15. Sexual function</a:t>
                      </a:r>
                      <a:endParaRPr sz="1400" u="none" cap="none" strike="noStrike"/>
                    </a:p>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2"/>
                          </a:solidFill>
                        </a:rPr>
                        <a:t>16. Treatment tolerance</a:t>
                      </a:r>
                      <a:endParaRPr sz="1400" u="none" cap="none" strike="noStrike"/>
                    </a:p>
                  </a:txBody>
                  <a:tcPr marT="45725" marB="45725" marR="91450" marL="91450">
                    <a:solidFill>
                      <a:srgbClr val="CBCBCB"/>
                    </a:solidFill>
                  </a:tcPr>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00" name="Shape 500"/>
        <p:cNvGrpSpPr/>
        <p:nvPr/>
      </p:nvGrpSpPr>
      <p:grpSpPr>
        <a:xfrm>
          <a:off x="0" y="0"/>
          <a:ext cx="0" cy="0"/>
          <a:chOff x="0" y="0"/>
          <a:chExt cx="0" cy="0"/>
        </a:xfrm>
      </p:grpSpPr>
      <p:sp>
        <p:nvSpPr>
          <p:cNvPr id="501" name="Google Shape;501;p22"/>
          <p:cNvSpPr/>
          <p:nvPr/>
        </p:nvSpPr>
        <p:spPr>
          <a:xfrm>
            <a:off x="0" y="5779128"/>
            <a:ext cx="9144000" cy="107887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2" name="Google Shape;502;p22"/>
          <p:cNvSpPr txBox="1"/>
          <p:nvPr>
            <p:ph type="title"/>
          </p:nvPr>
        </p:nvSpPr>
        <p:spPr>
          <a:xfrm>
            <a:off x="457200" y="53340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3600"/>
              <a:buFont typeface="Arial"/>
              <a:buNone/>
            </a:pPr>
            <a:r>
              <a:rPr lang="en-US" sz="3600">
                <a:solidFill>
                  <a:schemeClr val="dk2"/>
                </a:solidFill>
              </a:rPr>
              <a:t>Theoretical Framework: Prehabilitative Exercise on Health Outcomes </a:t>
            </a:r>
            <a:endParaRPr/>
          </a:p>
        </p:txBody>
      </p:sp>
      <p:pic>
        <p:nvPicPr>
          <p:cNvPr id="503" name="Google Shape;503;p22"/>
          <p:cNvPicPr preferRelativeResize="0"/>
          <p:nvPr/>
        </p:nvPicPr>
        <p:blipFill rotWithShape="1">
          <a:blip r:embed="rId3">
            <a:alphaModFix/>
          </a:blip>
          <a:srcRect b="0" l="0" r="0" t="0"/>
          <a:stretch/>
        </p:blipFill>
        <p:spPr>
          <a:xfrm>
            <a:off x="330974" y="1881847"/>
            <a:ext cx="8482052" cy="4426877"/>
          </a:xfrm>
          <a:prstGeom prst="rect">
            <a:avLst/>
          </a:prstGeom>
          <a:noFill/>
          <a:ln>
            <a:noFill/>
          </a:ln>
        </p:spPr>
      </p:pic>
      <p:sp>
        <p:nvSpPr>
          <p:cNvPr id="504" name="Google Shape;504;p22"/>
          <p:cNvSpPr txBox="1"/>
          <p:nvPr/>
        </p:nvSpPr>
        <p:spPr>
          <a:xfrm>
            <a:off x="5523979" y="6429473"/>
            <a:ext cx="47244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Calibri"/>
                <a:ea typeface="Calibri"/>
                <a:cs typeface="Calibri"/>
                <a:sym typeface="Calibri"/>
              </a:rPr>
              <a:t>Adopted from Lee et al., </a:t>
            </a:r>
            <a:r>
              <a:rPr b="0" i="1" lang="en-US" sz="1400" u="none" cap="none" strike="noStrike">
                <a:solidFill>
                  <a:schemeClr val="dk2"/>
                </a:solidFill>
                <a:latin typeface="Calibri"/>
                <a:ea typeface="Calibri"/>
                <a:cs typeface="Calibri"/>
                <a:sym typeface="Calibri"/>
              </a:rPr>
              <a:t>Curr Oncol Rep.</a:t>
            </a:r>
            <a:r>
              <a:rPr b="0" i="0" lang="en-US" sz="1400" u="none" cap="none" strike="noStrike">
                <a:solidFill>
                  <a:schemeClr val="dk2"/>
                </a:solidFill>
                <a:latin typeface="Calibri"/>
                <a:ea typeface="Calibri"/>
                <a:cs typeface="Calibri"/>
                <a:sym typeface="Calibri"/>
              </a:rPr>
              <a:t> 2020 </a:t>
            </a:r>
            <a:endParaRPr b="0" i="0" sz="1400" u="none" cap="none" strike="noStrike">
              <a:solidFill>
                <a:srgbClr val="000000"/>
              </a:solidFill>
              <a:latin typeface="Arial"/>
              <a:ea typeface="Arial"/>
              <a:cs typeface="Arial"/>
              <a:sym typeface="Arial"/>
            </a:endParaRPr>
          </a:p>
        </p:txBody>
      </p:sp>
      <p:sp>
        <p:nvSpPr>
          <p:cNvPr id="505" name="Google Shape;505;p22"/>
          <p:cNvSpPr txBox="1"/>
          <p:nvPr/>
        </p:nvSpPr>
        <p:spPr>
          <a:xfrm>
            <a:off x="457200" y="274638"/>
            <a:ext cx="8229600" cy="1143000"/>
          </a:xfrm>
          <a:prstGeom prst="rect">
            <a:avLst/>
          </a:prstGeom>
          <a:noFill/>
          <a:ln>
            <a:noFill/>
          </a:ln>
        </p:spPr>
        <p:txBody>
          <a:bodyPr anchorCtr="0" anchor="ctr" bIns="45700" lIns="91425" spcFirstLastPara="1" rIns="91425" wrap="square" tIns="45700">
            <a:normAutofit fontScale="60000" lnSpcReduction="20000"/>
          </a:bodyPr>
          <a:lstStyle/>
          <a:p>
            <a:pPr indent="0" lvl="0" marL="0" marR="0" rtl="0" algn="ctr">
              <a:lnSpc>
                <a:spcPct val="100000"/>
              </a:lnSpc>
              <a:spcBef>
                <a:spcPts val="0"/>
              </a:spcBef>
              <a:spcAft>
                <a:spcPts val="0"/>
              </a:spcAft>
              <a:buClr>
                <a:schemeClr val="dk1"/>
              </a:buClr>
              <a:buSzPct val="100000"/>
              <a:buFont typeface="Arial"/>
              <a:buNone/>
            </a:pPr>
            <a:br>
              <a:rPr b="0" i="0" lang="en-US" sz="4400" u="none" cap="none" strike="noStrike">
                <a:solidFill>
                  <a:schemeClr val="dk1"/>
                </a:solidFill>
                <a:latin typeface="Arial"/>
                <a:ea typeface="Arial"/>
                <a:cs typeface="Arial"/>
                <a:sym typeface="Arial"/>
              </a:rPr>
            </a:br>
            <a:br>
              <a:rPr b="0" i="0" lang="en-US" sz="4400" u="none" cap="none" strike="noStrike">
                <a:solidFill>
                  <a:srgbClr val="FEFEFE"/>
                </a:solidFill>
                <a:latin typeface="Arial"/>
                <a:ea typeface="Arial"/>
                <a:cs typeface="Arial"/>
                <a:sym typeface="Arial"/>
              </a:rPr>
            </a:br>
            <a:endParaRPr b="0" i="0" sz="4400" u="none" cap="none" strike="noStrike">
              <a:solidFill>
                <a:schemeClr val="dk1"/>
              </a:solidFill>
              <a:latin typeface="Arial"/>
              <a:ea typeface="Arial"/>
              <a:cs typeface="Arial"/>
              <a:sym typeface="Arial"/>
            </a:endParaRPr>
          </a:p>
        </p:txBody>
      </p:sp>
      <p:sp>
        <p:nvSpPr>
          <p:cNvPr id="506" name="Google Shape;506;p22"/>
          <p:cNvSpPr/>
          <p:nvPr/>
        </p:nvSpPr>
        <p:spPr>
          <a:xfrm>
            <a:off x="5185775" y="1935161"/>
            <a:ext cx="3043825" cy="3379757"/>
          </a:xfrm>
          <a:prstGeom prst="rect">
            <a:avLst/>
          </a:prstGeom>
          <a:noFill/>
          <a:ln cap="flat" cmpd="sng" w="57150">
            <a:solidFill>
              <a:schemeClr val="dk1"/>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6"/>
                                        </p:tgtEl>
                                        <p:attrNameLst>
                                          <p:attrName>style.visibility</p:attrName>
                                        </p:attrNameLst>
                                      </p:cBhvr>
                                      <p:to>
                                        <p:strVal val="visible"/>
                                      </p:to>
                                    </p:set>
                                    <p:animEffect filter="fade" transition="in">
                                      <p:cBhvr>
                                        <p:cTn dur="500"/>
                                        <p:tgtEl>
                                          <p:spTgt spid="5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11" name="Shape 511"/>
        <p:cNvGrpSpPr/>
        <p:nvPr/>
      </p:nvGrpSpPr>
      <p:grpSpPr>
        <a:xfrm>
          <a:off x="0" y="0"/>
          <a:ext cx="0" cy="0"/>
          <a:chOff x="0" y="0"/>
          <a:chExt cx="0" cy="0"/>
        </a:xfrm>
      </p:grpSpPr>
      <p:sp>
        <p:nvSpPr>
          <p:cNvPr id="512" name="Google Shape;512;p23"/>
          <p:cNvSpPr/>
          <p:nvPr/>
        </p:nvSpPr>
        <p:spPr>
          <a:xfrm>
            <a:off x="0" y="5779128"/>
            <a:ext cx="9144000" cy="107887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513" name="Google Shape;513;p23"/>
          <p:cNvPicPr preferRelativeResize="0"/>
          <p:nvPr/>
        </p:nvPicPr>
        <p:blipFill rotWithShape="1">
          <a:blip r:embed="rId3">
            <a:alphaModFix/>
          </a:blip>
          <a:srcRect b="0" l="0" r="0" t="0"/>
          <a:stretch/>
        </p:blipFill>
        <p:spPr>
          <a:xfrm rot="-1421561">
            <a:off x="466586" y="1523571"/>
            <a:ext cx="7011833" cy="3793068"/>
          </a:xfrm>
          <a:prstGeom prst="rect">
            <a:avLst/>
          </a:prstGeom>
          <a:noFill/>
          <a:ln>
            <a:noFill/>
          </a:ln>
        </p:spPr>
      </p:pic>
      <p:pic>
        <p:nvPicPr>
          <p:cNvPr id="514" name="Google Shape;514;p23"/>
          <p:cNvPicPr preferRelativeResize="0"/>
          <p:nvPr/>
        </p:nvPicPr>
        <p:blipFill rotWithShape="1">
          <a:blip r:embed="rId4">
            <a:alphaModFix/>
          </a:blip>
          <a:srcRect b="0" l="0" r="0" t="0"/>
          <a:stretch/>
        </p:blipFill>
        <p:spPr>
          <a:xfrm rot="606006">
            <a:off x="1566995" y="1286862"/>
            <a:ext cx="7282590" cy="4840437"/>
          </a:xfrm>
          <a:prstGeom prst="rect">
            <a:avLst/>
          </a:prstGeom>
          <a:noFill/>
          <a:ln>
            <a:noFill/>
          </a:ln>
        </p:spPr>
      </p:pic>
      <p:sp>
        <p:nvSpPr>
          <p:cNvPr id="515" name="Google Shape;515;p23"/>
          <p:cNvSpPr txBox="1"/>
          <p:nvPr/>
        </p:nvSpPr>
        <p:spPr>
          <a:xfrm>
            <a:off x="3048000" y="6339190"/>
            <a:ext cx="47244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Calibri"/>
                <a:ea typeface="Calibri"/>
                <a:cs typeface="Calibri"/>
                <a:sym typeface="Calibri"/>
              </a:rPr>
              <a:t>Stachura. </a:t>
            </a:r>
            <a:r>
              <a:rPr b="0" i="1" lang="en-US" sz="1400" u="none" cap="none" strike="noStrike">
                <a:solidFill>
                  <a:schemeClr val="dk2"/>
                </a:solidFill>
                <a:latin typeface="Calibri"/>
                <a:ea typeface="Calibri"/>
                <a:cs typeface="Calibri"/>
                <a:sym typeface="Calibri"/>
              </a:rPr>
              <a:t>Golf Digest. </a:t>
            </a:r>
            <a:r>
              <a:rPr b="0" i="0" lang="en-US" sz="1400" u="none" cap="none" strike="noStrike">
                <a:solidFill>
                  <a:schemeClr val="dk2"/>
                </a:solidFill>
                <a:latin typeface="Calibri"/>
                <a:ea typeface="Calibri"/>
                <a:cs typeface="Calibri"/>
                <a:sym typeface="Calibri"/>
              </a:rPr>
              <a:t>2018</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Calibri"/>
                <a:ea typeface="Calibri"/>
                <a:cs typeface="Calibri"/>
                <a:sym typeface="Calibri"/>
              </a:rPr>
              <a:t>Linkedin. linkedin.com/in/lee-embley-2607a03/</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13"/>
                                        </p:tgtEl>
                                        <p:attrNameLst>
                                          <p:attrName>style.visibility</p:attrName>
                                        </p:attrNameLst>
                                      </p:cBhvr>
                                      <p:to>
                                        <p:strVal val="visible"/>
                                      </p:to>
                                    </p:set>
                                    <p:anim calcmode="lin" valueType="num">
                                      <p:cBhvr additive="base">
                                        <p:cTn dur="500"/>
                                        <p:tgtEl>
                                          <p:spTgt spid="51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14"/>
                                        </p:tgtEl>
                                        <p:attrNameLst>
                                          <p:attrName>style.visibility</p:attrName>
                                        </p:attrNameLst>
                                      </p:cBhvr>
                                      <p:to>
                                        <p:strVal val="visible"/>
                                      </p:to>
                                    </p:set>
                                    <p:anim calcmode="lin" valueType="num">
                                      <p:cBhvr additive="base">
                                        <p:cTn dur="500"/>
                                        <p:tgtEl>
                                          <p:spTgt spid="51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20" name="Shape 520"/>
        <p:cNvGrpSpPr/>
        <p:nvPr/>
      </p:nvGrpSpPr>
      <p:grpSpPr>
        <a:xfrm>
          <a:off x="0" y="0"/>
          <a:ext cx="0" cy="0"/>
          <a:chOff x="0" y="0"/>
          <a:chExt cx="0" cy="0"/>
        </a:xfrm>
      </p:grpSpPr>
      <p:sp>
        <p:nvSpPr>
          <p:cNvPr id="521" name="Google Shape;521;p2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2"/>
              </a:buClr>
              <a:buSzPct val="100000"/>
              <a:buFont typeface="Arial"/>
              <a:buNone/>
            </a:pPr>
            <a:r>
              <a:rPr lang="en-US">
                <a:solidFill>
                  <a:schemeClr val="dk2"/>
                </a:solidFill>
              </a:rPr>
              <a:t>Exercise Intensity &amp; Volume Modulators </a:t>
            </a:r>
            <a:endParaRPr/>
          </a:p>
        </p:txBody>
      </p:sp>
      <p:grpSp>
        <p:nvGrpSpPr>
          <p:cNvPr id="522" name="Google Shape;522;p24"/>
          <p:cNvGrpSpPr/>
          <p:nvPr/>
        </p:nvGrpSpPr>
        <p:grpSpPr>
          <a:xfrm>
            <a:off x="281419" y="1541199"/>
            <a:ext cx="6827522" cy="4063003"/>
            <a:chOff x="-365761" y="498"/>
            <a:chExt cx="6827522" cy="4063003"/>
          </a:xfrm>
        </p:grpSpPr>
        <p:cxnSp>
          <p:nvCxnSpPr>
            <p:cNvPr id="523" name="Google Shape;523;p24"/>
            <p:cNvCxnSpPr/>
            <p:nvPr/>
          </p:nvCxnSpPr>
          <p:spPr>
            <a:xfrm>
              <a:off x="365761" y="3170488"/>
              <a:ext cx="6096000" cy="0"/>
            </a:xfrm>
            <a:prstGeom prst="straightConnector1">
              <a:avLst/>
            </a:prstGeom>
            <a:noFill/>
            <a:ln cap="flat" cmpd="sng" w="25400">
              <a:solidFill>
                <a:srgbClr val="000000"/>
              </a:solidFill>
              <a:prstDash val="solid"/>
              <a:round/>
              <a:headEnd len="sm" w="sm" type="none"/>
              <a:tailEnd len="sm" w="sm" type="none"/>
            </a:ln>
          </p:spPr>
        </p:cxnSp>
        <p:cxnSp>
          <p:nvCxnSpPr>
            <p:cNvPr id="524" name="Google Shape;524;p24"/>
            <p:cNvCxnSpPr/>
            <p:nvPr/>
          </p:nvCxnSpPr>
          <p:spPr>
            <a:xfrm>
              <a:off x="365761" y="1808713"/>
              <a:ext cx="6096000" cy="0"/>
            </a:xfrm>
            <a:prstGeom prst="straightConnector1">
              <a:avLst/>
            </a:prstGeom>
            <a:noFill/>
            <a:ln cap="flat" cmpd="sng" w="25400">
              <a:solidFill>
                <a:srgbClr val="000000"/>
              </a:solidFill>
              <a:prstDash val="solid"/>
              <a:round/>
              <a:headEnd len="sm" w="sm" type="none"/>
              <a:tailEnd len="sm" w="sm" type="none"/>
            </a:ln>
          </p:spPr>
        </p:cxnSp>
        <p:cxnSp>
          <p:nvCxnSpPr>
            <p:cNvPr id="525" name="Google Shape;525;p24"/>
            <p:cNvCxnSpPr/>
            <p:nvPr/>
          </p:nvCxnSpPr>
          <p:spPr>
            <a:xfrm>
              <a:off x="365761" y="446938"/>
              <a:ext cx="6096000" cy="0"/>
            </a:xfrm>
            <a:prstGeom prst="straightConnector1">
              <a:avLst/>
            </a:prstGeom>
            <a:noFill/>
            <a:ln cap="flat" cmpd="sng" w="25400">
              <a:solidFill>
                <a:srgbClr val="000000"/>
              </a:solidFill>
              <a:prstDash val="solid"/>
              <a:round/>
              <a:headEnd len="sm" w="sm" type="none"/>
              <a:tailEnd len="sm" w="sm" type="none"/>
            </a:ln>
          </p:spPr>
        </p:cxnSp>
        <p:sp>
          <p:nvSpPr>
            <p:cNvPr id="526" name="Google Shape;526;p24"/>
            <p:cNvSpPr/>
            <p:nvPr/>
          </p:nvSpPr>
          <p:spPr>
            <a:xfrm>
              <a:off x="2270756" y="498"/>
              <a:ext cx="3870968" cy="44643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24"/>
            <p:cNvSpPr txBox="1"/>
            <p:nvPr/>
          </p:nvSpPr>
          <p:spPr>
            <a:xfrm>
              <a:off x="2270756" y="498"/>
              <a:ext cx="3870968" cy="446439"/>
            </a:xfrm>
            <a:prstGeom prst="rect">
              <a:avLst/>
            </a:prstGeom>
            <a:noFill/>
            <a:ln>
              <a:noFill/>
            </a:ln>
          </p:spPr>
          <p:txBody>
            <a:bodyPr anchorCtr="0" anchor="b" bIns="53325" lIns="53325" spcFirstLastPara="1" rIns="53325" wrap="square" tIns="53325">
              <a:noAutofit/>
            </a:bodyPr>
            <a:lstStyle/>
            <a:p>
              <a:pPr indent="0" lvl="0" marL="0" marR="0" rtl="0" algn="l">
                <a:lnSpc>
                  <a:spcPct val="90000"/>
                </a:lnSpc>
                <a:spcBef>
                  <a:spcPts val="0"/>
                </a:spcBef>
                <a:spcAft>
                  <a:spcPts val="0"/>
                </a:spcAft>
                <a:buClr>
                  <a:schemeClr val="dk1"/>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528" name="Google Shape;528;p24"/>
            <p:cNvSpPr/>
            <p:nvPr/>
          </p:nvSpPr>
          <p:spPr>
            <a:xfrm>
              <a:off x="-365761" y="498"/>
              <a:ext cx="3048004" cy="446439"/>
            </a:xfrm>
            <a:prstGeom prst="round2SameRect">
              <a:avLst>
                <a:gd fmla="val 16670" name="adj1"/>
                <a:gd fmla="val 0" name="adj2"/>
              </a:avLst>
            </a:prstGeom>
            <a:solidFill>
              <a:srgbClr val="FFFFFF"/>
            </a:solid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24"/>
            <p:cNvSpPr txBox="1"/>
            <p:nvPr/>
          </p:nvSpPr>
          <p:spPr>
            <a:xfrm>
              <a:off x="-343964" y="22295"/>
              <a:ext cx="3004410" cy="424642"/>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2800"/>
                <a:buFont typeface="Calibri"/>
                <a:buNone/>
              </a:pPr>
              <a:r>
                <a:rPr b="0" i="0" lang="en-US" sz="2800" u="none" cap="none" strike="noStrike">
                  <a:solidFill>
                    <a:srgbClr val="000000"/>
                  </a:solidFill>
                  <a:latin typeface="Calibri"/>
                  <a:ea typeface="Calibri"/>
                  <a:cs typeface="Calibri"/>
                  <a:sym typeface="Calibri"/>
                </a:rPr>
                <a:t>Warm-up</a:t>
              </a:r>
              <a:endParaRPr b="0" i="0" sz="1400" u="none" cap="none" strike="noStrike">
                <a:solidFill>
                  <a:srgbClr val="000000"/>
                </a:solidFill>
                <a:latin typeface="Arial"/>
                <a:ea typeface="Arial"/>
                <a:cs typeface="Arial"/>
                <a:sym typeface="Arial"/>
              </a:endParaRPr>
            </a:p>
          </p:txBody>
        </p:sp>
        <p:sp>
          <p:nvSpPr>
            <p:cNvPr id="530" name="Google Shape;530;p24"/>
            <p:cNvSpPr/>
            <p:nvPr/>
          </p:nvSpPr>
          <p:spPr>
            <a:xfrm>
              <a:off x="432480" y="446938"/>
              <a:ext cx="5231038" cy="89301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24"/>
            <p:cNvSpPr txBox="1"/>
            <p:nvPr/>
          </p:nvSpPr>
          <p:spPr>
            <a:xfrm>
              <a:off x="432480" y="446938"/>
              <a:ext cx="5231038" cy="893013"/>
            </a:xfrm>
            <a:prstGeom prst="rect">
              <a:avLst/>
            </a:prstGeom>
            <a:noFill/>
            <a:ln>
              <a:noFill/>
            </a:ln>
          </p:spPr>
          <p:txBody>
            <a:bodyPr anchorCtr="0" anchor="t" bIns="38100" lIns="38100" spcFirstLastPara="1" rIns="38100" wrap="square" tIns="38100">
              <a:noAutofit/>
            </a:bodyPr>
            <a:lstStyle/>
            <a:p>
              <a:pPr indent="-228600" lvl="1" marL="228600" marR="0" rtl="0" algn="l">
                <a:lnSpc>
                  <a:spcPct val="90000"/>
                </a:lnSpc>
                <a:spcBef>
                  <a:spcPts val="0"/>
                </a:spcBef>
                <a:spcAft>
                  <a:spcPts val="0"/>
                </a:spcAft>
                <a:buClr>
                  <a:srgbClr val="000000"/>
                </a:buClr>
                <a:buSzPts val="2000"/>
                <a:buFont typeface="Calibri"/>
                <a:buChar char="•"/>
              </a:pPr>
              <a:r>
                <a:rPr b="0" i="0" lang="en-US" sz="2000" u="none" cap="none" strike="noStrike">
                  <a:solidFill>
                    <a:srgbClr val="000000"/>
                  </a:solidFill>
                  <a:latin typeface="Calibri"/>
                  <a:ea typeface="Calibri"/>
                  <a:cs typeface="Calibri"/>
                  <a:sym typeface="Calibri"/>
                </a:rPr>
                <a:t>Population specific exercises</a:t>
              </a:r>
              <a:endParaRPr b="0" i="0" sz="1400" u="none" cap="none" strike="noStrike">
                <a:solidFill>
                  <a:srgbClr val="000000"/>
                </a:solidFill>
                <a:latin typeface="Arial"/>
                <a:ea typeface="Arial"/>
                <a:cs typeface="Arial"/>
                <a:sym typeface="Arial"/>
              </a:endParaRPr>
            </a:p>
            <a:p>
              <a:pPr indent="-228600" lvl="1" marL="228600" marR="0" rtl="0" algn="l">
                <a:lnSpc>
                  <a:spcPct val="90000"/>
                </a:lnSpc>
                <a:spcBef>
                  <a:spcPts val="300"/>
                </a:spcBef>
                <a:spcAft>
                  <a:spcPts val="0"/>
                </a:spcAft>
                <a:buClr>
                  <a:srgbClr val="000000"/>
                </a:buClr>
                <a:buSzPts val="2000"/>
                <a:buFont typeface="Calibri"/>
                <a:buChar char="•"/>
              </a:pPr>
              <a:r>
                <a:rPr b="0" i="0" lang="en-US" sz="2000" u="none" cap="none" strike="noStrike">
                  <a:solidFill>
                    <a:srgbClr val="000000"/>
                  </a:solidFill>
                  <a:latin typeface="Calibri"/>
                  <a:ea typeface="Calibri"/>
                  <a:cs typeface="Calibri"/>
                  <a:sym typeface="Calibri"/>
                </a:rPr>
                <a:t>Golf specific exercises</a:t>
              </a:r>
              <a:endParaRPr b="0" i="0" sz="1400" u="none" cap="none" strike="noStrike">
                <a:solidFill>
                  <a:srgbClr val="000000"/>
                </a:solidFill>
                <a:latin typeface="Arial"/>
                <a:ea typeface="Arial"/>
                <a:cs typeface="Arial"/>
                <a:sym typeface="Arial"/>
              </a:endParaRPr>
            </a:p>
          </p:txBody>
        </p:sp>
        <p:sp>
          <p:nvSpPr>
            <p:cNvPr id="532" name="Google Shape;532;p24"/>
            <p:cNvSpPr/>
            <p:nvPr/>
          </p:nvSpPr>
          <p:spPr>
            <a:xfrm>
              <a:off x="2270756" y="1362273"/>
              <a:ext cx="3870968" cy="44643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24"/>
            <p:cNvSpPr txBox="1"/>
            <p:nvPr/>
          </p:nvSpPr>
          <p:spPr>
            <a:xfrm>
              <a:off x="2270756" y="1362273"/>
              <a:ext cx="3870968" cy="446439"/>
            </a:xfrm>
            <a:prstGeom prst="rect">
              <a:avLst/>
            </a:prstGeom>
            <a:noFill/>
            <a:ln>
              <a:noFill/>
            </a:ln>
          </p:spPr>
          <p:txBody>
            <a:bodyPr anchorCtr="0" anchor="b" bIns="53325" lIns="53325" spcFirstLastPara="1" rIns="53325" wrap="square" tIns="53325">
              <a:noAutofit/>
            </a:bodyPr>
            <a:lstStyle/>
            <a:p>
              <a:pPr indent="0" lvl="0" marL="0" marR="0" rtl="0" algn="l">
                <a:lnSpc>
                  <a:spcPct val="90000"/>
                </a:lnSpc>
                <a:spcBef>
                  <a:spcPts val="0"/>
                </a:spcBef>
                <a:spcAft>
                  <a:spcPts val="0"/>
                </a:spcAft>
                <a:buClr>
                  <a:schemeClr val="dk1"/>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534" name="Google Shape;534;p24"/>
            <p:cNvSpPr/>
            <p:nvPr/>
          </p:nvSpPr>
          <p:spPr>
            <a:xfrm>
              <a:off x="-365761" y="1362273"/>
              <a:ext cx="3048004" cy="446439"/>
            </a:xfrm>
            <a:prstGeom prst="round2SameRect">
              <a:avLst>
                <a:gd fmla="val 16670" name="adj1"/>
                <a:gd fmla="val 0" name="adj2"/>
              </a:avLst>
            </a:prstGeom>
            <a:solidFill>
              <a:srgbClr val="FFFFFF"/>
            </a:solid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24"/>
            <p:cNvSpPr txBox="1"/>
            <p:nvPr/>
          </p:nvSpPr>
          <p:spPr>
            <a:xfrm>
              <a:off x="-343964" y="1384070"/>
              <a:ext cx="3004410" cy="424642"/>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2800"/>
                <a:buFont typeface="Calibri"/>
                <a:buNone/>
              </a:pPr>
              <a:r>
                <a:rPr b="0" i="0" lang="en-US" sz="2800" u="none" cap="none" strike="noStrike">
                  <a:solidFill>
                    <a:srgbClr val="000000"/>
                  </a:solidFill>
                  <a:latin typeface="Calibri"/>
                  <a:ea typeface="Calibri"/>
                  <a:cs typeface="Calibri"/>
                  <a:sym typeface="Calibri"/>
                </a:rPr>
                <a:t>Golf Practice</a:t>
              </a:r>
              <a:endParaRPr b="0" i="0" sz="1400" u="none" cap="none" strike="noStrike">
                <a:solidFill>
                  <a:srgbClr val="000000"/>
                </a:solidFill>
                <a:latin typeface="Arial"/>
                <a:ea typeface="Arial"/>
                <a:cs typeface="Arial"/>
                <a:sym typeface="Arial"/>
              </a:endParaRPr>
            </a:p>
          </p:txBody>
        </p:sp>
        <p:sp>
          <p:nvSpPr>
            <p:cNvPr id="536" name="Google Shape;536;p24"/>
            <p:cNvSpPr/>
            <p:nvPr/>
          </p:nvSpPr>
          <p:spPr>
            <a:xfrm>
              <a:off x="432480" y="1808713"/>
              <a:ext cx="5231038" cy="89301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24"/>
            <p:cNvSpPr txBox="1"/>
            <p:nvPr/>
          </p:nvSpPr>
          <p:spPr>
            <a:xfrm>
              <a:off x="432480" y="1808713"/>
              <a:ext cx="5231038" cy="893013"/>
            </a:xfrm>
            <a:prstGeom prst="rect">
              <a:avLst/>
            </a:prstGeom>
            <a:noFill/>
            <a:ln>
              <a:noFill/>
            </a:ln>
          </p:spPr>
          <p:txBody>
            <a:bodyPr anchorCtr="0" anchor="t" bIns="38100" lIns="38100" spcFirstLastPara="1" rIns="38100" wrap="square" tIns="38100">
              <a:noAutofit/>
            </a:bodyPr>
            <a:lstStyle/>
            <a:p>
              <a:pPr indent="-228600" lvl="1" marL="228600" marR="0" rtl="0" algn="l">
                <a:lnSpc>
                  <a:spcPct val="90000"/>
                </a:lnSpc>
                <a:spcBef>
                  <a:spcPts val="0"/>
                </a:spcBef>
                <a:spcAft>
                  <a:spcPts val="0"/>
                </a:spcAft>
                <a:buClr>
                  <a:srgbClr val="000000"/>
                </a:buClr>
                <a:buSzPts val="2000"/>
                <a:buFont typeface="Calibri"/>
                <a:buChar char="•"/>
              </a:pPr>
              <a:r>
                <a:rPr b="0" i="0" lang="en-US" sz="2000" u="none" cap="none" strike="noStrike">
                  <a:solidFill>
                    <a:srgbClr val="000000"/>
                  </a:solidFill>
                  <a:latin typeface="Calibri"/>
                  <a:ea typeface="Calibri"/>
                  <a:cs typeface="Calibri"/>
                  <a:sym typeface="Calibri"/>
                </a:rPr>
                <a:t>Long-game </a:t>
              </a:r>
              <a:endParaRPr b="0" i="0" sz="1400" u="none" cap="none" strike="noStrike">
                <a:solidFill>
                  <a:srgbClr val="000000"/>
                </a:solidFill>
                <a:latin typeface="Arial"/>
                <a:ea typeface="Arial"/>
                <a:cs typeface="Arial"/>
                <a:sym typeface="Arial"/>
              </a:endParaRPr>
            </a:p>
            <a:p>
              <a:pPr indent="-228600" lvl="1" marL="228600" marR="0" rtl="0" algn="l">
                <a:lnSpc>
                  <a:spcPct val="90000"/>
                </a:lnSpc>
                <a:spcBef>
                  <a:spcPts val="300"/>
                </a:spcBef>
                <a:spcAft>
                  <a:spcPts val="0"/>
                </a:spcAft>
                <a:buClr>
                  <a:srgbClr val="000000"/>
                </a:buClr>
                <a:buSzPts val="2000"/>
                <a:buFont typeface="Calibri"/>
                <a:buChar char="•"/>
              </a:pPr>
              <a:r>
                <a:rPr b="0" i="0" lang="en-US" sz="2000" u="none" cap="none" strike="noStrike">
                  <a:solidFill>
                    <a:srgbClr val="000000"/>
                  </a:solidFill>
                  <a:latin typeface="Calibri"/>
                  <a:ea typeface="Calibri"/>
                  <a:cs typeface="Calibri"/>
                  <a:sym typeface="Calibri"/>
                </a:rPr>
                <a:t>Short-game</a:t>
              </a:r>
              <a:endParaRPr b="0" i="0" sz="1400" u="none" cap="none" strike="noStrike">
                <a:solidFill>
                  <a:srgbClr val="000000"/>
                </a:solidFill>
                <a:latin typeface="Arial"/>
                <a:ea typeface="Arial"/>
                <a:cs typeface="Arial"/>
                <a:sym typeface="Arial"/>
              </a:endParaRPr>
            </a:p>
          </p:txBody>
        </p:sp>
        <p:sp>
          <p:nvSpPr>
            <p:cNvPr id="538" name="Google Shape;538;p24"/>
            <p:cNvSpPr/>
            <p:nvPr/>
          </p:nvSpPr>
          <p:spPr>
            <a:xfrm>
              <a:off x="2270756" y="2724048"/>
              <a:ext cx="3870968" cy="44643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24"/>
            <p:cNvSpPr txBox="1"/>
            <p:nvPr/>
          </p:nvSpPr>
          <p:spPr>
            <a:xfrm>
              <a:off x="2270756" y="2724048"/>
              <a:ext cx="3870968" cy="446439"/>
            </a:xfrm>
            <a:prstGeom prst="rect">
              <a:avLst/>
            </a:prstGeom>
            <a:noFill/>
            <a:ln>
              <a:noFill/>
            </a:ln>
          </p:spPr>
          <p:txBody>
            <a:bodyPr anchorCtr="0" anchor="b" bIns="53325" lIns="53325" spcFirstLastPara="1" rIns="53325" wrap="square" tIns="53325">
              <a:noAutofit/>
            </a:bodyPr>
            <a:lstStyle/>
            <a:p>
              <a:pPr indent="0" lvl="0" marL="0" marR="0" rtl="0" algn="l">
                <a:lnSpc>
                  <a:spcPct val="90000"/>
                </a:lnSpc>
                <a:spcBef>
                  <a:spcPts val="0"/>
                </a:spcBef>
                <a:spcAft>
                  <a:spcPts val="0"/>
                </a:spcAft>
                <a:buClr>
                  <a:srgbClr val="000000"/>
                </a:buClr>
                <a:buSzPts val="2800"/>
                <a:buFont typeface="Calibri"/>
                <a:buNone/>
              </a:pPr>
              <a:r>
                <a:rPr b="0" i="0" lang="en-US" sz="2800" u="none" cap="none" strike="noStrike">
                  <a:solidFill>
                    <a:srgbClr val="00000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540" name="Google Shape;540;p24"/>
            <p:cNvSpPr/>
            <p:nvPr/>
          </p:nvSpPr>
          <p:spPr>
            <a:xfrm>
              <a:off x="-365761" y="2724048"/>
              <a:ext cx="3048004" cy="446439"/>
            </a:xfrm>
            <a:prstGeom prst="round2SameRect">
              <a:avLst>
                <a:gd fmla="val 16670" name="adj1"/>
                <a:gd fmla="val 0" name="adj2"/>
              </a:avLst>
            </a:prstGeom>
            <a:solidFill>
              <a:srgbClr val="FFFFFF"/>
            </a:solid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24"/>
            <p:cNvSpPr txBox="1"/>
            <p:nvPr/>
          </p:nvSpPr>
          <p:spPr>
            <a:xfrm>
              <a:off x="-343964" y="2745845"/>
              <a:ext cx="3004410" cy="424642"/>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2800"/>
                <a:buFont typeface="Calibri"/>
                <a:buNone/>
              </a:pPr>
              <a:r>
                <a:rPr b="0" i="0" lang="en-US" sz="2800" u="none" cap="none" strike="noStrike">
                  <a:solidFill>
                    <a:srgbClr val="000000"/>
                  </a:solidFill>
                  <a:latin typeface="Calibri"/>
                  <a:ea typeface="Calibri"/>
                  <a:cs typeface="Calibri"/>
                  <a:sym typeface="Calibri"/>
                </a:rPr>
                <a:t>Golf Play</a:t>
              </a:r>
              <a:endParaRPr b="0" i="0" sz="1400" u="none" cap="none" strike="noStrike">
                <a:solidFill>
                  <a:srgbClr val="000000"/>
                </a:solidFill>
                <a:latin typeface="Arial"/>
                <a:ea typeface="Arial"/>
                <a:cs typeface="Arial"/>
                <a:sym typeface="Arial"/>
              </a:endParaRPr>
            </a:p>
          </p:txBody>
        </p:sp>
        <p:sp>
          <p:nvSpPr>
            <p:cNvPr id="542" name="Google Shape;542;p24"/>
            <p:cNvSpPr/>
            <p:nvPr/>
          </p:nvSpPr>
          <p:spPr>
            <a:xfrm>
              <a:off x="432480" y="3170488"/>
              <a:ext cx="5231038" cy="89301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24"/>
            <p:cNvSpPr txBox="1"/>
            <p:nvPr/>
          </p:nvSpPr>
          <p:spPr>
            <a:xfrm>
              <a:off x="432480" y="3170488"/>
              <a:ext cx="5231038" cy="893013"/>
            </a:xfrm>
            <a:prstGeom prst="rect">
              <a:avLst/>
            </a:prstGeom>
            <a:noFill/>
            <a:ln>
              <a:noFill/>
            </a:ln>
          </p:spPr>
          <p:txBody>
            <a:bodyPr anchorCtr="0" anchor="t" bIns="38100" lIns="38100" spcFirstLastPara="1" rIns="38100" wrap="square" tIns="38100">
              <a:noAutofit/>
            </a:bodyPr>
            <a:lstStyle/>
            <a:p>
              <a:pPr indent="-228600" lvl="1" marL="228600" marR="0" rtl="0" algn="l">
                <a:lnSpc>
                  <a:spcPct val="90000"/>
                </a:lnSpc>
                <a:spcBef>
                  <a:spcPts val="0"/>
                </a:spcBef>
                <a:spcAft>
                  <a:spcPts val="0"/>
                </a:spcAft>
                <a:buClr>
                  <a:srgbClr val="000000"/>
                </a:buClr>
                <a:buSzPts val="2000"/>
                <a:buFont typeface="Calibri"/>
                <a:buChar char="•"/>
              </a:pPr>
              <a:r>
                <a:rPr b="0" i="0" lang="en-US" sz="2000" u="none" cap="none" strike="noStrike">
                  <a:solidFill>
                    <a:srgbClr val="000000"/>
                  </a:solidFill>
                  <a:latin typeface="Calibri"/>
                  <a:ea typeface="Calibri"/>
                  <a:cs typeface="Calibri"/>
                  <a:sym typeface="Calibri"/>
                </a:rPr>
                <a:t>Intensity: methods of club transportation, pace of play, course profile</a:t>
              </a:r>
              <a:endParaRPr b="0" i="0" sz="1400" u="none" cap="none" strike="noStrike">
                <a:solidFill>
                  <a:srgbClr val="000000"/>
                </a:solidFill>
                <a:latin typeface="Arial"/>
                <a:ea typeface="Arial"/>
                <a:cs typeface="Arial"/>
                <a:sym typeface="Arial"/>
              </a:endParaRPr>
            </a:p>
            <a:p>
              <a:pPr indent="-228600" lvl="1" marL="228600" marR="0" rtl="0" algn="l">
                <a:lnSpc>
                  <a:spcPct val="90000"/>
                </a:lnSpc>
                <a:spcBef>
                  <a:spcPts val="300"/>
                </a:spcBef>
                <a:spcAft>
                  <a:spcPts val="0"/>
                </a:spcAft>
                <a:buClr>
                  <a:srgbClr val="000000"/>
                </a:buClr>
                <a:buSzPts val="2000"/>
                <a:buFont typeface="Calibri"/>
                <a:buChar char="•"/>
              </a:pPr>
              <a:r>
                <a:rPr b="0" i="0" lang="en-US" sz="2000" u="none" cap="none" strike="noStrike">
                  <a:solidFill>
                    <a:srgbClr val="000000"/>
                  </a:solidFill>
                  <a:latin typeface="Calibri"/>
                  <a:ea typeface="Calibri"/>
                  <a:cs typeface="Calibri"/>
                  <a:sym typeface="Calibri"/>
                </a:rPr>
                <a:t>Volume: # of holes played, distance per hole</a:t>
              </a:r>
              <a:endParaRPr b="0" i="0" sz="1400" u="none" cap="none" strike="noStrike">
                <a:solidFill>
                  <a:srgbClr val="000000"/>
                </a:solidFill>
                <a:latin typeface="Arial"/>
                <a:ea typeface="Arial"/>
                <a:cs typeface="Arial"/>
                <a:sym typeface="Arial"/>
              </a:endParaRPr>
            </a:p>
            <a:p>
              <a:pPr indent="-101600" lvl="1" marL="228600" marR="0" rtl="0" algn="l">
                <a:lnSpc>
                  <a:spcPct val="90000"/>
                </a:lnSpc>
                <a:spcBef>
                  <a:spcPts val="300"/>
                </a:spcBef>
                <a:spcAft>
                  <a:spcPts val="0"/>
                </a:spcAft>
                <a:buClr>
                  <a:schemeClr val="dk1"/>
                </a:buClr>
                <a:buSzPts val="2000"/>
                <a:buFont typeface="Calibri"/>
                <a:buNone/>
              </a:pPr>
              <a:r>
                <a:t/>
              </a:r>
              <a:endParaRPr b="0" i="0" sz="2000" u="none" cap="none" strike="noStrike">
                <a:solidFill>
                  <a:srgbClr val="000000"/>
                </a:solidFill>
                <a:latin typeface="Calibri"/>
                <a:ea typeface="Calibri"/>
                <a:cs typeface="Calibri"/>
                <a:sym typeface="Calibri"/>
              </a:endParaRPr>
            </a:p>
            <a:p>
              <a:pPr indent="-63500" lvl="1" marL="171450" marR="0" rtl="0" algn="l">
                <a:lnSpc>
                  <a:spcPct val="90000"/>
                </a:lnSpc>
                <a:spcBef>
                  <a:spcPts val="300"/>
                </a:spcBef>
                <a:spcAft>
                  <a:spcPts val="0"/>
                </a:spcAft>
                <a:buClr>
                  <a:schemeClr val="dk1"/>
                </a:buClr>
                <a:buSzPts val="1700"/>
                <a:buFont typeface="Calibri"/>
                <a:buNone/>
              </a:pPr>
              <a:r>
                <a:t/>
              </a:r>
              <a:endParaRPr b="0" i="0" sz="1700" u="none" cap="none" strike="noStrike">
                <a:solidFill>
                  <a:srgbClr val="FFFFFF"/>
                </a:solidFill>
                <a:latin typeface="Calibri"/>
                <a:ea typeface="Calibri"/>
                <a:cs typeface="Calibri"/>
                <a:sym typeface="Calibri"/>
              </a:endParaRPr>
            </a:p>
          </p:txBody>
        </p:sp>
      </p:grpSp>
      <p:pic>
        <p:nvPicPr>
          <p:cNvPr id="544" name="Google Shape;544;p24"/>
          <p:cNvPicPr preferRelativeResize="0"/>
          <p:nvPr/>
        </p:nvPicPr>
        <p:blipFill rotWithShape="1">
          <a:blip r:embed="rId3">
            <a:alphaModFix/>
          </a:blip>
          <a:srcRect b="0" l="0" r="0" t="0"/>
          <a:stretch/>
        </p:blipFill>
        <p:spPr>
          <a:xfrm>
            <a:off x="6737089" y="2085075"/>
            <a:ext cx="615926" cy="640080"/>
          </a:xfrm>
          <a:prstGeom prst="rect">
            <a:avLst/>
          </a:prstGeom>
          <a:noFill/>
          <a:ln>
            <a:noFill/>
          </a:ln>
        </p:spPr>
      </p:pic>
      <p:pic>
        <p:nvPicPr>
          <p:cNvPr id="545" name="Google Shape;545;p24"/>
          <p:cNvPicPr preferRelativeResize="0"/>
          <p:nvPr/>
        </p:nvPicPr>
        <p:blipFill rotWithShape="1">
          <a:blip r:embed="rId4">
            <a:alphaModFix/>
          </a:blip>
          <a:srcRect b="0" l="0" r="0" t="0"/>
          <a:stretch/>
        </p:blipFill>
        <p:spPr>
          <a:xfrm>
            <a:off x="7491394" y="2085075"/>
            <a:ext cx="593758" cy="640080"/>
          </a:xfrm>
          <a:prstGeom prst="rect">
            <a:avLst/>
          </a:prstGeom>
          <a:noFill/>
          <a:ln>
            <a:noFill/>
          </a:ln>
        </p:spPr>
      </p:pic>
      <p:pic>
        <p:nvPicPr>
          <p:cNvPr id="546" name="Google Shape;546;p24"/>
          <p:cNvPicPr preferRelativeResize="0"/>
          <p:nvPr/>
        </p:nvPicPr>
        <p:blipFill rotWithShape="1">
          <a:blip r:embed="rId5">
            <a:alphaModFix/>
          </a:blip>
          <a:srcRect b="0" l="0" r="0" t="0"/>
          <a:stretch/>
        </p:blipFill>
        <p:spPr>
          <a:xfrm>
            <a:off x="7982097" y="4859554"/>
            <a:ext cx="742950" cy="742950"/>
          </a:xfrm>
          <a:prstGeom prst="rect">
            <a:avLst/>
          </a:prstGeom>
          <a:noFill/>
          <a:ln>
            <a:noFill/>
          </a:ln>
        </p:spPr>
      </p:pic>
      <p:pic>
        <p:nvPicPr>
          <p:cNvPr id="547" name="Google Shape;547;p24"/>
          <p:cNvPicPr preferRelativeResize="0"/>
          <p:nvPr/>
        </p:nvPicPr>
        <p:blipFill rotWithShape="1">
          <a:blip r:embed="rId6">
            <a:alphaModFix/>
          </a:blip>
          <a:srcRect b="0" l="0" r="0" t="0"/>
          <a:stretch/>
        </p:blipFill>
        <p:spPr>
          <a:xfrm>
            <a:off x="6383329" y="4925646"/>
            <a:ext cx="738553" cy="640079"/>
          </a:xfrm>
          <a:prstGeom prst="rect">
            <a:avLst/>
          </a:prstGeom>
          <a:noFill/>
          <a:ln>
            <a:noFill/>
          </a:ln>
        </p:spPr>
      </p:pic>
      <p:pic>
        <p:nvPicPr>
          <p:cNvPr id="548" name="Google Shape;548;p24"/>
          <p:cNvPicPr preferRelativeResize="0"/>
          <p:nvPr/>
        </p:nvPicPr>
        <p:blipFill rotWithShape="1">
          <a:blip r:embed="rId7">
            <a:alphaModFix/>
          </a:blip>
          <a:srcRect b="0" l="0" r="0" t="0"/>
          <a:stretch/>
        </p:blipFill>
        <p:spPr>
          <a:xfrm>
            <a:off x="7201757" y="3524173"/>
            <a:ext cx="438150" cy="571500"/>
          </a:xfrm>
          <a:prstGeom prst="rect">
            <a:avLst/>
          </a:prstGeom>
          <a:noFill/>
          <a:ln>
            <a:noFill/>
          </a:ln>
        </p:spPr>
      </p:pic>
      <p:pic>
        <p:nvPicPr>
          <p:cNvPr id="549" name="Google Shape;549;p24"/>
          <p:cNvPicPr preferRelativeResize="0"/>
          <p:nvPr/>
        </p:nvPicPr>
        <p:blipFill rotWithShape="1">
          <a:blip r:embed="rId8">
            <a:alphaModFix/>
          </a:blip>
          <a:srcRect b="0" l="0" r="0" t="0"/>
          <a:stretch/>
        </p:blipFill>
        <p:spPr>
          <a:xfrm>
            <a:off x="6398494" y="3458979"/>
            <a:ext cx="714375" cy="685800"/>
          </a:xfrm>
          <a:prstGeom prst="rect">
            <a:avLst/>
          </a:prstGeom>
          <a:noFill/>
          <a:ln>
            <a:noFill/>
          </a:ln>
        </p:spPr>
      </p:pic>
      <p:pic>
        <p:nvPicPr>
          <p:cNvPr id="550" name="Google Shape;550;p24"/>
          <p:cNvPicPr preferRelativeResize="0"/>
          <p:nvPr/>
        </p:nvPicPr>
        <p:blipFill rotWithShape="1">
          <a:blip r:embed="rId9">
            <a:alphaModFix/>
          </a:blip>
          <a:srcRect b="0" l="0" r="0" t="0"/>
          <a:stretch/>
        </p:blipFill>
        <p:spPr>
          <a:xfrm>
            <a:off x="7997365" y="3562677"/>
            <a:ext cx="333375" cy="504825"/>
          </a:xfrm>
          <a:prstGeom prst="rect">
            <a:avLst/>
          </a:prstGeom>
          <a:noFill/>
          <a:ln>
            <a:noFill/>
          </a:ln>
        </p:spPr>
      </p:pic>
      <p:pic>
        <p:nvPicPr>
          <p:cNvPr id="551" name="Google Shape;551;p24"/>
          <p:cNvPicPr preferRelativeResize="0"/>
          <p:nvPr/>
        </p:nvPicPr>
        <p:blipFill rotWithShape="1">
          <a:blip r:embed="rId10">
            <a:alphaModFix/>
          </a:blip>
          <a:srcRect b="0" l="0" r="0" t="0"/>
          <a:stretch/>
        </p:blipFill>
        <p:spPr>
          <a:xfrm>
            <a:off x="7254224" y="4878604"/>
            <a:ext cx="647700" cy="704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7"/>
                                        </p:tgtEl>
                                        <p:attrNameLst>
                                          <p:attrName>style.visibility</p:attrName>
                                        </p:attrNameLst>
                                      </p:cBhvr>
                                      <p:to>
                                        <p:strVal val="visible"/>
                                      </p:to>
                                    </p:set>
                                    <p:animEffect filter="fade" transition="in">
                                      <p:cBhvr>
                                        <p:cTn dur="500"/>
                                        <p:tgtEl>
                                          <p:spTgt spid="547"/>
                                        </p:tgtEl>
                                      </p:cBhvr>
                                    </p:animEffect>
                                  </p:childTnLst>
                                </p:cTn>
                              </p:par>
                              <p:par>
                                <p:cTn fill="hold" nodeType="withEffect" presetClass="entr" presetID="10" presetSubtype="0">
                                  <p:stCondLst>
                                    <p:cond delay="0"/>
                                  </p:stCondLst>
                                  <p:childTnLst>
                                    <p:set>
                                      <p:cBhvr>
                                        <p:cTn dur="1" fill="hold">
                                          <p:stCondLst>
                                            <p:cond delay="0"/>
                                          </p:stCondLst>
                                        </p:cTn>
                                        <p:tgtEl>
                                          <p:spTgt spid="548"/>
                                        </p:tgtEl>
                                        <p:attrNameLst>
                                          <p:attrName>style.visibility</p:attrName>
                                        </p:attrNameLst>
                                      </p:cBhvr>
                                      <p:to>
                                        <p:strVal val="visible"/>
                                      </p:to>
                                    </p:set>
                                    <p:animEffect filter="fade" transition="in">
                                      <p:cBhvr>
                                        <p:cTn dur="500"/>
                                        <p:tgtEl>
                                          <p:spTgt spid="548"/>
                                        </p:tgtEl>
                                      </p:cBhvr>
                                    </p:animEffect>
                                  </p:childTnLst>
                                </p:cTn>
                              </p:par>
                              <p:par>
                                <p:cTn fill="hold" nodeType="withEffect" presetClass="entr" presetID="10" presetSubtype="0">
                                  <p:stCondLst>
                                    <p:cond delay="0"/>
                                  </p:stCondLst>
                                  <p:childTnLst>
                                    <p:set>
                                      <p:cBhvr>
                                        <p:cTn dur="1" fill="hold">
                                          <p:stCondLst>
                                            <p:cond delay="0"/>
                                          </p:stCondLst>
                                        </p:cTn>
                                        <p:tgtEl>
                                          <p:spTgt spid="549"/>
                                        </p:tgtEl>
                                        <p:attrNameLst>
                                          <p:attrName>style.visibility</p:attrName>
                                        </p:attrNameLst>
                                      </p:cBhvr>
                                      <p:to>
                                        <p:strVal val="visible"/>
                                      </p:to>
                                    </p:set>
                                    <p:animEffect filter="fade" transition="in">
                                      <p:cBhvr>
                                        <p:cTn dur="500"/>
                                        <p:tgtEl>
                                          <p:spTgt spid="549"/>
                                        </p:tgtEl>
                                      </p:cBhvr>
                                    </p:animEffect>
                                  </p:childTnLst>
                                </p:cTn>
                              </p:par>
                              <p:par>
                                <p:cTn fill="hold" nodeType="withEffect" presetClass="entr" presetID="10" presetSubtype="0">
                                  <p:stCondLst>
                                    <p:cond delay="0"/>
                                  </p:stCondLst>
                                  <p:childTnLst>
                                    <p:set>
                                      <p:cBhvr>
                                        <p:cTn dur="1" fill="hold">
                                          <p:stCondLst>
                                            <p:cond delay="0"/>
                                          </p:stCondLst>
                                        </p:cTn>
                                        <p:tgtEl>
                                          <p:spTgt spid="550"/>
                                        </p:tgtEl>
                                        <p:attrNameLst>
                                          <p:attrName>style.visibility</p:attrName>
                                        </p:attrNameLst>
                                      </p:cBhvr>
                                      <p:to>
                                        <p:strVal val="visible"/>
                                      </p:to>
                                    </p:set>
                                    <p:animEffect filter="fade" transition="in">
                                      <p:cBhvr>
                                        <p:cTn dur="500"/>
                                        <p:tgtEl>
                                          <p:spTgt spid="550"/>
                                        </p:tgtEl>
                                      </p:cBhvr>
                                    </p:animEffect>
                                  </p:childTnLst>
                                </p:cTn>
                              </p:par>
                              <p:par>
                                <p:cTn fill="hold" nodeType="withEffect" presetClass="entr" presetID="10" presetSubtype="0">
                                  <p:stCondLst>
                                    <p:cond delay="0"/>
                                  </p:stCondLst>
                                  <p:childTnLst>
                                    <p:set>
                                      <p:cBhvr>
                                        <p:cTn dur="1" fill="hold">
                                          <p:stCondLst>
                                            <p:cond delay="0"/>
                                          </p:stCondLst>
                                        </p:cTn>
                                        <p:tgtEl>
                                          <p:spTgt spid="546"/>
                                        </p:tgtEl>
                                        <p:attrNameLst>
                                          <p:attrName>style.visibility</p:attrName>
                                        </p:attrNameLst>
                                      </p:cBhvr>
                                      <p:to>
                                        <p:strVal val="visible"/>
                                      </p:to>
                                    </p:set>
                                    <p:animEffect filter="fade" transition="in">
                                      <p:cBhvr>
                                        <p:cTn dur="500"/>
                                        <p:tgtEl>
                                          <p:spTgt spid="546"/>
                                        </p:tgtEl>
                                      </p:cBhvr>
                                    </p:animEffect>
                                  </p:childTnLst>
                                </p:cTn>
                              </p:par>
                              <p:par>
                                <p:cTn fill="hold" nodeType="withEffect" presetClass="entr" presetID="10" presetSubtype="0">
                                  <p:stCondLst>
                                    <p:cond delay="0"/>
                                  </p:stCondLst>
                                  <p:childTnLst>
                                    <p:set>
                                      <p:cBhvr>
                                        <p:cTn dur="1" fill="hold">
                                          <p:stCondLst>
                                            <p:cond delay="0"/>
                                          </p:stCondLst>
                                        </p:cTn>
                                        <p:tgtEl>
                                          <p:spTgt spid="551"/>
                                        </p:tgtEl>
                                        <p:attrNameLst>
                                          <p:attrName>style.visibility</p:attrName>
                                        </p:attrNameLst>
                                      </p:cBhvr>
                                      <p:to>
                                        <p:strVal val="visible"/>
                                      </p:to>
                                    </p:set>
                                    <p:animEffect filter="fade" transition="in">
                                      <p:cBhvr>
                                        <p:cTn dur="500"/>
                                        <p:tgtEl>
                                          <p:spTgt spid="5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56" name="Shape 556"/>
        <p:cNvGrpSpPr/>
        <p:nvPr/>
      </p:nvGrpSpPr>
      <p:grpSpPr>
        <a:xfrm>
          <a:off x="0" y="0"/>
          <a:ext cx="0" cy="0"/>
          <a:chOff x="0" y="0"/>
          <a:chExt cx="0" cy="0"/>
        </a:xfrm>
      </p:grpSpPr>
      <p:sp>
        <p:nvSpPr>
          <p:cNvPr id="557" name="Google Shape;557;p25"/>
          <p:cNvSpPr/>
          <p:nvPr/>
        </p:nvSpPr>
        <p:spPr>
          <a:xfrm>
            <a:off x="0" y="5779128"/>
            <a:ext cx="9144000" cy="107887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8" name="Google Shape;558;p25"/>
          <p:cNvSpPr txBox="1"/>
          <p:nvPr/>
        </p:nvSpPr>
        <p:spPr>
          <a:xfrm>
            <a:off x="5564164" y="6167967"/>
            <a:ext cx="6629400" cy="1077218"/>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2"/>
              </a:buClr>
              <a:buSzPts val="1200"/>
              <a:buFont typeface="Calibri"/>
              <a:buAutoNum type="arabicPeriod"/>
            </a:pPr>
            <a:r>
              <a:rPr b="0" i="0" lang="en-US" sz="1200" u="none" cap="none" strike="noStrike">
                <a:solidFill>
                  <a:schemeClr val="dk2"/>
                </a:solidFill>
                <a:latin typeface="Calibri"/>
                <a:ea typeface="Calibri"/>
                <a:cs typeface="Calibri"/>
                <a:sym typeface="Calibri"/>
              </a:rPr>
              <a:t>Campbell et al., </a:t>
            </a:r>
            <a:r>
              <a:rPr b="0" i="1" lang="en-US" sz="1200" u="none" cap="none" strike="noStrike">
                <a:solidFill>
                  <a:schemeClr val="dk2"/>
                </a:solidFill>
                <a:latin typeface="Calibri"/>
                <a:ea typeface="Calibri"/>
                <a:cs typeface="Calibri"/>
                <a:sym typeface="Calibri"/>
              </a:rPr>
              <a:t>Med Sci Sports Exerc. </a:t>
            </a:r>
            <a:r>
              <a:rPr b="0" i="0" lang="en-US" sz="1200" u="none" cap="none" strike="noStrike">
                <a:solidFill>
                  <a:schemeClr val="dk2"/>
                </a:solidFill>
                <a:latin typeface="Calibri"/>
                <a:ea typeface="Calibri"/>
                <a:cs typeface="Calibri"/>
                <a:sym typeface="Calibri"/>
              </a:rPr>
              <a:t>2019</a:t>
            </a:r>
            <a:endParaRPr b="0" i="0" sz="1200" u="none" cap="none" strike="noStrike">
              <a:solidFill>
                <a:schemeClr val="dk2"/>
              </a:solidFill>
              <a:latin typeface="Calibri"/>
              <a:ea typeface="Calibri"/>
              <a:cs typeface="Calibri"/>
              <a:sym typeface="Calibri"/>
            </a:endParaRPr>
          </a:p>
          <a:p>
            <a:pPr indent="-342900" lvl="0" marL="342900" marR="0" rtl="0" algn="l">
              <a:lnSpc>
                <a:spcPct val="100000"/>
              </a:lnSpc>
              <a:spcBef>
                <a:spcPts val="0"/>
              </a:spcBef>
              <a:spcAft>
                <a:spcPts val="0"/>
              </a:spcAft>
              <a:buClr>
                <a:schemeClr val="dk2"/>
              </a:buClr>
              <a:buSzPts val="1200"/>
              <a:buFont typeface="Calibri"/>
              <a:buAutoNum type="arabicPeriod"/>
            </a:pPr>
            <a:r>
              <a:rPr b="0" i="0" lang="en-US" sz="1200" u="none" cap="none" strike="noStrike">
                <a:solidFill>
                  <a:schemeClr val="dk2"/>
                </a:solidFill>
                <a:latin typeface="Calibri"/>
                <a:ea typeface="Calibri"/>
                <a:cs typeface="Calibri"/>
                <a:sym typeface="Calibri"/>
              </a:rPr>
              <a:t>Hayes et al. </a:t>
            </a:r>
            <a:r>
              <a:rPr b="0" i="1" lang="en-US" sz="1200" u="none" cap="none" strike="noStrike">
                <a:solidFill>
                  <a:schemeClr val="dk2"/>
                </a:solidFill>
                <a:latin typeface="Calibri"/>
                <a:ea typeface="Calibri"/>
                <a:cs typeface="Calibri"/>
                <a:sym typeface="Calibri"/>
              </a:rPr>
              <a:t>Cancer. </a:t>
            </a:r>
            <a:r>
              <a:rPr b="0" i="0" lang="en-US" sz="1200" u="none" cap="none" strike="noStrike">
                <a:solidFill>
                  <a:schemeClr val="dk2"/>
                </a:solidFill>
                <a:latin typeface="Calibri"/>
                <a:ea typeface="Calibri"/>
                <a:cs typeface="Calibri"/>
                <a:sym typeface="Calibri"/>
              </a:rPr>
              <a:t>2012</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2"/>
              </a:buClr>
              <a:buSzPts val="1200"/>
              <a:buFont typeface="Calibri"/>
              <a:buAutoNum type="arabicPeriod"/>
            </a:pPr>
            <a:r>
              <a:rPr b="0" i="0" lang="en-US" sz="1200" u="none" cap="none" strike="noStrike">
                <a:solidFill>
                  <a:schemeClr val="dk2"/>
                </a:solidFill>
                <a:latin typeface="Calibri"/>
                <a:ea typeface="Calibri"/>
                <a:cs typeface="Calibri"/>
                <a:sym typeface="Calibri"/>
              </a:rPr>
              <a:t>Eaton et al. </a:t>
            </a:r>
            <a:r>
              <a:rPr b="0" i="1" lang="en-US" sz="1200" u="none" cap="none" strike="noStrike">
                <a:solidFill>
                  <a:schemeClr val="dk2"/>
                </a:solidFill>
                <a:latin typeface="Calibri"/>
                <a:ea typeface="Calibri"/>
                <a:cs typeface="Calibri"/>
                <a:sym typeface="Calibri"/>
              </a:rPr>
              <a:t>Curr. Breast Cacner Rep. 2020</a:t>
            </a:r>
            <a:endParaRPr b="0" i="0" sz="1200" u="none" cap="none" strike="noStrike">
              <a:solidFill>
                <a:schemeClr val="dk2"/>
              </a:solidFill>
              <a:latin typeface="Calibri"/>
              <a:ea typeface="Calibri"/>
              <a:cs typeface="Calibri"/>
              <a:sym typeface="Calibri"/>
            </a:endParaRPr>
          </a:p>
          <a:p>
            <a:pPr indent="-254000" lvl="0" marL="34290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lt1"/>
              </a:solidFill>
              <a:latin typeface="Calibri"/>
              <a:ea typeface="Calibri"/>
              <a:cs typeface="Calibri"/>
              <a:sym typeface="Calibri"/>
            </a:endParaRPr>
          </a:p>
          <a:p>
            <a:pPr indent="-254000" lvl="0" marL="34290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lt1"/>
              </a:solidFill>
              <a:latin typeface="Calibri"/>
              <a:ea typeface="Calibri"/>
              <a:cs typeface="Calibri"/>
              <a:sym typeface="Calibri"/>
            </a:endParaRPr>
          </a:p>
        </p:txBody>
      </p:sp>
      <p:sp>
        <p:nvSpPr>
          <p:cNvPr id="559" name="Google Shape;559;p25"/>
          <p:cNvSpPr txBox="1"/>
          <p:nvPr>
            <p:ph type="title"/>
          </p:nvPr>
        </p:nvSpPr>
        <p:spPr>
          <a:xfrm>
            <a:off x="649264" y="32072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Arial"/>
              <a:buNone/>
            </a:pPr>
            <a:r>
              <a:rPr lang="en-US" sz="4000">
                <a:solidFill>
                  <a:schemeClr val="dk2"/>
                </a:solidFill>
              </a:rPr>
              <a:t>BC-Related Health Outcomes</a:t>
            </a:r>
            <a:endParaRPr/>
          </a:p>
        </p:txBody>
      </p:sp>
      <p:graphicFrame>
        <p:nvGraphicFramePr>
          <p:cNvPr id="560" name="Google Shape;560;p25"/>
          <p:cNvGraphicFramePr/>
          <p:nvPr/>
        </p:nvGraphicFramePr>
        <p:xfrm>
          <a:off x="1905000" y="1314076"/>
          <a:ext cx="3000000" cy="3000000"/>
        </p:xfrm>
        <a:graphic>
          <a:graphicData uri="http://schemas.openxmlformats.org/drawingml/2006/table">
            <a:tbl>
              <a:tblPr bandRow="1" firstRow="1">
                <a:noFill/>
                <a:tableStyleId>{0827D075-F49D-48F3-8FCB-FFD3AE4932B9}</a:tableStyleId>
              </a:tblPr>
              <a:tblGrid>
                <a:gridCol w="2782825"/>
                <a:gridCol w="2877200"/>
              </a:tblGrid>
              <a:tr h="762000">
                <a:tc>
                  <a:txBody>
                    <a:bodyPr/>
                    <a:lstStyle/>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lt1"/>
                          </a:solidFill>
                        </a:rPr>
                        <a:t>Physical-Physiological</a:t>
                      </a:r>
                      <a:endParaRPr sz="1400" u="none" cap="none" strike="noStrike"/>
                    </a:p>
                  </a:txBody>
                  <a:tcPr marT="45725" marB="45725" marR="91450" marL="91450">
                    <a:solidFill>
                      <a:srgbClr val="FFC0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lt1"/>
                          </a:solidFill>
                        </a:rPr>
                        <a:t>Psychosocial-Cognitive</a:t>
                      </a:r>
                      <a:endParaRPr sz="1400" u="none" cap="none" strike="noStrike"/>
                    </a:p>
                  </a:txBody>
                  <a:tcPr marT="45725" marB="45725" marR="91450" marL="91450">
                    <a:solidFill>
                      <a:srgbClr val="FFC000"/>
                    </a:solidFill>
                  </a:tcPr>
                </a:tc>
              </a:tr>
              <a:tr h="3810000">
                <a:tc>
                  <a:txBody>
                    <a:bodyPr/>
                    <a:lstStyle/>
                    <a:p>
                      <a:pPr indent="-342900" lvl="0" marL="342900" marR="0" rtl="0" algn="ctr">
                        <a:lnSpc>
                          <a:spcPct val="100000"/>
                        </a:lnSpc>
                        <a:spcBef>
                          <a:spcPts val="0"/>
                        </a:spcBef>
                        <a:spcAft>
                          <a:spcPts val="0"/>
                        </a:spcAft>
                        <a:buClr>
                          <a:schemeClr val="dk1"/>
                        </a:buClr>
                        <a:buSzPts val="2400"/>
                        <a:buFont typeface="Arial"/>
                        <a:buChar char="•"/>
                      </a:pPr>
                      <a:r>
                        <a:rPr lang="en-US" sz="2400" u="none" cap="none" strike="noStrike"/>
                        <a:t>Lymphedema</a:t>
                      </a:r>
                      <a:endParaRPr sz="1400" u="none" cap="none" strike="noStrike"/>
                    </a:p>
                    <a:p>
                      <a:pPr indent="-342900" lvl="0" marL="342900" marR="0" rtl="0" algn="ctr">
                        <a:lnSpc>
                          <a:spcPct val="100000"/>
                        </a:lnSpc>
                        <a:spcBef>
                          <a:spcPts val="0"/>
                        </a:spcBef>
                        <a:spcAft>
                          <a:spcPts val="0"/>
                        </a:spcAft>
                        <a:buClr>
                          <a:schemeClr val="dk1"/>
                        </a:buClr>
                        <a:buSzPts val="2400"/>
                        <a:buFont typeface="Arial"/>
                        <a:buChar char="•"/>
                      </a:pPr>
                      <a:r>
                        <a:rPr lang="en-US" sz="2400" u="none" cap="none" strike="noStrike"/>
                        <a:t>Fatigue</a:t>
                      </a:r>
                      <a:endParaRPr sz="1400" u="none" cap="none" strike="noStrike"/>
                    </a:p>
                    <a:p>
                      <a:pPr indent="-342900" lvl="0" marL="342900" marR="0" rtl="0" algn="ctr">
                        <a:lnSpc>
                          <a:spcPct val="100000"/>
                        </a:lnSpc>
                        <a:spcBef>
                          <a:spcPts val="0"/>
                        </a:spcBef>
                        <a:spcAft>
                          <a:spcPts val="0"/>
                        </a:spcAft>
                        <a:buClr>
                          <a:schemeClr val="dk1"/>
                        </a:buClr>
                        <a:buSzPts val="2400"/>
                        <a:buFont typeface="Arial"/>
                        <a:buChar char="•"/>
                      </a:pPr>
                      <a:r>
                        <a:rPr lang="en-US" sz="2400" u="none" cap="none" strike="noStrike">
                          <a:solidFill>
                            <a:schemeClr val="dk1"/>
                          </a:solidFill>
                        </a:rPr>
                        <a:t>HRQoL</a:t>
                      </a:r>
                      <a:endParaRPr sz="2400" u="none" cap="none" strike="noStrike">
                        <a:solidFill>
                          <a:schemeClr val="dk1"/>
                        </a:solidFill>
                      </a:endParaRPr>
                    </a:p>
                    <a:p>
                      <a:pPr indent="-342900" lvl="0" marL="342900" marR="0" rtl="0" algn="ctr">
                        <a:lnSpc>
                          <a:spcPct val="100000"/>
                        </a:lnSpc>
                        <a:spcBef>
                          <a:spcPts val="0"/>
                        </a:spcBef>
                        <a:spcAft>
                          <a:spcPts val="0"/>
                        </a:spcAft>
                        <a:buClr>
                          <a:schemeClr val="dk1"/>
                        </a:buClr>
                        <a:buSzPts val="2400"/>
                        <a:buFont typeface="Arial"/>
                        <a:buChar char="•"/>
                      </a:pPr>
                      <a:r>
                        <a:rPr lang="en-US" sz="2400" u="none" cap="none" strike="noStrike"/>
                        <a:t>Weakness</a:t>
                      </a:r>
                      <a:endParaRPr sz="1400" u="none" cap="none" strike="noStrike"/>
                    </a:p>
                    <a:p>
                      <a:pPr indent="-342900" lvl="0" marL="342900" marR="0" rtl="0" algn="ctr">
                        <a:lnSpc>
                          <a:spcPct val="100000"/>
                        </a:lnSpc>
                        <a:spcBef>
                          <a:spcPts val="0"/>
                        </a:spcBef>
                        <a:spcAft>
                          <a:spcPts val="0"/>
                        </a:spcAft>
                        <a:buClr>
                          <a:schemeClr val="dk1"/>
                        </a:buClr>
                        <a:buSzPts val="2400"/>
                        <a:buFont typeface="Arial"/>
                        <a:buChar char="•"/>
                      </a:pPr>
                      <a:r>
                        <a:rPr lang="en-US" sz="2400" u="none" cap="none" strike="noStrike"/>
                        <a:t>Poor ROM</a:t>
                      </a:r>
                      <a:endParaRPr sz="1400" u="none" cap="none" strike="noStrike"/>
                    </a:p>
                    <a:p>
                      <a:pPr indent="-342900" lvl="0" marL="342900" marR="0" rtl="0" algn="ctr">
                        <a:lnSpc>
                          <a:spcPct val="100000"/>
                        </a:lnSpc>
                        <a:spcBef>
                          <a:spcPts val="0"/>
                        </a:spcBef>
                        <a:spcAft>
                          <a:spcPts val="0"/>
                        </a:spcAft>
                        <a:buClr>
                          <a:schemeClr val="dk2"/>
                        </a:buClr>
                        <a:buSzPts val="2400"/>
                        <a:buFont typeface="Arial"/>
                        <a:buChar char="•"/>
                      </a:pPr>
                      <a:r>
                        <a:rPr lang="en-US" sz="2400" u="none" cap="none" strike="noStrike">
                          <a:solidFill>
                            <a:schemeClr val="dk2"/>
                          </a:solidFill>
                        </a:rPr>
                        <a:t>Cardiotoxicity</a:t>
                      </a:r>
                      <a:endParaRPr sz="1400" u="none" cap="none" strike="noStrike"/>
                    </a:p>
                    <a:p>
                      <a:pPr indent="-342900" lvl="0" marL="342900" marR="0" rtl="0" algn="ctr">
                        <a:lnSpc>
                          <a:spcPct val="100000"/>
                        </a:lnSpc>
                        <a:spcBef>
                          <a:spcPts val="0"/>
                        </a:spcBef>
                        <a:spcAft>
                          <a:spcPts val="0"/>
                        </a:spcAft>
                        <a:buClr>
                          <a:schemeClr val="dk2"/>
                        </a:buClr>
                        <a:buSzPts val="2400"/>
                        <a:buFont typeface="Arial"/>
                        <a:buChar char="•"/>
                      </a:pPr>
                      <a:r>
                        <a:rPr lang="en-US" sz="2400" u="none" cap="none" strike="noStrike">
                          <a:solidFill>
                            <a:schemeClr val="dk2"/>
                          </a:solidFill>
                        </a:rPr>
                        <a:t>Altered movement pattern or muscle recruitment</a:t>
                      </a:r>
                      <a:endParaRPr sz="1400" u="none" cap="none" strike="noStrike"/>
                    </a:p>
                    <a:p>
                      <a:pPr indent="-342900" lvl="0" marL="342900" marR="0" rtl="0" algn="ctr">
                        <a:lnSpc>
                          <a:spcPct val="100000"/>
                        </a:lnSpc>
                        <a:spcBef>
                          <a:spcPts val="0"/>
                        </a:spcBef>
                        <a:spcAft>
                          <a:spcPts val="0"/>
                        </a:spcAft>
                        <a:buClr>
                          <a:schemeClr val="dk2"/>
                        </a:buClr>
                        <a:buSzPts val="2400"/>
                        <a:buFont typeface="Arial"/>
                        <a:buChar char="•"/>
                      </a:pPr>
                      <a:r>
                        <a:rPr lang="en-US" sz="2400" u="none" cap="none" strike="noStrike">
                          <a:solidFill>
                            <a:schemeClr val="dk2"/>
                          </a:solidFill>
                        </a:rPr>
                        <a:t>Pain</a:t>
                      </a:r>
                      <a:endParaRPr sz="1400" u="none" cap="none" strike="noStrike"/>
                    </a:p>
                  </a:txBody>
                  <a:tcPr marT="45725" marB="45725" marR="91450" marL="91450">
                    <a:solidFill>
                      <a:schemeClr val="lt1"/>
                    </a:solidFill>
                  </a:tcPr>
                </a:tc>
                <a:tc>
                  <a:txBody>
                    <a:bodyPr/>
                    <a:lstStyle/>
                    <a:p>
                      <a:pPr indent="-342900" lvl="0" marL="342900" marR="0" rtl="0" algn="ctr">
                        <a:lnSpc>
                          <a:spcPct val="100000"/>
                        </a:lnSpc>
                        <a:spcBef>
                          <a:spcPts val="0"/>
                        </a:spcBef>
                        <a:spcAft>
                          <a:spcPts val="0"/>
                        </a:spcAft>
                        <a:buClr>
                          <a:schemeClr val="dk1"/>
                        </a:buClr>
                        <a:buSzPts val="2400"/>
                        <a:buFont typeface="Arial"/>
                        <a:buChar char="•"/>
                      </a:pPr>
                      <a:r>
                        <a:rPr lang="en-US" sz="2400" u="none" cap="none" strike="noStrike"/>
                        <a:t> Anxiety</a:t>
                      </a:r>
                      <a:endParaRPr sz="1400" u="none" cap="none" strike="noStrike"/>
                    </a:p>
                    <a:p>
                      <a:pPr indent="-342900" lvl="0" marL="342900" marR="0" rtl="0" algn="ctr">
                        <a:lnSpc>
                          <a:spcPct val="100000"/>
                        </a:lnSpc>
                        <a:spcBef>
                          <a:spcPts val="0"/>
                        </a:spcBef>
                        <a:spcAft>
                          <a:spcPts val="0"/>
                        </a:spcAft>
                        <a:buClr>
                          <a:schemeClr val="dk1"/>
                        </a:buClr>
                        <a:buSzPts val="2400"/>
                        <a:buFont typeface="Arial"/>
                        <a:buChar char="•"/>
                      </a:pPr>
                      <a:r>
                        <a:rPr lang="en-US" sz="2400" u="none" cap="none" strike="noStrike"/>
                        <a:t>Depressive symptoms</a:t>
                      </a:r>
                      <a:endParaRPr sz="1400" u="none" cap="none" strike="noStrike"/>
                    </a:p>
                    <a:p>
                      <a:pPr indent="-342900" lvl="0" marL="342900" marR="0" rtl="0" algn="ctr">
                        <a:lnSpc>
                          <a:spcPct val="100000"/>
                        </a:lnSpc>
                        <a:spcBef>
                          <a:spcPts val="0"/>
                        </a:spcBef>
                        <a:spcAft>
                          <a:spcPts val="0"/>
                        </a:spcAft>
                        <a:buClr>
                          <a:schemeClr val="dk2"/>
                        </a:buClr>
                        <a:buSzPts val="2400"/>
                        <a:buFont typeface="Arial"/>
                        <a:buChar char="•"/>
                      </a:pPr>
                      <a:r>
                        <a:rPr lang="en-US" sz="2400" u="none" cap="none" strike="noStrike">
                          <a:solidFill>
                            <a:schemeClr val="dk2"/>
                          </a:solidFill>
                        </a:rPr>
                        <a:t>Emotional distress</a:t>
                      </a:r>
                      <a:endParaRPr sz="1400" u="none" cap="none" strike="noStrike"/>
                    </a:p>
                    <a:p>
                      <a:pPr indent="-342900" lvl="0" marL="342900" marR="0" rtl="0" algn="ctr">
                        <a:lnSpc>
                          <a:spcPct val="100000"/>
                        </a:lnSpc>
                        <a:spcBef>
                          <a:spcPts val="0"/>
                        </a:spcBef>
                        <a:spcAft>
                          <a:spcPts val="0"/>
                        </a:spcAft>
                        <a:buClr>
                          <a:schemeClr val="dk2"/>
                        </a:buClr>
                        <a:buSzPts val="2400"/>
                        <a:buFont typeface="Arial"/>
                        <a:buChar char="•"/>
                      </a:pPr>
                      <a:r>
                        <a:rPr lang="en-US" sz="2400" u="none" cap="none" strike="noStrike">
                          <a:solidFill>
                            <a:schemeClr val="dk2"/>
                          </a:solidFill>
                        </a:rPr>
                        <a:t>Body image</a:t>
                      </a:r>
                      <a:endParaRPr sz="1400" u="none" cap="none" strike="noStrike"/>
                    </a:p>
                    <a:p>
                      <a:pPr indent="-342900" lvl="0" marL="342900" marR="0" rtl="0" algn="ctr">
                        <a:lnSpc>
                          <a:spcPct val="100000"/>
                        </a:lnSpc>
                        <a:spcBef>
                          <a:spcPts val="0"/>
                        </a:spcBef>
                        <a:spcAft>
                          <a:spcPts val="0"/>
                        </a:spcAft>
                        <a:buClr>
                          <a:schemeClr val="dk2"/>
                        </a:buClr>
                        <a:buSzPts val="2400"/>
                        <a:buFont typeface="Arial"/>
                        <a:buChar char="•"/>
                      </a:pPr>
                      <a:r>
                        <a:rPr lang="en-US" sz="2400" u="none" cap="none" strike="noStrike">
                          <a:solidFill>
                            <a:schemeClr val="dk2"/>
                          </a:solidFill>
                        </a:rPr>
                        <a:t>Sleep</a:t>
                      </a:r>
                      <a:endParaRPr sz="1400" u="none" cap="none" strike="noStrike"/>
                    </a:p>
                    <a:p>
                      <a:pPr indent="-342900" lvl="0" marL="342900" marR="0" rtl="0" algn="ctr">
                        <a:lnSpc>
                          <a:spcPct val="100000"/>
                        </a:lnSpc>
                        <a:spcBef>
                          <a:spcPts val="0"/>
                        </a:spcBef>
                        <a:spcAft>
                          <a:spcPts val="0"/>
                        </a:spcAft>
                        <a:buClr>
                          <a:schemeClr val="dk2"/>
                        </a:buClr>
                        <a:buSzPts val="2400"/>
                        <a:buFont typeface="Arial"/>
                        <a:buChar char="•"/>
                      </a:pPr>
                      <a:r>
                        <a:rPr lang="en-US" sz="2400" u="none" cap="none" strike="noStrike">
                          <a:solidFill>
                            <a:schemeClr val="dk2"/>
                          </a:solidFill>
                        </a:rPr>
                        <a:t>Chemotherapy-induced neuropathy</a:t>
                      </a:r>
                      <a:endParaRPr sz="1400" u="none" cap="none" strike="noStrike"/>
                    </a:p>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solidFill>
                      <a:schemeClr val="lt1"/>
                    </a:solidFill>
                  </a:tcPr>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65" name="Shape 565"/>
        <p:cNvGrpSpPr/>
        <p:nvPr/>
      </p:nvGrpSpPr>
      <p:grpSpPr>
        <a:xfrm>
          <a:off x="0" y="0"/>
          <a:ext cx="0" cy="0"/>
          <a:chOff x="0" y="0"/>
          <a:chExt cx="0" cy="0"/>
        </a:xfrm>
      </p:grpSpPr>
      <p:sp>
        <p:nvSpPr>
          <p:cNvPr id="566" name="Google Shape;566;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2"/>
              </a:buClr>
              <a:buSzPts val="4400"/>
              <a:buFont typeface="Arial"/>
              <a:buNone/>
            </a:pPr>
            <a:r>
              <a:rPr lang="en-US">
                <a:solidFill>
                  <a:schemeClr val="dk2"/>
                </a:solidFill>
              </a:rPr>
              <a:t>Summary</a:t>
            </a:r>
            <a:endParaRPr/>
          </a:p>
        </p:txBody>
      </p:sp>
      <p:sp>
        <p:nvSpPr>
          <p:cNvPr id="567" name="Google Shape;567;p26"/>
          <p:cNvSpPr txBox="1"/>
          <p:nvPr>
            <p:ph idx="1" type="body"/>
          </p:nvPr>
        </p:nvSpPr>
        <p:spPr>
          <a:xfrm>
            <a:off x="457200" y="1600201"/>
            <a:ext cx="8229600" cy="3994200"/>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Clr>
                <a:schemeClr val="dk2"/>
              </a:buClr>
              <a:buSzPts val="3200"/>
              <a:buChar char="•"/>
            </a:pPr>
            <a:r>
              <a:rPr lang="en-US">
                <a:solidFill>
                  <a:schemeClr val="dk2"/>
                </a:solidFill>
              </a:rPr>
              <a:t>Exercise – beneficial to health outcomes</a:t>
            </a:r>
            <a:endParaRPr/>
          </a:p>
          <a:p>
            <a:pPr indent="-139700" lvl="0" marL="342900" rtl="0" algn="l">
              <a:lnSpc>
                <a:spcPct val="100000"/>
              </a:lnSpc>
              <a:spcBef>
                <a:spcPts val="640"/>
              </a:spcBef>
              <a:spcAft>
                <a:spcPts val="0"/>
              </a:spcAft>
              <a:buClr>
                <a:schemeClr val="dk1"/>
              </a:buClr>
              <a:buSzPts val="3200"/>
              <a:buNone/>
            </a:pPr>
            <a:r>
              <a:t/>
            </a:r>
            <a:endParaRPr>
              <a:solidFill>
                <a:schemeClr val="dk2"/>
              </a:solidFill>
            </a:endParaRPr>
          </a:p>
          <a:p>
            <a:pPr indent="-342900" lvl="0" marL="342900" rtl="0" algn="l">
              <a:lnSpc>
                <a:spcPct val="100000"/>
              </a:lnSpc>
              <a:spcBef>
                <a:spcPts val="640"/>
              </a:spcBef>
              <a:spcAft>
                <a:spcPts val="0"/>
              </a:spcAft>
              <a:buClr>
                <a:schemeClr val="dk2"/>
              </a:buClr>
              <a:buSzPts val="3200"/>
              <a:buChar char="•"/>
            </a:pPr>
            <a:r>
              <a:rPr lang="en-US">
                <a:solidFill>
                  <a:schemeClr val="dk2"/>
                </a:solidFill>
              </a:rPr>
              <a:t>Golf – unique characteristics &amp; multimodal</a:t>
            </a:r>
            <a:endParaRPr/>
          </a:p>
          <a:p>
            <a:pPr indent="-139700" lvl="0" marL="342900" rtl="0" algn="l">
              <a:lnSpc>
                <a:spcPct val="100000"/>
              </a:lnSpc>
              <a:spcBef>
                <a:spcPts val="640"/>
              </a:spcBef>
              <a:spcAft>
                <a:spcPts val="0"/>
              </a:spcAft>
              <a:buClr>
                <a:schemeClr val="dk1"/>
              </a:buClr>
              <a:buSzPts val="3200"/>
              <a:buNone/>
            </a:pPr>
            <a:r>
              <a:t/>
            </a:r>
            <a:endParaRPr>
              <a:solidFill>
                <a:schemeClr val="dk2"/>
              </a:solidFill>
            </a:endParaRPr>
          </a:p>
          <a:p>
            <a:pPr indent="-342900" lvl="0" marL="342900" rtl="0" algn="l">
              <a:lnSpc>
                <a:spcPct val="100000"/>
              </a:lnSpc>
              <a:spcBef>
                <a:spcPts val="640"/>
              </a:spcBef>
              <a:spcAft>
                <a:spcPts val="0"/>
              </a:spcAft>
              <a:buClr>
                <a:schemeClr val="dk2"/>
              </a:buClr>
              <a:buSzPts val="3200"/>
              <a:buChar char="•"/>
            </a:pPr>
            <a:r>
              <a:rPr lang="en-US">
                <a:solidFill>
                  <a:schemeClr val="dk2"/>
                </a:solidFill>
              </a:rPr>
              <a:t>Potential utilization in cancer survivors </a:t>
            </a:r>
            <a:endParaRPr/>
          </a:p>
          <a:p>
            <a:pPr indent="0" lvl="0" marL="0" rtl="0" algn="l">
              <a:lnSpc>
                <a:spcPct val="100000"/>
              </a:lnSpc>
              <a:spcBef>
                <a:spcPts val="640"/>
              </a:spcBef>
              <a:spcAft>
                <a:spcPts val="0"/>
              </a:spcAft>
              <a:buClr>
                <a:schemeClr val="dk1"/>
              </a:buClr>
              <a:buSzPts val="3200"/>
              <a:buNone/>
            </a:pPr>
            <a:r>
              <a:t/>
            </a:r>
            <a:endParaRPr>
              <a:solidFill>
                <a:schemeClr val="dk2"/>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72" name="Shape 572"/>
        <p:cNvGrpSpPr/>
        <p:nvPr/>
      </p:nvGrpSpPr>
      <p:grpSpPr>
        <a:xfrm>
          <a:off x="0" y="0"/>
          <a:ext cx="0" cy="0"/>
          <a:chOff x="0" y="0"/>
          <a:chExt cx="0" cy="0"/>
        </a:xfrm>
      </p:grpSpPr>
      <p:sp>
        <p:nvSpPr>
          <p:cNvPr id="573" name="Google Shape;573;p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2"/>
              </a:buClr>
              <a:buSzPts val="4400"/>
              <a:buFont typeface="Arial"/>
              <a:buNone/>
            </a:pPr>
            <a:r>
              <a:rPr lang="en-US">
                <a:solidFill>
                  <a:schemeClr val="dk2"/>
                </a:solidFill>
              </a:rPr>
              <a:t>Discussion</a:t>
            </a:r>
            <a:endParaRPr/>
          </a:p>
        </p:txBody>
      </p:sp>
      <p:sp>
        <p:nvSpPr>
          <p:cNvPr id="574" name="Google Shape;574;p27"/>
          <p:cNvSpPr txBox="1"/>
          <p:nvPr>
            <p:ph idx="1" type="body"/>
          </p:nvPr>
        </p:nvSpPr>
        <p:spPr>
          <a:xfrm>
            <a:off x="457200" y="1600201"/>
            <a:ext cx="8229600" cy="3994200"/>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Clr>
                <a:schemeClr val="dk2"/>
              </a:buClr>
              <a:buSzPts val="3200"/>
              <a:buChar char="•"/>
            </a:pPr>
            <a:r>
              <a:rPr lang="en-US">
                <a:solidFill>
                  <a:schemeClr val="dk2"/>
                </a:solidFill>
              </a:rPr>
              <a:t>What specific populations could benefit the most? </a:t>
            </a:r>
            <a:endParaRPr/>
          </a:p>
          <a:p>
            <a:pPr indent="-342900" lvl="0" marL="342900" rtl="0" algn="l">
              <a:lnSpc>
                <a:spcPct val="100000"/>
              </a:lnSpc>
              <a:spcBef>
                <a:spcPts val="640"/>
              </a:spcBef>
              <a:spcAft>
                <a:spcPts val="0"/>
              </a:spcAft>
              <a:buClr>
                <a:schemeClr val="dk2"/>
              </a:buClr>
              <a:buSzPts val="3200"/>
              <a:buChar char="•"/>
            </a:pPr>
            <a:r>
              <a:rPr lang="en-US">
                <a:solidFill>
                  <a:schemeClr val="dk2"/>
                </a:solidFill>
              </a:rPr>
              <a:t>What health outcomes are of the most interest? </a:t>
            </a:r>
            <a:endParaRPr/>
          </a:p>
          <a:p>
            <a:pPr indent="-342900" lvl="0" marL="342900" rtl="0" algn="l">
              <a:lnSpc>
                <a:spcPct val="100000"/>
              </a:lnSpc>
              <a:spcBef>
                <a:spcPts val="640"/>
              </a:spcBef>
              <a:spcAft>
                <a:spcPts val="0"/>
              </a:spcAft>
              <a:buClr>
                <a:schemeClr val="dk2"/>
              </a:buClr>
              <a:buSzPts val="3200"/>
              <a:buChar char="•"/>
            </a:pPr>
            <a:r>
              <a:rPr lang="en-US">
                <a:solidFill>
                  <a:schemeClr val="dk2"/>
                </a:solidFill>
              </a:rPr>
              <a:t>How much does psychosocial status potentially influence physical health outcomes?  </a:t>
            </a:r>
            <a:endParaRPr/>
          </a:p>
          <a:p>
            <a:pPr indent="-139700" lvl="0" marL="342900" rtl="0" algn="l">
              <a:lnSpc>
                <a:spcPct val="100000"/>
              </a:lnSpc>
              <a:spcBef>
                <a:spcPts val="640"/>
              </a:spcBef>
              <a:spcAft>
                <a:spcPts val="0"/>
              </a:spcAft>
              <a:buClr>
                <a:schemeClr val="dk1"/>
              </a:buClr>
              <a:buSzPts val="3200"/>
              <a:buNone/>
            </a:pPr>
            <a:r>
              <a:t/>
            </a:r>
            <a:endParaRPr>
              <a:solidFill>
                <a:schemeClr val="dk2"/>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78" name="Shape 578"/>
        <p:cNvGrpSpPr/>
        <p:nvPr/>
      </p:nvGrpSpPr>
      <p:grpSpPr>
        <a:xfrm>
          <a:off x="0" y="0"/>
          <a:ext cx="0" cy="0"/>
          <a:chOff x="0" y="0"/>
          <a:chExt cx="0" cy="0"/>
        </a:xfrm>
      </p:grpSpPr>
      <p:sp>
        <p:nvSpPr>
          <p:cNvPr id="579" name="Google Shape;579;p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2"/>
              </a:buClr>
              <a:buSzPts val="4400"/>
              <a:buFont typeface="Arial"/>
              <a:buNone/>
            </a:pPr>
            <a:r>
              <a:rPr lang="en-US">
                <a:solidFill>
                  <a:schemeClr val="dk2"/>
                </a:solidFill>
              </a:rPr>
              <a:t>Thank you for your time! </a:t>
            </a:r>
            <a:endParaRPr/>
          </a:p>
        </p:txBody>
      </p:sp>
      <p:sp>
        <p:nvSpPr>
          <p:cNvPr id="580" name="Google Shape;580;p28"/>
          <p:cNvSpPr txBox="1"/>
          <p:nvPr>
            <p:ph idx="1" type="body"/>
          </p:nvPr>
        </p:nvSpPr>
        <p:spPr>
          <a:xfrm>
            <a:off x="457200" y="1600201"/>
            <a:ext cx="8229600" cy="3994200"/>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Clr>
                <a:schemeClr val="dk2"/>
              </a:buClr>
              <a:buSzPts val="3200"/>
              <a:buChar char="•"/>
            </a:pPr>
            <a:r>
              <a:rPr lang="en-US">
                <a:solidFill>
                  <a:schemeClr val="dk2"/>
                </a:solidFill>
              </a:rPr>
              <a:t>Acknowledgements</a:t>
            </a:r>
            <a:endParaRPr/>
          </a:p>
        </p:txBody>
      </p:sp>
      <p:pic>
        <p:nvPicPr>
          <p:cNvPr id="581" name="Google Shape;581;p28"/>
          <p:cNvPicPr preferRelativeResize="0"/>
          <p:nvPr/>
        </p:nvPicPr>
        <p:blipFill rotWithShape="1">
          <a:blip r:embed="rId3">
            <a:alphaModFix/>
          </a:blip>
          <a:srcRect b="0" l="0" r="0" t="0"/>
          <a:stretch/>
        </p:blipFill>
        <p:spPr>
          <a:xfrm>
            <a:off x="1044649" y="2474397"/>
            <a:ext cx="3173176" cy="2930270"/>
          </a:xfrm>
          <a:prstGeom prst="rect">
            <a:avLst/>
          </a:prstGeom>
          <a:noFill/>
          <a:ln>
            <a:noFill/>
          </a:ln>
        </p:spPr>
      </p:pic>
      <p:pic>
        <p:nvPicPr>
          <p:cNvPr id="582" name="Google Shape;582;p28"/>
          <p:cNvPicPr preferRelativeResize="0"/>
          <p:nvPr/>
        </p:nvPicPr>
        <p:blipFill rotWithShape="1">
          <a:blip r:embed="rId4">
            <a:alphaModFix/>
          </a:blip>
          <a:srcRect b="0" l="0" r="0" t="0"/>
          <a:stretch/>
        </p:blipFill>
        <p:spPr>
          <a:xfrm>
            <a:off x="4926177" y="2569542"/>
            <a:ext cx="3675181" cy="273997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3"/>
          <p:cNvSpPr txBox="1"/>
          <p:nvPr>
            <p:ph idx="1" type="body"/>
          </p:nvPr>
        </p:nvSpPr>
        <p:spPr>
          <a:xfrm>
            <a:off x="533400" y="1305150"/>
            <a:ext cx="8229600" cy="42894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en-US">
                <a:solidFill>
                  <a:schemeClr val="dk2"/>
                </a:solidFill>
              </a:rPr>
              <a:t>Issues with multimodal exercise intervention research:</a:t>
            </a:r>
            <a:endParaRPr>
              <a:solidFill>
                <a:schemeClr val="dk2"/>
              </a:solidFill>
            </a:endParaRPr>
          </a:p>
          <a:p>
            <a:pPr indent="0" lvl="0" marL="0" rtl="0" algn="l">
              <a:spcBef>
                <a:spcPts val="0"/>
              </a:spcBef>
              <a:spcAft>
                <a:spcPts val="0"/>
              </a:spcAft>
              <a:buNone/>
            </a:pPr>
            <a:r>
              <a:t/>
            </a:r>
            <a:endParaRPr sz="2800">
              <a:solidFill>
                <a:schemeClr val="dk2"/>
              </a:solidFill>
            </a:endParaRPr>
          </a:p>
          <a:p>
            <a:pPr indent="-391160" lvl="0" marL="342900" rtl="0" algn="l">
              <a:lnSpc>
                <a:spcPct val="100000"/>
              </a:lnSpc>
              <a:spcBef>
                <a:spcPts val="0"/>
              </a:spcBef>
              <a:spcAft>
                <a:spcPts val="0"/>
              </a:spcAft>
              <a:buClr>
                <a:schemeClr val="dk2"/>
              </a:buClr>
              <a:buSzPts val="3000"/>
              <a:buChar char="•"/>
            </a:pPr>
            <a:r>
              <a:rPr lang="en-US" sz="3000">
                <a:solidFill>
                  <a:schemeClr val="dk2"/>
                </a:solidFill>
              </a:rPr>
              <a:t>Resource &amp; time intensive </a:t>
            </a:r>
            <a:endParaRPr sz="3000">
              <a:solidFill>
                <a:schemeClr val="dk2"/>
              </a:solidFill>
            </a:endParaRPr>
          </a:p>
          <a:p>
            <a:pPr indent="0" lvl="0" marL="457200" rtl="0" algn="l">
              <a:lnSpc>
                <a:spcPct val="100000"/>
              </a:lnSpc>
              <a:spcBef>
                <a:spcPts val="0"/>
              </a:spcBef>
              <a:spcAft>
                <a:spcPts val="0"/>
              </a:spcAft>
              <a:buNone/>
            </a:pPr>
            <a:r>
              <a:t/>
            </a:r>
            <a:endParaRPr sz="3000">
              <a:solidFill>
                <a:schemeClr val="dk2"/>
              </a:solidFill>
            </a:endParaRPr>
          </a:p>
          <a:p>
            <a:pPr indent="-391160" lvl="0" marL="342900" rtl="0" algn="l">
              <a:lnSpc>
                <a:spcPct val="100000"/>
              </a:lnSpc>
              <a:spcBef>
                <a:spcPts val="0"/>
              </a:spcBef>
              <a:spcAft>
                <a:spcPts val="0"/>
              </a:spcAft>
              <a:buClr>
                <a:schemeClr val="dk2"/>
              </a:buClr>
              <a:buSzPts val="3000"/>
              <a:buChar char="•"/>
            </a:pPr>
            <a:r>
              <a:rPr lang="en-US" sz="3000">
                <a:solidFill>
                  <a:schemeClr val="dk2"/>
                </a:solidFill>
              </a:rPr>
              <a:t>Large number of assessments</a:t>
            </a:r>
            <a:endParaRPr sz="3000">
              <a:solidFill>
                <a:schemeClr val="dk2"/>
              </a:solidFill>
            </a:endParaRPr>
          </a:p>
          <a:p>
            <a:pPr indent="0" lvl="0" marL="457200" rtl="0" algn="l">
              <a:lnSpc>
                <a:spcPct val="100000"/>
              </a:lnSpc>
              <a:spcBef>
                <a:spcPts val="0"/>
              </a:spcBef>
              <a:spcAft>
                <a:spcPts val="0"/>
              </a:spcAft>
              <a:buNone/>
            </a:pPr>
            <a:r>
              <a:t/>
            </a:r>
            <a:endParaRPr sz="3000">
              <a:solidFill>
                <a:schemeClr val="dk2"/>
              </a:solidFill>
            </a:endParaRPr>
          </a:p>
          <a:p>
            <a:pPr indent="-391160" lvl="0" marL="342900" rtl="0" algn="l">
              <a:lnSpc>
                <a:spcPct val="100000"/>
              </a:lnSpc>
              <a:spcBef>
                <a:spcPts val="0"/>
              </a:spcBef>
              <a:spcAft>
                <a:spcPts val="0"/>
              </a:spcAft>
              <a:buClr>
                <a:schemeClr val="dk2"/>
              </a:buClr>
              <a:buSzPts val="3000"/>
              <a:buChar char="•"/>
            </a:pPr>
            <a:r>
              <a:rPr lang="en-US" sz="3000">
                <a:solidFill>
                  <a:schemeClr val="dk2"/>
                </a:solidFill>
              </a:rPr>
              <a:t>Limited sample size</a:t>
            </a:r>
            <a:endParaRPr sz="3000">
              <a:solidFill>
                <a:schemeClr val="dk2"/>
              </a:solidFill>
            </a:endParaRPr>
          </a:p>
        </p:txBody>
      </p:sp>
      <p:sp>
        <p:nvSpPr>
          <p:cNvPr id="166" name="Google Shape;166;p3"/>
          <p:cNvSpPr/>
          <p:nvPr/>
        </p:nvSpPr>
        <p:spPr>
          <a:xfrm>
            <a:off x="6908800" y="6303352"/>
            <a:ext cx="2021840" cy="338831"/>
          </a:xfrm>
          <a:prstGeom prst="rect">
            <a:avLst/>
          </a:prstGeom>
          <a:solidFill>
            <a:srgbClr val="991B1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7" name="Google Shape;167;p3"/>
          <p:cNvSpPr txBox="1"/>
          <p:nvPr/>
        </p:nvSpPr>
        <p:spPr>
          <a:xfrm>
            <a:off x="4684889" y="5960535"/>
            <a:ext cx="4459111" cy="999816"/>
          </a:xfrm>
          <a:prstGeom prst="rect">
            <a:avLst/>
          </a:prstGeom>
          <a:noFill/>
          <a:ln>
            <a:noFill/>
          </a:ln>
        </p:spPr>
        <p:txBody>
          <a:bodyPr anchorCtr="0" anchor="ctr" bIns="45700" lIns="91425" spcFirstLastPara="1" rIns="91425" wrap="square" tIns="45700">
            <a:noAutofit/>
          </a:bodyPr>
          <a:lstStyle/>
          <a:p>
            <a:pPr indent="-228600" lvl="0" marL="228600" marR="0" rtl="0" algn="r">
              <a:lnSpc>
                <a:spcPct val="100000"/>
              </a:lnSpc>
              <a:spcBef>
                <a:spcPts val="0"/>
              </a:spcBef>
              <a:spcAft>
                <a:spcPts val="0"/>
              </a:spcAft>
              <a:buClr>
                <a:schemeClr val="lt1"/>
              </a:buClr>
              <a:buSzPts val="1200"/>
              <a:buFont typeface="Arial"/>
              <a:buAutoNum type="arabicPeriod"/>
            </a:pPr>
            <a:r>
              <a:rPr b="0" i="0" lang="en-US" sz="1200" u="none" cap="none" strike="noStrike">
                <a:solidFill>
                  <a:schemeClr val="lt1"/>
                </a:solidFill>
                <a:latin typeface="Calibri"/>
                <a:ea typeface="Calibri"/>
                <a:cs typeface="Calibri"/>
                <a:sym typeface="Calibri"/>
              </a:rPr>
              <a:t>Physical Activity Guidelines for Americans, 2</a:t>
            </a:r>
            <a:r>
              <a:rPr b="0" baseline="30000" i="0" lang="en-US" sz="1200" u="none" cap="none" strike="noStrike">
                <a:solidFill>
                  <a:schemeClr val="lt1"/>
                </a:solidFill>
                <a:latin typeface="Calibri"/>
                <a:ea typeface="Calibri"/>
                <a:cs typeface="Calibri"/>
                <a:sym typeface="Calibri"/>
              </a:rPr>
              <a:t>nd</a:t>
            </a:r>
            <a:r>
              <a:rPr b="0" i="0" lang="en-US" sz="1200" u="none" cap="none" strike="noStrike">
                <a:solidFill>
                  <a:schemeClr val="lt1"/>
                </a:solidFill>
                <a:latin typeface="Calibri"/>
                <a:ea typeface="Calibri"/>
                <a:cs typeface="Calibri"/>
                <a:sym typeface="Calibri"/>
              </a:rPr>
              <a:t> Ed. 2018</a:t>
            </a:r>
            <a:endParaRPr b="0" i="0" sz="1400" u="none" cap="none" strike="noStrike">
              <a:solidFill>
                <a:srgbClr val="000000"/>
              </a:solidFill>
              <a:latin typeface="Arial"/>
              <a:ea typeface="Arial"/>
              <a:cs typeface="Arial"/>
              <a:sym typeface="Arial"/>
            </a:endParaRPr>
          </a:p>
          <a:p>
            <a:pPr indent="-228600" lvl="0" marL="228600" marR="0" rtl="0" algn="r">
              <a:lnSpc>
                <a:spcPct val="100000"/>
              </a:lnSpc>
              <a:spcBef>
                <a:spcPts val="0"/>
              </a:spcBef>
              <a:spcAft>
                <a:spcPts val="0"/>
              </a:spcAft>
              <a:buClr>
                <a:schemeClr val="lt1"/>
              </a:buClr>
              <a:buSzPts val="1200"/>
              <a:buFont typeface="Arial"/>
              <a:buAutoNum type="arabicPeriod"/>
            </a:pPr>
            <a:r>
              <a:rPr b="0" i="0" lang="en-US" sz="1200" u="none" cap="none" strike="noStrike">
                <a:solidFill>
                  <a:schemeClr val="lt1"/>
                </a:solidFill>
                <a:latin typeface="Calibri"/>
                <a:ea typeface="Calibri"/>
                <a:cs typeface="Calibri"/>
                <a:sym typeface="Calibri"/>
              </a:rPr>
              <a:t>Du Bois et al. </a:t>
            </a:r>
            <a:r>
              <a:rPr b="0" i="1" lang="en-US" sz="1200" u="none" cap="none" strike="noStrike">
                <a:solidFill>
                  <a:schemeClr val="lt1"/>
                </a:solidFill>
                <a:latin typeface="Calibri"/>
                <a:ea typeface="Calibri"/>
                <a:cs typeface="Calibri"/>
                <a:sym typeface="Calibri"/>
              </a:rPr>
              <a:t>IJGS</a:t>
            </a:r>
            <a:r>
              <a:rPr b="0" i="0" lang="en-US" sz="1200" u="none" cap="none" strike="noStrike">
                <a:solidFill>
                  <a:schemeClr val="lt1"/>
                </a:solidFill>
                <a:latin typeface="Calibri"/>
                <a:ea typeface="Calibri"/>
                <a:cs typeface="Calibri"/>
                <a:sym typeface="Calibri"/>
              </a:rPr>
              <a:t>. 2021</a:t>
            </a:r>
            <a:endParaRPr b="0" i="0" sz="1400" u="none" cap="none" strike="noStrike">
              <a:solidFill>
                <a:srgbClr val="000000"/>
              </a:solidFill>
              <a:latin typeface="Arial"/>
              <a:ea typeface="Arial"/>
              <a:cs typeface="Arial"/>
              <a:sym typeface="Arial"/>
            </a:endParaRPr>
          </a:p>
          <a:p>
            <a:pPr indent="-228600" lvl="0" marL="228600" marR="0" rtl="0" algn="r">
              <a:lnSpc>
                <a:spcPct val="100000"/>
              </a:lnSpc>
              <a:spcBef>
                <a:spcPts val="0"/>
              </a:spcBef>
              <a:spcAft>
                <a:spcPts val="0"/>
              </a:spcAft>
              <a:buClr>
                <a:schemeClr val="lt1"/>
              </a:buClr>
              <a:buSzPts val="1200"/>
              <a:buFont typeface="Arial"/>
              <a:buAutoNum type="arabicPeriod"/>
            </a:pPr>
            <a:r>
              <a:rPr b="0" i="0" lang="en-US" sz="1200" u="none" cap="none" strike="noStrike">
                <a:solidFill>
                  <a:schemeClr val="lt1"/>
                </a:solidFill>
                <a:latin typeface="Calibri"/>
                <a:ea typeface="Calibri"/>
                <a:cs typeface="Calibri"/>
                <a:sym typeface="Calibri"/>
              </a:rPr>
              <a:t>Community-Based Rehabilitation: CBR Guidelines. </a:t>
            </a:r>
            <a:r>
              <a:rPr b="0" i="1" lang="en-US" sz="1200" u="none" cap="none" strike="noStrike">
                <a:solidFill>
                  <a:schemeClr val="lt1"/>
                </a:solidFill>
                <a:latin typeface="Calibri"/>
                <a:ea typeface="Calibri"/>
                <a:cs typeface="Calibri"/>
                <a:sym typeface="Calibri"/>
              </a:rPr>
              <a:t>WHO. </a:t>
            </a:r>
            <a:r>
              <a:rPr b="0" i="0" lang="en-US" sz="1200" u="none" cap="none" strike="noStrike">
                <a:solidFill>
                  <a:schemeClr val="lt1"/>
                </a:solidFill>
                <a:latin typeface="Calibri"/>
                <a:ea typeface="Calibri"/>
                <a:cs typeface="Calibri"/>
                <a:sym typeface="Calibri"/>
              </a:rPr>
              <a:t>2010</a:t>
            </a:r>
            <a:endParaRPr b="0" i="0" sz="1400" u="none" cap="none" strike="noStrike">
              <a:solidFill>
                <a:srgbClr val="000000"/>
              </a:solidFill>
              <a:latin typeface="Arial"/>
              <a:ea typeface="Arial"/>
              <a:cs typeface="Arial"/>
              <a:sym typeface="Arial"/>
            </a:endParaRPr>
          </a:p>
          <a:p>
            <a:pPr indent="-228600" lvl="0" marL="228600" marR="0" rtl="0" algn="r">
              <a:lnSpc>
                <a:spcPct val="100000"/>
              </a:lnSpc>
              <a:spcBef>
                <a:spcPts val="0"/>
              </a:spcBef>
              <a:spcAft>
                <a:spcPts val="0"/>
              </a:spcAft>
              <a:buClr>
                <a:schemeClr val="lt1"/>
              </a:buClr>
              <a:buSzPts val="1200"/>
              <a:buFont typeface="Arial"/>
              <a:buAutoNum type="arabicPeriod"/>
            </a:pPr>
            <a:r>
              <a:rPr b="0" i="0" lang="en-US" sz="1200" u="none" cap="none" strike="noStrike">
                <a:solidFill>
                  <a:schemeClr val="lt1"/>
                </a:solidFill>
                <a:latin typeface="Calibri"/>
                <a:ea typeface="Calibri"/>
                <a:cs typeface="Calibri"/>
                <a:sym typeface="Calibri"/>
              </a:rPr>
              <a:t>Caspersne, Powell, &amp; Christenson </a:t>
            </a:r>
            <a:r>
              <a:rPr b="0" i="1" lang="en-US" sz="1200" u="none" cap="none" strike="noStrike">
                <a:solidFill>
                  <a:schemeClr val="lt1"/>
                </a:solidFill>
                <a:latin typeface="Calibri"/>
                <a:ea typeface="Calibri"/>
                <a:cs typeface="Calibri"/>
                <a:sym typeface="Calibri"/>
              </a:rPr>
              <a:t>Public Health Rep. </a:t>
            </a:r>
            <a:r>
              <a:rPr b="0" i="0" lang="en-US" sz="1200" u="none" cap="none" strike="noStrike">
                <a:solidFill>
                  <a:schemeClr val="lt1"/>
                </a:solidFill>
                <a:latin typeface="Calibri"/>
                <a:ea typeface="Calibri"/>
                <a:cs typeface="Calibri"/>
                <a:sym typeface="Calibri"/>
              </a:rPr>
              <a:t>1985</a:t>
            </a:r>
            <a:endParaRPr b="0" i="0" sz="1400" u="none" cap="none" strike="noStrike">
              <a:solidFill>
                <a:srgbClr val="000000"/>
              </a:solidFill>
              <a:latin typeface="Arial"/>
              <a:ea typeface="Arial"/>
              <a:cs typeface="Arial"/>
              <a:sym typeface="Arial"/>
            </a:endParaRPr>
          </a:p>
          <a:p>
            <a:pPr indent="-152400" lvl="0" marL="228600" marR="0" rtl="0" algn="r">
              <a:lnSpc>
                <a:spcPct val="100000"/>
              </a:lnSpc>
              <a:spcBef>
                <a:spcPts val="0"/>
              </a:spcBef>
              <a:spcAft>
                <a:spcPts val="0"/>
              </a:spcAft>
              <a:buClr>
                <a:schemeClr val="dk1"/>
              </a:buClr>
              <a:buSzPts val="1200"/>
              <a:buFont typeface="Arial"/>
              <a:buNone/>
            </a:pPr>
            <a:r>
              <a:t/>
            </a:r>
            <a:endParaRPr b="0" i="0" sz="1200" u="none" cap="none" strike="noStrike">
              <a:solidFill>
                <a:schemeClr val="lt1"/>
              </a:solidFill>
              <a:latin typeface="Calibri"/>
              <a:ea typeface="Calibri"/>
              <a:cs typeface="Calibri"/>
              <a:sym typeface="Calibri"/>
            </a:endParaRPr>
          </a:p>
          <a:p>
            <a:pPr indent="-152400" lvl="0" marL="228600" marR="0" rtl="0" algn="r">
              <a:lnSpc>
                <a:spcPct val="100000"/>
              </a:lnSpc>
              <a:spcBef>
                <a:spcPts val="0"/>
              </a:spcBef>
              <a:spcAft>
                <a:spcPts val="0"/>
              </a:spcAft>
              <a:buClr>
                <a:schemeClr val="dk1"/>
              </a:buClr>
              <a:buSzPts val="1200"/>
              <a:buFont typeface="Arial"/>
              <a:buNone/>
            </a:pPr>
            <a:r>
              <a:t/>
            </a:r>
            <a:endParaRPr b="0" i="0" sz="1200" u="none" cap="none" strike="noStrike">
              <a:solidFill>
                <a:schemeClr val="lt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86" name="Shape 586"/>
        <p:cNvGrpSpPr/>
        <p:nvPr/>
      </p:nvGrpSpPr>
      <p:grpSpPr>
        <a:xfrm>
          <a:off x="0" y="0"/>
          <a:ext cx="0" cy="0"/>
          <a:chOff x="0" y="0"/>
          <a:chExt cx="0" cy="0"/>
        </a:xfrm>
      </p:grpSpPr>
      <p:sp>
        <p:nvSpPr>
          <p:cNvPr id="587" name="Google Shape;587;p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2"/>
              </a:buClr>
              <a:buSzPts val="4400"/>
              <a:buFont typeface="Arial"/>
              <a:buNone/>
            </a:pPr>
            <a:r>
              <a:rPr lang="en-US">
                <a:solidFill>
                  <a:schemeClr val="dk2"/>
                </a:solidFill>
              </a:rPr>
              <a:t>Content</a:t>
            </a:r>
            <a:endParaRPr/>
          </a:p>
        </p:txBody>
      </p:sp>
      <p:sp>
        <p:nvSpPr>
          <p:cNvPr id="588" name="Google Shape;588;p2"/>
          <p:cNvSpPr txBox="1"/>
          <p:nvPr>
            <p:ph idx="1" type="body"/>
          </p:nvPr>
        </p:nvSpPr>
        <p:spPr>
          <a:xfrm>
            <a:off x="457200" y="1600201"/>
            <a:ext cx="8229600" cy="3994200"/>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Clr>
                <a:schemeClr val="dk2"/>
              </a:buClr>
              <a:buSzPts val="3200"/>
              <a:buChar char="•"/>
            </a:pPr>
            <a:r>
              <a:t/>
            </a:r>
            <a:endParaRPr>
              <a:solidFill>
                <a:schemeClr val="dk2"/>
              </a:solidFill>
            </a:endParaRPr>
          </a:p>
          <a:p>
            <a:pPr indent="-342900" lvl="0" marL="342900" rtl="0" algn="l">
              <a:lnSpc>
                <a:spcPct val="100000"/>
              </a:lnSpc>
              <a:spcBef>
                <a:spcPts val="0"/>
              </a:spcBef>
              <a:spcAft>
                <a:spcPts val="0"/>
              </a:spcAft>
              <a:buClr>
                <a:schemeClr val="dk2"/>
              </a:buClr>
              <a:buSzPts val="3200"/>
              <a:buChar char="•"/>
            </a:pPr>
            <a:r>
              <a:rPr lang="en-US">
                <a:solidFill>
                  <a:schemeClr val="dk2"/>
                </a:solidFill>
              </a:rPr>
              <a:t>Multimodal Recreational Exercise</a:t>
            </a:r>
            <a:endParaRPr>
              <a:solidFill>
                <a:schemeClr val="dk2"/>
              </a:solidFill>
            </a:endParaRPr>
          </a:p>
          <a:p>
            <a:pPr indent="-342900" lvl="0" marL="342900" rtl="0" algn="l">
              <a:lnSpc>
                <a:spcPct val="100000"/>
              </a:lnSpc>
              <a:spcBef>
                <a:spcPts val="640"/>
              </a:spcBef>
              <a:spcAft>
                <a:spcPts val="0"/>
              </a:spcAft>
              <a:buClr>
                <a:schemeClr val="dk2"/>
              </a:buClr>
              <a:buSzPts val="3200"/>
              <a:buChar char="•"/>
            </a:pPr>
            <a:r>
              <a:rPr lang="en-US">
                <a:solidFill>
                  <a:schemeClr val="dk2"/>
                </a:solidFill>
              </a:rPr>
              <a:t>Exercise Oncology</a:t>
            </a:r>
            <a:endParaRPr/>
          </a:p>
          <a:p>
            <a:pPr indent="-139700" lvl="0" marL="342900" rtl="0" algn="l">
              <a:lnSpc>
                <a:spcPct val="100000"/>
              </a:lnSpc>
              <a:spcBef>
                <a:spcPts val="640"/>
              </a:spcBef>
              <a:spcAft>
                <a:spcPts val="0"/>
              </a:spcAft>
              <a:buClr>
                <a:schemeClr val="dk1"/>
              </a:buClr>
              <a:buSzPts val="3200"/>
              <a:buNone/>
            </a:pPr>
            <a:r>
              <a:t/>
            </a:r>
            <a:endParaRPr>
              <a:solidFill>
                <a:schemeClr val="dk2"/>
              </a:solidFill>
            </a:endParaRPr>
          </a:p>
          <a:p>
            <a:pPr indent="-342900" lvl="0" marL="342900" rtl="0" algn="l">
              <a:lnSpc>
                <a:spcPct val="100000"/>
              </a:lnSpc>
              <a:spcBef>
                <a:spcPts val="640"/>
              </a:spcBef>
              <a:spcAft>
                <a:spcPts val="0"/>
              </a:spcAft>
              <a:buClr>
                <a:schemeClr val="dk2"/>
              </a:buClr>
              <a:buSzPts val="3200"/>
              <a:buChar char="•"/>
            </a:pPr>
            <a:r>
              <a:rPr lang="en-US">
                <a:solidFill>
                  <a:schemeClr val="dk2"/>
                </a:solidFill>
              </a:rPr>
              <a:t>Summary</a:t>
            </a:r>
            <a:endParaRPr/>
          </a:p>
          <a:p>
            <a:pPr indent="-139700" lvl="0" marL="342900" rtl="0" algn="l">
              <a:lnSpc>
                <a:spcPct val="100000"/>
              </a:lnSpc>
              <a:spcBef>
                <a:spcPts val="640"/>
              </a:spcBef>
              <a:spcAft>
                <a:spcPts val="0"/>
              </a:spcAft>
              <a:buClr>
                <a:schemeClr val="dk1"/>
              </a:buClr>
              <a:buSzPts val="3200"/>
              <a:buNone/>
            </a:pPr>
            <a:r>
              <a:t/>
            </a:r>
            <a:endParaRPr>
              <a:solidFill>
                <a:schemeClr val="dk2"/>
              </a:solidFill>
            </a:endParaRPr>
          </a:p>
          <a:p>
            <a:pPr indent="-342900" lvl="0" marL="342900" rtl="0" algn="l">
              <a:lnSpc>
                <a:spcPct val="100000"/>
              </a:lnSpc>
              <a:spcBef>
                <a:spcPts val="640"/>
              </a:spcBef>
              <a:spcAft>
                <a:spcPts val="0"/>
              </a:spcAft>
              <a:buClr>
                <a:schemeClr val="dk2"/>
              </a:buClr>
              <a:buSzPts val="3200"/>
              <a:buChar char="•"/>
            </a:pPr>
            <a:r>
              <a:rPr lang="en-US">
                <a:solidFill>
                  <a:schemeClr val="dk2"/>
                </a:solidFill>
              </a:rPr>
              <a:t>Discussion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g1c5311d9a69_0_197"/>
          <p:cNvSpPr txBox="1"/>
          <p:nvPr>
            <p:ph type="title"/>
          </p:nvPr>
        </p:nvSpPr>
        <p:spPr>
          <a:xfrm>
            <a:off x="457200" y="274638"/>
            <a:ext cx="8229600" cy="114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solidFill>
                  <a:schemeClr val="dk2"/>
                </a:solidFill>
              </a:rPr>
              <a:t>Purpose</a:t>
            </a:r>
            <a:endParaRPr>
              <a:solidFill>
                <a:schemeClr val="dk2"/>
              </a:solidFill>
            </a:endParaRPr>
          </a:p>
        </p:txBody>
      </p:sp>
      <p:sp>
        <p:nvSpPr>
          <p:cNvPr id="174" name="Google Shape;174;g1c5311d9a69_0_197"/>
          <p:cNvSpPr txBox="1"/>
          <p:nvPr>
            <p:ph idx="1" type="body"/>
          </p:nvPr>
        </p:nvSpPr>
        <p:spPr>
          <a:xfrm>
            <a:off x="457200" y="1600201"/>
            <a:ext cx="8229600" cy="39942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t/>
            </a:r>
            <a:endParaRPr sz="2600">
              <a:solidFill>
                <a:schemeClr val="dk2"/>
              </a:solidFill>
            </a:endParaRPr>
          </a:p>
          <a:p>
            <a:pPr indent="0" lvl="0" marL="0" rtl="0" algn="l">
              <a:spcBef>
                <a:spcPts val="360"/>
              </a:spcBef>
              <a:spcAft>
                <a:spcPts val="0"/>
              </a:spcAft>
              <a:buNone/>
            </a:pPr>
            <a:r>
              <a:rPr lang="en-US" sz="2600">
                <a:solidFill>
                  <a:schemeClr val="dk2"/>
                </a:solidFill>
              </a:rPr>
              <a:t>To develop an </a:t>
            </a:r>
            <a:r>
              <a:rPr lang="en-US" sz="2600"/>
              <a:t>analytical framework</a:t>
            </a:r>
            <a:r>
              <a:rPr lang="en-US" sz="2600">
                <a:solidFill>
                  <a:schemeClr val="dk2"/>
                </a:solidFill>
              </a:rPr>
              <a:t> that applies mathematical abstraction and modeling of the </a:t>
            </a:r>
            <a:r>
              <a:rPr lang="en-US" sz="2600"/>
              <a:t>typical pilot exercise intervention data</a:t>
            </a:r>
            <a:r>
              <a:rPr lang="en-US" sz="2600">
                <a:solidFill>
                  <a:schemeClr val="dk2"/>
                </a:solidFill>
              </a:rPr>
              <a:t> and modified K-means clustering algorithm in order to </a:t>
            </a:r>
            <a:r>
              <a:rPr lang="en-US" sz="2600"/>
              <a:t>generate novel hypotheses</a:t>
            </a:r>
            <a:r>
              <a:rPr lang="en-US" sz="2600">
                <a:solidFill>
                  <a:schemeClr val="dk2"/>
                </a:solidFill>
              </a:rPr>
              <a:t> that could be useful for understanding intervention efficacy and future study design.</a:t>
            </a:r>
            <a:endParaRPr sz="2600">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7"/>
          <p:cNvSpPr txBox="1"/>
          <p:nvPr>
            <p:ph type="title"/>
          </p:nvPr>
        </p:nvSpPr>
        <p:spPr>
          <a:xfrm>
            <a:off x="457200" y="298994"/>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2"/>
              </a:buClr>
              <a:buSzPts val="4000"/>
              <a:buFont typeface="Arial"/>
              <a:buNone/>
            </a:pPr>
            <a:r>
              <a:rPr lang="en-US" sz="4000">
                <a:solidFill>
                  <a:schemeClr val="dk2"/>
                </a:solidFill>
              </a:rPr>
              <a:t>Golf Program Overview</a:t>
            </a:r>
            <a:endParaRPr/>
          </a:p>
        </p:txBody>
      </p:sp>
      <p:graphicFrame>
        <p:nvGraphicFramePr>
          <p:cNvPr id="181" name="Google Shape;181;p7"/>
          <p:cNvGraphicFramePr/>
          <p:nvPr/>
        </p:nvGraphicFramePr>
        <p:xfrm>
          <a:off x="186472" y="1986752"/>
          <a:ext cx="3000000" cy="3000000"/>
        </p:xfrm>
        <a:graphic>
          <a:graphicData uri="http://schemas.openxmlformats.org/drawingml/2006/table">
            <a:tbl>
              <a:tblPr bandRow="1" firstRow="1">
                <a:noFill/>
                <a:tableStyleId>{0827D075-F49D-48F3-8FCB-FFD3AE4932B9}</a:tableStyleId>
              </a:tblPr>
              <a:tblGrid>
                <a:gridCol w="863925"/>
                <a:gridCol w="2600375"/>
                <a:gridCol w="2600375"/>
              </a:tblGrid>
              <a:tr h="370850">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Weeks</a:t>
                      </a:r>
                      <a:endParaRPr sz="14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323232"/>
                      </a:solidFill>
                      <a:prstDash val="solid"/>
                      <a:round/>
                      <a:headEnd len="sm" w="sm" type="none"/>
                      <a:tailEnd len="sm" w="sm" type="none"/>
                    </a:lnT>
                    <a:lnB cap="flat" cmpd="sng" w="38100">
                      <a:solidFill>
                        <a:srgbClr val="323232"/>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Conditioning</a:t>
                      </a:r>
                      <a:endParaRPr sz="14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323232"/>
                      </a:solidFill>
                      <a:prstDash val="solid"/>
                      <a:round/>
                      <a:headEnd len="sm" w="sm" type="none"/>
                      <a:tailEnd len="sm" w="sm" type="none"/>
                    </a:lnT>
                    <a:lnB cap="flat" cmpd="sng" w="38100">
                      <a:solidFill>
                        <a:srgbClr val="323232"/>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Golf Training</a:t>
                      </a:r>
                      <a:endParaRPr sz="14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323232"/>
                      </a:solidFill>
                      <a:prstDash val="solid"/>
                      <a:round/>
                      <a:headEnd len="sm" w="sm" type="none"/>
                      <a:tailEnd len="sm" w="sm" type="none"/>
                    </a:lnT>
                    <a:lnB cap="flat" cmpd="sng" w="38100">
                      <a:solidFill>
                        <a:srgbClr val="323232"/>
                      </a:solidFill>
                      <a:prstDash val="solid"/>
                      <a:round/>
                      <a:headEnd len="sm" w="sm" type="none"/>
                      <a:tailEnd len="sm" w="sm" type="none"/>
                    </a:lnB>
                    <a:solidFill>
                      <a:schemeClr val="accent2"/>
                    </a:solidFill>
                  </a:tcPr>
                </a:tc>
              </a:tr>
              <a:tr h="822975">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2"/>
                          </a:solidFill>
                          <a:latin typeface="Arial"/>
                          <a:ea typeface="Arial"/>
                          <a:cs typeface="Arial"/>
                          <a:sym typeface="Arial"/>
                        </a:rPr>
                        <a:t>1-3</a:t>
                      </a:r>
                      <a:endParaRPr sz="14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323232"/>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2"/>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2"/>
                          </a:solidFill>
                          <a:latin typeface="Arial"/>
                          <a:ea typeface="Arial"/>
                          <a:cs typeface="Arial"/>
                          <a:sym typeface="Arial"/>
                        </a:rPr>
                        <a:t>Golf Specific Drills + Exercises</a:t>
                      </a:r>
                      <a:endParaRPr sz="1400" u="none" cap="none" strike="noStrike"/>
                    </a:p>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2"/>
                          </a:solidFill>
                          <a:latin typeface="Arial"/>
                          <a:ea typeface="Arial"/>
                          <a:cs typeface="Arial"/>
                          <a:sym typeface="Arial"/>
                        </a:rPr>
                        <a:t>45 minutes</a:t>
                      </a:r>
                      <a:endParaRPr sz="14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323232"/>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2"/>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2"/>
                          </a:solidFill>
                          <a:latin typeface="Arial"/>
                          <a:ea typeface="Arial"/>
                          <a:cs typeface="Arial"/>
                          <a:sym typeface="Arial"/>
                        </a:rPr>
                        <a:t>Introduction to Golf</a:t>
                      </a:r>
                      <a:endParaRPr sz="1400" u="none" cap="none" strike="noStrike"/>
                    </a:p>
                    <a:p>
                      <a:pPr indent="0" lvl="0" marL="0" marR="0" rtl="0" algn="ctr">
                        <a:lnSpc>
                          <a:spcPct val="100000"/>
                        </a:lnSpc>
                        <a:spcBef>
                          <a:spcPts val="0"/>
                        </a:spcBef>
                        <a:spcAft>
                          <a:spcPts val="0"/>
                        </a:spcAft>
                        <a:buClr>
                          <a:schemeClr val="dk2"/>
                        </a:buClr>
                        <a:buSzPts val="1600"/>
                        <a:buFont typeface="Arial"/>
                        <a:buNone/>
                      </a:pPr>
                      <a:r>
                        <a:rPr lang="en-US" sz="1600" u="none" cap="none" strike="noStrike">
                          <a:solidFill>
                            <a:schemeClr val="dk2"/>
                          </a:solidFill>
                          <a:latin typeface="Arial"/>
                          <a:ea typeface="Arial"/>
                          <a:cs typeface="Arial"/>
                          <a:sym typeface="Arial"/>
                        </a:rPr>
                        <a:t>Swing Training </a:t>
                      </a:r>
                      <a:endParaRPr sz="1400" u="none" cap="none" strike="noStrike"/>
                    </a:p>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2"/>
                          </a:solidFill>
                          <a:latin typeface="Arial"/>
                          <a:ea typeface="Arial"/>
                          <a:cs typeface="Arial"/>
                          <a:sym typeface="Arial"/>
                        </a:rPr>
                        <a:t>45 minutes</a:t>
                      </a:r>
                      <a:endParaRPr sz="1600" u="none" cap="none" strike="noStrike">
                        <a:solidFill>
                          <a:schemeClr val="dk2"/>
                        </a:solidFill>
                        <a:latin typeface="Arial"/>
                        <a:ea typeface="Arial"/>
                        <a:cs typeface="Arial"/>
                        <a:sym typeface="Arial"/>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323232"/>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2"/>
                    </a:solidFill>
                  </a:tcPr>
                </a:tc>
              </a:tr>
              <a:tr h="822975">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2"/>
                          </a:solidFill>
                          <a:latin typeface="Arial"/>
                          <a:ea typeface="Arial"/>
                          <a:cs typeface="Arial"/>
                          <a:sym typeface="Arial"/>
                        </a:rPr>
                        <a:t>4-7</a:t>
                      </a:r>
                      <a:endParaRPr sz="14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2"/>
                          </a:solidFill>
                          <a:latin typeface="Arial"/>
                          <a:ea typeface="Arial"/>
                          <a:cs typeface="Arial"/>
                          <a:sym typeface="Arial"/>
                        </a:rPr>
                        <a:t>Golf Specific Drills + Exercises</a:t>
                      </a:r>
                      <a:endParaRPr sz="1400" u="none" cap="none" strike="noStrike"/>
                    </a:p>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2"/>
                          </a:solidFill>
                          <a:latin typeface="Arial"/>
                          <a:ea typeface="Arial"/>
                          <a:cs typeface="Arial"/>
                          <a:sym typeface="Arial"/>
                        </a:rPr>
                        <a:t>20-30 minutes</a:t>
                      </a:r>
                      <a:endParaRPr sz="14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2"/>
                          </a:solidFill>
                          <a:latin typeface="Arial"/>
                          <a:ea typeface="Arial"/>
                          <a:cs typeface="Arial"/>
                          <a:sym typeface="Arial"/>
                        </a:rPr>
                        <a:t>Golf Play</a:t>
                      </a:r>
                      <a:endParaRPr sz="1400" u="none" cap="none" strike="noStrike"/>
                    </a:p>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2"/>
                          </a:solidFill>
                          <a:latin typeface="Arial"/>
                          <a:ea typeface="Arial"/>
                          <a:cs typeface="Arial"/>
                          <a:sym typeface="Arial"/>
                        </a:rPr>
                        <a:t>2-5 holes</a:t>
                      </a:r>
                      <a:endParaRPr sz="14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579125">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2"/>
                          </a:solidFill>
                          <a:latin typeface="Arial"/>
                          <a:ea typeface="Arial"/>
                          <a:cs typeface="Arial"/>
                          <a:sym typeface="Arial"/>
                        </a:rPr>
                        <a:t>8-10</a:t>
                      </a:r>
                      <a:endParaRPr sz="14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3DED1"/>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2"/>
                          </a:solidFill>
                          <a:latin typeface="Arial"/>
                          <a:ea typeface="Arial"/>
                          <a:cs typeface="Arial"/>
                          <a:sym typeface="Arial"/>
                        </a:rPr>
                        <a:t>Dynamic Warm Up</a:t>
                      </a:r>
                      <a:endParaRPr sz="1400" u="none" cap="none" strike="noStrike"/>
                    </a:p>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2"/>
                          </a:solidFill>
                          <a:latin typeface="Arial"/>
                          <a:ea typeface="Arial"/>
                          <a:cs typeface="Arial"/>
                          <a:sym typeface="Arial"/>
                        </a:rPr>
                        <a:t>10 min</a:t>
                      </a:r>
                      <a:endParaRPr sz="14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3DED1"/>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2"/>
                          </a:solidFill>
                          <a:latin typeface="Arial"/>
                          <a:ea typeface="Arial"/>
                          <a:cs typeface="Arial"/>
                          <a:sym typeface="Arial"/>
                        </a:rPr>
                        <a:t>Golf Play</a:t>
                      </a:r>
                      <a:endParaRPr sz="1400" u="none" cap="none" strike="noStrike"/>
                    </a:p>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2"/>
                          </a:solidFill>
                          <a:latin typeface="Arial"/>
                          <a:ea typeface="Arial"/>
                          <a:cs typeface="Arial"/>
                          <a:sym typeface="Arial"/>
                        </a:rPr>
                        <a:t>6-9 holes</a:t>
                      </a:r>
                      <a:endParaRPr sz="14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3DED1"/>
                    </a:solidFill>
                  </a:tcPr>
                </a:tc>
              </a:tr>
              <a:tr h="579125">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2"/>
                          </a:solidFill>
                          <a:latin typeface="Arial"/>
                          <a:ea typeface="Arial"/>
                          <a:cs typeface="Arial"/>
                          <a:sym typeface="Arial"/>
                        </a:rPr>
                        <a:t>11-12</a:t>
                      </a:r>
                      <a:endParaRPr sz="14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323232"/>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2"/>
                          </a:solidFill>
                          <a:latin typeface="Arial"/>
                          <a:ea typeface="Arial"/>
                          <a:cs typeface="Arial"/>
                          <a:sym typeface="Arial"/>
                        </a:rPr>
                        <a:t>Dynamic Warm Up</a:t>
                      </a:r>
                      <a:endParaRPr sz="1400" u="none" cap="none" strike="noStrike"/>
                    </a:p>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2"/>
                          </a:solidFill>
                          <a:latin typeface="Arial"/>
                          <a:ea typeface="Arial"/>
                          <a:cs typeface="Arial"/>
                          <a:sym typeface="Arial"/>
                        </a:rPr>
                        <a:t>10 min</a:t>
                      </a:r>
                      <a:endParaRPr sz="14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323232"/>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2"/>
                          </a:solidFill>
                          <a:latin typeface="Arial"/>
                          <a:ea typeface="Arial"/>
                          <a:cs typeface="Arial"/>
                          <a:sym typeface="Arial"/>
                        </a:rPr>
                        <a:t>Uninstructed Golf Play</a:t>
                      </a:r>
                      <a:endParaRPr sz="1400" u="none" cap="none" strike="noStrike"/>
                    </a:p>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2"/>
                          </a:solidFill>
                          <a:latin typeface="Arial"/>
                          <a:ea typeface="Arial"/>
                          <a:cs typeface="Arial"/>
                          <a:sym typeface="Arial"/>
                        </a:rPr>
                        <a:t>8-9 holes</a:t>
                      </a:r>
                      <a:endParaRPr sz="14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323232"/>
                      </a:solidFill>
                      <a:prstDash val="solid"/>
                      <a:round/>
                      <a:headEnd len="sm" w="sm" type="none"/>
                      <a:tailEnd len="sm" w="sm" type="none"/>
                    </a:lnB>
                    <a:solidFill>
                      <a:srgbClr val="FFFFFF"/>
                    </a:solidFill>
                  </a:tcPr>
                </a:tc>
              </a:tr>
            </a:tbl>
          </a:graphicData>
        </a:graphic>
      </p:graphicFrame>
      <p:sp>
        <p:nvSpPr>
          <p:cNvPr id="182" name="Google Shape;182;p7"/>
          <p:cNvSpPr/>
          <p:nvPr/>
        </p:nvSpPr>
        <p:spPr>
          <a:xfrm>
            <a:off x="262672" y="4605085"/>
            <a:ext cx="5951128" cy="50022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3" name="Google Shape;183;p7"/>
          <p:cNvSpPr txBox="1"/>
          <p:nvPr>
            <p:ph idx="1" type="body"/>
          </p:nvPr>
        </p:nvSpPr>
        <p:spPr>
          <a:xfrm>
            <a:off x="152400" y="4664525"/>
            <a:ext cx="6121500" cy="1050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2"/>
              </a:buClr>
              <a:buSzPts val="1800"/>
              <a:buNone/>
            </a:pPr>
            <a:r>
              <a:rPr lang="en-US" sz="1800">
                <a:solidFill>
                  <a:schemeClr val="dk2"/>
                </a:solidFill>
              </a:rPr>
              <a:t>14 participants (7M); </a:t>
            </a:r>
            <a:r>
              <a:rPr lang="en-US" sz="1800">
                <a:solidFill>
                  <a:schemeClr val="dk2"/>
                </a:solidFill>
              </a:rPr>
              <a:t>2 sessions/week; 90 minutes/session</a:t>
            </a:r>
            <a:endParaRPr/>
          </a:p>
        </p:txBody>
      </p:sp>
      <p:pic>
        <p:nvPicPr>
          <p:cNvPr id="184" name="Google Shape;184;p7"/>
          <p:cNvPicPr preferRelativeResize="0"/>
          <p:nvPr/>
        </p:nvPicPr>
        <p:blipFill rotWithShape="1">
          <a:blip r:embed="rId3">
            <a:alphaModFix/>
          </a:blip>
          <a:srcRect b="0" l="0" r="0" t="0"/>
          <a:stretch/>
        </p:blipFill>
        <p:spPr>
          <a:xfrm>
            <a:off x="6342022" y="3429000"/>
            <a:ext cx="2732409" cy="2049306"/>
          </a:xfrm>
          <a:prstGeom prst="rect">
            <a:avLst/>
          </a:prstGeom>
          <a:noFill/>
          <a:ln>
            <a:noFill/>
          </a:ln>
        </p:spPr>
      </p:pic>
      <p:pic>
        <p:nvPicPr>
          <p:cNvPr id="185" name="Google Shape;185;p7"/>
          <p:cNvPicPr preferRelativeResize="0"/>
          <p:nvPr/>
        </p:nvPicPr>
        <p:blipFill rotWithShape="1">
          <a:blip r:embed="rId4">
            <a:alphaModFix/>
          </a:blip>
          <a:srcRect b="3630" l="0" r="0" t="27803"/>
          <a:stretch/>
        </p:blipFill>
        <p:spPr>
          <a:xfrm>
            <a:off x="6327323" y="1738394"/>
            <a:ext cx="2747108" cy="141266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2"/>
          <p:cNvSpPr/>
          <p:nvPr/>
        </p:nvSpPr>
        <p:spPr>
          <a:xfrm>
            <a:off x="1147866" y="395111"/>
            <a:ext cx="2320879" cy="6000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PHYSICAL TESTS</a:t>
            </a:r>
            <a:endParaRPr b="0" i="0" sz="1400" u="none" cap="none" strike="noStrike">
              <a:solidFill>
                <a:srgbClr val="000000"/>
              </a:solidFill>
              <a:latin typeface="Arial"/>
              <a:ea typeface="Arial"/>
              <a:cs typeface="Arial"/>
              <a:sym typeface="Arial"/>
            </a:endParaRPr>
          </a:p>
        </p:txBody>
      </p:sp>
      <p:sp>
        <p:nvSpPr>
          <p:cNvPr id="192" name="Google Shape;192;p12"/>
          <p:cNvSpPr/>
          <p:nvPr/>
        </p:nvSpPr>
        <p:spPr>
          <a:xfrm>
            <a:off x="3483635" y="395110"/>
            <a:ext cx="2320879" cy="600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COGNITIVE TESTS </a:t>
            </a:r>
            <a:endParaRPr b="0" i="0" sz="1400" u="none" cap="none" strike="noStrike">
              <a:solidFill>
                <a:srgbClr val="000000"/>
              </a:solidFill>
              <a:latin typeface="Arial"/>
              <a:ea typeface="Arial"/>
              <a:cs typeface="Arial"/>
              <a:sym typeface="Arial"/>
            </a:endParaRPr>
          </a:p>
        </p:txBody>
      </p:sp>
      <p:sp>
        <p:nvSpPr>
          <p:cNvPr id="193" name="Google Shape;193;p12"/>
          <p:cNvSpPr/>
          <p:nvPr/>
        </p:nvSpPr>
        <p:spPr>
          <a:xfrm>
            <a:off x="1147866" y="1001610"/>
            <a:ext cx="2320878" cy="4603447"/>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FUNCTIONAL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Agility – 8 ft up and go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Cardio – 6 min walk</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Strength – 30 s chair stand + Handgrip</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GAIT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Self-selected, Fast (Single Task),</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and Dual Task</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STRENGTH</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Hip Abductor, Quadriceps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Calf</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REACTION TIME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Rapid Step Test</a:t>
            </a:r>
            <a:endParaRPr b="1" i="0" sz="16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194" name="Google Shape;194;p12"/>
          <p:cNvSpPr/>
          <p:nvPr/>
        </p:nvSpPr>
        <p:spPr>
          <a:xfrm>
            <a:off x="3483634" y="1001611"/>
            <a:ext cx="2320879" cy="4603447"/>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NIH TOOLBOX FOR COGNITION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Attention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Episodic Memory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Working Memory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Cognitive Flexibility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Processing Speed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Arial"/>
                <a:ea typeface="Arial"/>
                <a:cs typeface="Arial"/>
                <a:sym typeface="Arial"/>
              </a:rPr>
              <a:t>Composite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CALIFORNIA VERBAL LEARNING TEST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Immediate Recall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Short-Delay Recall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Long-Delay Recall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Arial"/>
                <a:ea typeface="Arial"/>
                <a:cs typeface="Arial"/>
                <a:sym typeface="Arial"/>
              </a:rPr>
              <a:t>Total T Score</a:t>
            </a:r>
            <a:endParaRPr b="0" i="0" sz="1400" u="none" cap="none" strike="noStrike">
              <a:solidFill>
                <a:srgbClr val="000000"/>
              </a:solidFill>
              <a:latin typeface="Arial"/>
              <a:ea typeface="Arial"/>
              <a:cs typeface="Arial"/>
              <a:sym typeface="Arial"/>
            </a:endParaRPr>
          </a:p>
        </p:txBody>
      </p:sp>
      <p:sp>
        <p:nvSpPr>
          <p:cNvPr id="195" name="Google Shape;195;p12"/>
          <p:cNvSpPr/>
          <p:nvPr/>
        </p:nvSpPr>
        <p:spPr>
          <a:xfrm>
            <a:off x="5808115" y="395111"/>
            <a:ext cx="2320879" cy="6000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BIOMECHANICS</a:t>
            </a:r>
            <a:endParaRPr b="0" i="0" sz="1400" u="none" cap="none" strike="noStrike">
              <a:solidFill>
                <a:srgbClr val="000000"/>
              </a:solidFill>
              <a:latin typeface="Arial"/>
              <a:ea typeface="Arial"/>
              <a:cs typeface="Arial"/>
              <a:sym typeface="Arial"/>
            </a:endParaRPr>
          </a:p>
        </p:txBody>
      </p:sp>
      <p:sp>
        <p:nvSpPr>
          <p:cNvPr id="196" name="Google Shape;196;p12"/>
          <p:cNvSpPr/>
          <p:nvPr/>
        </p:nvSpPr>
        <p:spPr>
          <a:xfrm>
            <a:off x="5808114" y="1001611"/>
            <a:ext cx="2320877" cy="4603447"/>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2"/>
                </a:solidFill>
                <a:latin typeface="Arial"/>
                <a:ea typeface="Arial"/>
                <a:cs typeface="Arial"/>
                <a:sym typeface="Arial"/>
              </a:rPr>
              <a:t>KINEMATICS &amp; KINETICS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Arial"/>
                <a:ea typeface="Arial"/>
                <a:cs typeface="Arial"/>
                <a:sym typeface="Arial"/>
              </a:rPr>
              <a:t>Golf Swing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2"/>
                </a:solidFill>
                <a:latin typeface="Arial"/>
                <a:ea typeface="Arial"/>
                <a:cs typeface="Arial"/>
                <a:sym typeface="Arial"/>
              </a:rPr>
              <a:t>Bend &amp; Pickup task</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BALANCE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Single Leg Stance,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Semi-Tandem, Tandem</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chemeClr val="dk2"/>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g1c5311d9a69_0_204"/>
          <p:cNvSpPr txBox="1"/>
          <p:nvPr>
            <p:ph type="title"/>
          </p:nvPr>
        </p:nvSpPr>
        <p:spPr>
          <a:xfrm>
            <a:off x="457200" y="427038"/>
            <a:ext cx="8229600" cy="114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solidFill>
                  <a:schemeClr val="dk2"/>
                </a:solidFill>
              </a:rPr>
              <a:t>Method: Modified K-means </a:t>
            </a:r>
            <a:endParaRPr>
              <a:solidFill>
                <a:schemeClr val="dk2"/>
              </a:solidFill>
            </a:endParaRPr>
          </a:p>
        </p:txBody>
      </p:sp>
      <p:pic>
        <p:nvPicPr>
          <p:cNvPr id="203" name="Google Shape;203;g1c5311d9a69_0_204"/>
          <p:cNvPicPr preferRelativeResize="0"/>
          <p:nvPr/>
        </p:nvPicPr>
        <p:blipFill rotWithShape="1">
          <a:blip r:embed="rId3">
            <a:alphaModFix/>
          </a:blip>
          <a:srcRect b="0" l="0" r="0" t="0"/>
          <a:stretch/>
        </p:blipFill>
        <p:spPr>
          <a:xfrm>
            <a:off x="4959150" y="1707450"/>
            <a:ext cx="3188100" cy="4006326"/>
          </a:xfrm>
          <a:prstGeom prst="rect">
            <a:avLst/>
          </a:prstGeom>
          <a:noFill/>
          <a:ln>
            <a:noFill/>
          </a:ln>
        </p:spPr>
      </p:pic>
      <p:pic>
        <p:nvPicPr>
          <p:cNvPr id="204" name="Google Shape;204;g1c5311d9a69_0_204"/>
          <p:cNvPicPr preferRelativeResize="0"/>
          <p:nvPr/>
        </p:nvPicPr>
        <p:blipFill>
          <a:blip r:embed="rId4">
            <a:alphaModFix/>
          </a:blip>
          <a:stretch>
            <a:fillRect/>
          </a:stretch>
        </p:blipFill>
        <p:spPr>
          <a:xfrm>
            <a:off x="838200" y="1798647"/>
            <a:ext cx="3188099" cy="357441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g1c5311d9a69_0_217"/>
          <p:cNvSpPr txBox="1"/>
          <p:nvPr>
            <p:ph type="title"/>
          </p:nvPr>
        </p:nvSpPr>
        <p:spPr>
          <a:xfrm>
            <a:off x="457200" y="427038"/>
            <a:ext cx="8229600" cy="114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solidFill>
                  <a:schemeClr val="dk2"/>
                </a:solidFill>
              </a:rPr>
              <a:t>Method: Algorithm modification </a:t>
            </a:r>
            <a:endParaRPr>
              <a:solidFill>
                <a:schemeClr val="dk2"/>
              </a:solidFill>
            </a:endParaRPr>
          </a:p>
        </p:txBody>
      </p:sp>
      <p:pic>
        <p:nvPicPr>
          <p:cNvPr id="211" name="Google Shape;211;g1c5311d9a69_0_217"/>
          <p:cNvPicPr preferRelativeResize="0"/>
          <p:nvPr/>
        </p:nvPicPr>
        <p:blipFill rotWithShape="1">
          <a:blip r:embed="rId3">
            <a:alphaModFix/>
          </a:blip>
          <a:srcRect b="0" l="0" r="27541" t="0"/>
          <a:stretch/>
        </p:blipFill>
        <p:spPr>
          <a:xfrm>
            <a:off x="5586500" y="2207800"/>
            <a:ext cx="3385476" cy="815650"/>
          </a:xfrm>
          <a:prstGeom prst="rect">
            <a:avLst/>
          </a:prstGeom>
          <a:noFill/>
          <a:ln>
            <a:noFill/>
          </a:ln>
        </p:spPr>
      </p:pic>
      <p:pic>
        <p:nvPicPr>
          <p:cNvPr id="212" name="Google Shape;212;g1c5311d9a69_0_217"/>
          <p:cNvPicPr preferRelativeResize="0"/>
          <p:nvPr/>
        </p:nvPicPr>
        <p:blipFill rotWithShape="1">
          <a:blip r:embed="rId4">
            <a:alphaModFix/>
          </a:blip>
          <a:srcRect b="0" l="0" r="15874" t="0"/>
          <a:stretch/>
        </p:blipFill>
        <p:spPr>
          <a:xfrm>
            <a:off x="5586500" y="3456775"/>
            <a:ext cx="3385476" cy="789999"/>
          </a:xfrm>
          <a:prstGeom prst="rect">
            <a:avLst/>
          </a:prstGeom>
          <a:noFill/>
          <a:ln>
            <a:noFill/>
          </a:ln>
        </p:spPr>
      </p:pic>
      <p:sp>
        <p:nvSpPr>
          <p:cNvPr id="213" name="Google Shape;213;g1c5311d9a69_0_217"/>
          <p:cNvSpPr txBox="1"/>
          <p:nvPr>
            <p:ph idx="1" type="body"/>
          </p:nvPr>
        </p:nvSpPr>
        <p:spPr>
          <a:xfrm>
            <a:off x="457200" y="1600200"/>
            <a:ext cx="5422500" cy="19062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t/>
            </a:r>
            <a:endParaRPr sz="2200">
              <a:solidFill>
                <a:schemeClr val="dk2"/>
              </a:solidFill>
            </a:endParaRPr>
          </a:p>
          <a:p>
            <a:pPr indent="0" lvl="0" marL="0" rtl="0" algn="l">
              <a:spcBef>
                <a:spcPts val="360"/>
              </a:spcBef>
              <a:spcAft>
                <a:spcPts val="0"/>
              </a:spcAft>
              <a:buNone/>
            </a:pPr>
            <a:r>
              <a:rPr lang="en-US" sz="2200">
                <a:solidFill>
                  <a:schemeClr val="dk2"/>
                </a:solidFill>
              </a:rPr>
              <a:t>Distance measurement:</a:t>
            </a:r>
            <a:endParaRPr sz="2200">
              <a:solidFill>
                <a:schemeClr val="dk2"/>
              </a:solidFill>
            </a:endParaRPr>
          </a:p>
          <a:p>
            <a:pPr indent="-368300" lvl="0" marL="457200" rtl="0" algn="l">
              <a:spcBef>
                <a:spcPts val="360"/>
              </a:spcBef>
              <a:spcAft>
                <a:spcPts val="0"/>
              </a:spcAft>
              <a:buClr>
                <a:schemeClr val="dk2"/>
              </a:buClr>
              <a:buSzPts val="2200"/>
              <a:buChar char="•"/>
            </a:pPr>
            <a:r>
              <a:rPr lang="en-US" sz="2200">
                <a:solidFill>
                  <a:schemeClr val="dk2"/>
                </a:solidFill>
              </a:rPr>
              <a:t>Pearson’s correlation coefficient (1)</a:t>
            </a:r>
            <a:endParaRPr sz="2200">
              <a:solidFill>
                <a:schemeClr val="dk2"/>
              </a:solidFill>
            </a:endParaRPr>
          </a:p>
          <a:p>
            <a:pPr indent="-368300" lvl="0" marL="457200" rtl="0" algn="l">
              <a:spcBef>
                <a:spcPts val="0"/>
              </a:spcBef>
              <a:spcAft>
                <a:spcPts val="0"/>
              </a:spcAft>
              <a:buClr>
                <a:schemeClr val="dk2"/>
              </a:buClr>
              <a:buSzPts val="2200"/>
              <a:buChar char="•"/>
            </a:pPr>
            <a:r>
              <a:rPr lang="en-US" sz="2200">
                <a:solidFill>
                  <a:schemeClr val="dk2"/>
                </a:solidFill>
              </a:rPr>
              <a:t>Absolute values</a:t>
            </a:r>
            <a:endParaRPr sz="2200">
              <a:solidFill>
                <a:schemeClr val="dk2"/>
              </a:solidFill>
            </a:endParaRPr>
          </a:p>
          <a:p>
            <a:pPr indent="0" lvl="0" marL="0" rtl="0" algn="l">
              <a:spcBef>
                <a:spcPts val="360"/>
              </a:spcBef>
              <a:spcAft>
                <a:spcPts val="0"/>
              </a:spcAft>
              <a:buNone/>
            </a:pPr>
            <a:r>
              <a:t/>
            </a:r>
            <a:endParaRPr sz="2200">
              <a:solidFill>
                <a:schemeClr val="dk2"/>
              </a:solidFill>
            </a:endParaRPr>
          </a:p>
        </p:txBody>
      </p:sp>
      <p:sp>
        <p:nvSpPr>
          <p:cNvPr id="214" name="Google Shape;214;g1c5311d9a69_0_217"/>
          <p:cNvSpPr txBox="1"/>
          <p:nvPr/>
        </p:nvSpPr>
        <p:spPr>
          <a:xfrm>
            <a:off x="457200" y="3604650"/>
            <a:ext cx="5129400" cy="12468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lang="en-US" sz="2200">
                <a:solidFill>
                  <a:schemeClr val="dk2"/>
                </a:solidFill>
              </a:rPr>
              <a:t>Centroid Selection:</a:t>
            </a:r>
            <a:endParaRPr sz="2200">
              <a:solidFill>
                <a:schemeClr val="dk2"/>
              </a:solidFill>
            </a:endParaRPr>
          </a:p>
          <a:p>
            <a:pPr indent="-368300" lvl="0" marL="457200" rtl="0" algn="l">
              <a:spcBef>
                <a:spcPts val="360"/>
              </a:spcBef>
              <a:spcAft>
                <a:spcPts val="0"/>
              </a:spcAft>
              <a:buClr>
                <a:schemeClr val="dk2"/>
              </a:buClr>
              <a:buSzPts val="2200"/>
              <a:buChar char="•"/>
            </a:pPr>
            <a:r>
              <a:rPr lang="en-US" sz="2200">
                <a:solidFill>
                  <a:schemeClr val="dk2"/>
                </a:solidFill>
              </a:rPr>
              <a:t>Random selection to initiate</a:t>
            </a:r>
            <a:endParaRPr sz="2200">
              <a:solidFill>
                <a:schemeClr val="dk2"/>
              </a:solidFill>
            </a:endParaRPr>
          </a:p>
          <a:p>
            <a:pPr indent="-368300" lvl="0" marL="457200" rtl="0" algn="l">
              <a:spcBef>
                <a:spcPts val="0"/>
              </a:spcBef>
              <a:spcAft>
                <a:spcPts val="0"/>
              </a:spcAft>
              <a:buClr>
                <a:schemeClr val="dk2"/>
              </a:buClr>
              <a:buSzPts val="2200"/>
              <a:buChar char="•"/>
            </a:pPr>
            <a:r>
              <a:rPr lang="en-US" sz="2200">
                <a:solidFill>
                  <a:schemeClr val="dk2"/>
                </a:solidFill>
              </a:rPr>
              <a:t>Sum of correlation coefficients (2)</a:t>
            </a:r>
            <a:endParaRPr/>
          </a:p>
        </p:txBody>
      </p:sp>
      <p:pic>
        <p:nvPicPr>
          <p:cNvPr id="215" name="Google Shape;215;g1c5311d9a69_0_217"/>
          <p:cNvPicPr preferRelativeResize="0"/>
          <p:nvPr/>
        </p:nvPicPr>
        <p:blipFill>
          <a:blip r:embed="rId5">
            <a:alphaModFix/>
          </a:blip>
          <a:stretch>
            <a:fillRect/>
          </a:stretch>
        </p:blipFill>
        <p:spPr>
          <a:xfrm>
            <a:off x="5955905" y="4368200"/>
            <a:ext cx="2084899" cy="22426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1000"/>
                                        <p:tgtEl>
                                          <p:spTgt spid="213"/>
                                        </p:tgtEl>
                                      </p:cBhvr>
                                    </p:animEffect>
                                  </p:childTnLst>
                                </p:cTn>
                              </p:par>
                              <p:par>
                                <p:cTn fill="hold" nodeType="with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1000"/>
                                        <p:tgtEl>
                                          <p:spTgt spid="2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1000"/>
                                        <p:tgtEl>
                                          <p:spTgt spid="214"/>
                                        </p:tgtEl>
                                      </p:cBhvr>
                                    </p:animEffect>
                                  </p:childTnLst>
                                </p:cTn>
                              </p:par>
                              <p:par>
                                <p:cTn fill="hold" nodeType="with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1000"/>
                                        <p:tgtEl>
                                          <p:spTgt spid="2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1000"/>
                                        <p:tgtEl>
                                          <p:spTgt spid="2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bove Red">
  <a:themeElements>
    <a:clrScheme name="Custom 19">
      <a:dk1>
        <a:srgbClr val="990000"/>
      </a:dk1>
      <a:lt1>
        <a:srgbClr val="FFFFFF"/>
      </a:lt1>
      <a:dk2>
        <a:srgbClr val="323232"/>
      </a:dk2>
      <a:lt2>
        <a:srgbClr val="E3DED1"/>
      </a:lt2>
      <a:accent1>
        <a:srgbClr val="FFCC00"/>
      </a:accent1>
      <a:accent2>
        <a:srgbClr val="991B1E"/>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2011-12-09T20:41:49Z</dcterms:created>
  <dc:creator>uscadmin</dc:creator>
</cp:coreProperties>
</file>