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575f723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575f723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91f6d58c55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91f6d58c5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t>
            </a:r>
            <a:r>
              <a:rPr lang="en"/>
              <a:t>algorithm</a:t>
            </a:r>
            <a:r>
              <a:rPr lang="en"/>
              <a:t> uses a statistical based approach. While new, other applications in </a:t>
            </a:r>
            <a:r>
              <a:rPr lang="en"/>
              <a:t>psychology</a:t>
            </a:r>
            <a:r>
              <a:rPr lang="en"/>
              <a:t> have beghun using it such as in obs. And diagnosis.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575f723d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575f723d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in our situation we attempt to use statistical modeling to infer a players behavior from their gameplay </a:t>
            </a:r>
            <a:r>
              <a:rPr lang="en"/>
              <a:t>and a</a:t>
            </a:r>
            <a:r>
              <a:rPr lang="en"/>
              <a:t>s a result, we </a:t>
            </a:r>
            <a:r>
              <a:rPr lang="en"/>
              <a:t>choose</a:t>
            </a:r>
            <a:r>
              <a:rPr lang="en"/>
              <a:t> a Hidden </a:t>
            </a:r>
            <a:r>
              <a:rPr lang="en"/>
              <a:t>markov</a:t>
            </a:r>
            <a:r>
              <a:rPr lang="en"/>
              <a:t> model as it fits our situation.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91f6d58c5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91f6d58c5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285750" rtl="0" algn="l">
              <a:lnSpc>
                <a:spcPct val="115000"/>
              </a:lnSpc>
              <a:spcBef>
                <a:spcPts val="800"/>
              </a:spcBef>
              <a:spcAft>
                <a:spcPts val="0"/>
              </a:spcAft>
              <a:buNone/>
            </a:pPr>
            <a:r>
              <a:rPr lang="en" sz="1600">
                <a:solidFill>
                  <a:schemeClr val="dk1"/>
                </a:solidFill>
                <a:highlight>
                  <a:schemeClr val="lt1"/>
                </a:highlight>
              </a:rPr>
              <a:t>The probability from state </a:t>
            </a:r>
            <a:r>
              <a:rPr i="1" lang="en" sz="1600">
                <a:solidFill>
                  <a:schemeClr val="dk1"/>
                </a:solidFill>
                <a:highlight>
                  <a:schemeClr val="lt1"/>
                </a:highlight>
              </a:rPr>
              <a:t>i</a:t>
            </a:r>
            <a:r>
              <a:rPr lang="en" sz="1600">
                <a:solidFill>
                  <a:schemeClr val="dk1"/>
                </a:solidFill>
                <a:highlight>
                  <a:schemeClr val="lt1"/>
                </a:highlight>
              </a:rPr>
              <a:t> at time point </a:t>
            </a:r>
            <a:r>
              <a:rPr i="1" lang="en" sz="1600">
                <a:solidFill>
                  <a:schemeClr val="dk1"/>
                </a:solidFill>
                <a:highlight>
                  <a:schemeClr val="lt1"/>
                </a:highlight>
              </a:rPr>
              <a:t>t</a:t>
            </a:r>
            <a:r>
              <a:rPr lang="en" sz="1600">
                <a:solidFill>
                  <a:schemeClr val="dk1"/>
                </a:solidFill>
                <a:highlight>
                  <a:schemeClr val="lt1"/>
                </a:highlight>
              </a:rPr>
              <a:t> transits to state </a:t>
            </a:r>
            <a:r>
              <a:rPr i="1" lang="en" sz="1600">
                <a:solidFill>
                  <a:schemeClr val="dk1"/>
                </a:solidFill>
                <a:highlight>
                  <a:schemeClr val="lt1"/>
                </a:highlight>
              </a:rPr>
              <a:t>j</a:t>
            </a:r>
            <a:r>
              <a:rPr lang="en" sz="1600">
                <a:solidFill>
                  <a:schemeClr val="dk1"/>
                </a:solidFill>
              </a:rPr>
              <a:t> </a:t>
            </a:r>
            <a:r>
              <a:rPr lang="en" sz="1600">
                <a:solidFill>
                  <a:schemeClr val="dk1"/>
                </a:solidFill>
                <a:highlight>
                  <a:schemeClr val="lt1"/>
                </a:highlight>
              </a:rPr>
              <a:t>at next time point </a:t>
            </a:r>
            <a:r>
              <a:rPr i="1" lang="en" sz="1600">
                <a:solidFill>
                  <a:schemeClr val="dk1"/>
                </a:solidFill>
                <a:highlight>
                  <a:schemeClr val="lt1"/>
                </a:highlight>
              </a:rPr>
              <a:t>t+1</a:t>
            </a:r>
            <a:r>
              <a:rPr lang="en" sz="1600">
                <a:solidFill>
                  <a:schemeClr val="dk1"/>
                </a:solidFill>
                <a:highlight>
                  <a:schemeClr val="lt1"/>
                </a:highlight>
              </a:rPr>
              <a:t>.</a:t>
            </a:r>
            <a:r>
              <a:rPr lang="en" sz="1600">
                <a:solidFill>
                  <a:schemeClr val="dk1"/>
                </a:solidFill>
              </a:rPr>
              <a:t>The system has set of states S = {S</a:t>
            </a:r>
            <a:r>
              <a:rPr baseline="-25000" lang="en" sz="1600">
                <a:solidFill>
                  <a:schemeClr val="dk1"/>
                </a:solidFill>
              </a:rPr>
              <a:t>1</a:t>
            </a:r>
            <a:r>
              <a:rPr lang="en" sz="1600">
                <a:solidFill>
                  <a:schemeClr val="dk1"/>
                </a:solidFill>
              </a:rPr>
              <a:t>, S</a:t>
            </a:r>
            <a:r>
              <a:rPr baseline="-25000" lang="en" sz="1600">
                <a:solidFill>
                  <a:schemeClr val="dk1"/>
                </a:solidFill>
              </a:rPr>
              <a:t>2</a:t>
            </a:r>
            <a:r>
              <a:rPr lang="en" sz="1600">
                <a:solidFill>
                  <a:schemeClr val="dk1"/>
                </a:solidFill>
              </a:rPr>
              <a:t>,...,S</a:t>
            </a:r>
            <a:r>
              <a:rPr baseline="-25000" lang="en" sz="1600">
                <a:solidFill>
                  <a:schemeClr val="dk1"/>
                </a:solidFill>
              </a:rPr>
              <a:t>M</a:t>
            </a:r>
            <a:r>
              <a:rPr lang="en" sz="1600">
                <a:solidFill>
                  <a:schemeClr val="dk1"/>
                </a:solidFill>
              </a:rPr>
              <a:t>}. </a:t>
            </a:r>
            <a:endParaRPr sz="1600">
              <a:solidFill>
                <a:schemeClr val="dk1"/>
              </a:solidFill>
            </a:endParaRPr>
          </a:p>
          <a:p>
            <a:pPr indent="-228600" lvl="0" marL="285750" rtl="0" algn="l">
              <a:spcBef>
                <a:spcPts val="1200"/>
              </a:spcBef>
              <a:spcAft>
                <a:spcPts val="0"/>
              </a:spcAft>
              <a:buNone/>
            </a:pPr>
            <a:r>
              <a:rPr lang="en" sz="1600">
                <a:solidFill>
                  <a:schemeClr val="dk1"/>
                </a:solidFill>
                <a:highlight>
                  <a:schemeClr val="lt1"/>
                </a:highlight>
              </a:rPr>
              <a:t>The probability for state </a:t>
            </a:r>
            <a:r>
              <a:rPr i="1" lang="en" sz="1600">
                <a:solidFill>
                  <a:schemeClr val="dk1"/>
                </a:solidFill>
                <a:highlight>
                  <a:schemeClr val="lt1"/>
                </a:highlight>
              </a:rPr>
              <a:t>i</a:t>
            </a:r>
            <a:r>
              <a:rPr lang="en" sz="1600">
                <a:solidFill>
                  <a:schemeClr val="dk1"/>
                </a:solidFill>
                <a:highlight>
                  <a:schemeClr val="lt1"/>
                </a:highlight>
              </a:rPr>
              <a:t>, and the observation is k . </a:t>
            </a:r>
            <a:r>
              <a:rPr lang="en" sz="1600">
                <a:solidFill>
                  <a:schemeClr val="dk1"/>
                </a:solidFill>
              </a:rPr>
              <a:t>The set of observations                              O = {O</a:t>
            </a:r>
            <a:r>
              <a:rPr baseline="-25000" lang="en" sz="1600">
                <a:solidFill>
                  <a:schemeClr val="dk1"/>
                </a:solidFill>
              </a:rPr>
              <a:t>1</a:t>
            </a:r>
            <a:r>
              <a:rPr lang="en" sz="1600">
                <a:solidFill>
                  <a:schemeClr val="dk1"/>
                </a:solidFill>
              </a:rPr>
              <a:t>O</a:t>
            </a:r>
            <a:r>
              <a:rPr baseline="-25000" lang="en" sz="1600">
                <a:solidFill>
                  <a:schemeClr val="dk1"/>
                </a:solidFill>
              </a:rPr>
              <a:t>2</a:t>
            </a:r>
            <a:r>
              <a:rPr lang="en" sz="1600">
                <a:solidFill>
                  <a:schemeClr val="dk1"/>
                </a:solidFill>
              </a:rPr>
              <a:t>,...,O</a:t>
            </a:r>
            <a:r>
              <a:rPr baseline="-25000" lang="en" sz="1600">
                <a:solidFill>
                  <a:schemeClr val="dk1"/>
                </a:solidFill>
              </a:rPr>
              <a:t>N</a:t>
            </a:r>
            <a:r>
              <a:rPr lang="en" sz="1600">
                <a:solidFill>
                  <a:schemeClr val="dk1"/>
                </a:solidFill>
              </a:rPr>
              <a:t>} </a:t>
            </a:r>
            <a:endParaRPr sz="1600">
              <a:solidFill>
                <a:schemeClr val="dk1"/>
              </a:solidFill>
            </a:endParaRPr>
          </a:p>
          <a:p>
            <a:pPr indent="0" lvl="0" marL="57150" rtl="0" algn="l">
              <a:lnSpc>
                <a:spcPct val="115000"/>
              </a:lnSpc>
              <a:spcBef>
                <a:spcPts val="2000"/>
              </a:spcBef>
              <a:spcAft>
                <a:spcPts val="0"/>
              </a:spcAft>
              <a:buNone/>
            </a:pPr>
            <a:r>
              <a:rPr lang="en" sz="1550">
                <a:solidFill>
                  <a:srgbClr val="212121"/>
                </a:solidFill>
                <a:highlight>
                  <a:schemeClr val="lt1"/>
                </a:highlight>
              </a:rPr>
              <a:t>Based on these parameters, the probability that the HMM will generate the observation sequence </a:t>
            </a:r>
            <a:r>
              <a:rPr b="1" lang="en" sz="1550">
                <a:solidFill>
                  <a:srgbClr val="212121"/>
                </a:solidFill>
                <a:highlight>
                  <a:schemeClr val="lt1"/>
                </a:highlight>
              </a:rPr>
              <a:t>X</a:t>
            </a:r>
            <a:r>
              <a:rPr lang="en" sz="1550">
                <a:solidFill>
                  <a:srgbClr val="212121"/>
                </a:solidFill>
                <a:highlight>
                  <a:schemeClr val="lt1"/>
                </a:highlight>
              </a:rPr>
              <a:t> = </a:t>
            </a:r>
            <a:r>
              <a:rPr i="1" lang="en" sz="1550">
                <a:solidFill>
                  <a:srgbClr val="212121"/>
                </a:solidFill>
                <a:highlight>
                  <a:schemeClr val="lt1"/>
                </a:highlight>
              </a:rPr>
              <a:t>X</a:t>
            </a:r>
            <a:r>
              <a:rPr baseline="-25000" lang="en" sz="1550">
                <a:solidFill>
                  <a:srgbClr val="212121"/>
                </a:solidFill>
                <a:highlight>
                  <a:schemeClr val="lt1"/>
                </a:highlight>
              </a:rPr>
              <a:t>1</a:t>
            </a:r>
            <a:r>
              <a:rPr lang="en" sz="1550">
                <a:solidFill>
                  <a:srgbClr val="212121"/>
                </a:solidFill>
                <a:highlight>
                  <a:schemeClr val="lt1"/>
                </a:highlight>
              </a:rPr>
              <a:t> </a:t>
            </a:r>
            <a:r>
              <a:rPr i="1" lang="en" sz="1550">
                <a:solidFill>
                  <a:srgbClr val="212121"/>
                </a:solidFill>
                <a:highlight>
                  <a:schemeClr val="lt1"/>
                </a:highlight>
              </a:rPr>
              <a:t>X</a:t>
            </a:r>
            <a:r>
              <a:rPr baseline="-25000" lang="en" sz="1550">
                <a:solidFill>
                  <a:srgbClr val="212121"/>
                </a:solidFill>
                <a:highlight>
                  <a:schemeClr val="lt1"/>
                </a:highlight>
              </a:rPr>
              <a:t>2</a:t>
            </a:r>
            <a:r>
              <a:rPr lang="en" sz="1550">
                <a:solidFill>
                  <a:srgbClr val="212121"/>
                </a:solidFill>
                <a:highlight>
                  <a:schemeClr val="lt1"/>
                </a:highlight>
              </a:rPr>
              <a:t> ... </a:t>
            </a:r>
            <a:r>
              <a:rPr i="1" lang="en" sz="1550">
                <a:solidFill>
                  <a:srgbClr val="212121"/>
                </a:solidFill>
                <a:highlight>
                  <a:schemeClr val="lt1"/>
                </a:highlight>
              </a:rPr>
              <a:t>X</a:t>
            </a:r>
            <a:r>
              <a:rPr baseline="-25000" i="1" lang="en" sz="1550">
                <a:solidFill>
                  <a:srgbClr val="212121"/>
                </a:solidFill>
                <a:highlight>
                  <a:schemeClr val="lt1"/>
                </a:highlight>
              </a:rPr>
              <a:t>L</a:t>
            </a:r>
            <a:r>
              <a:rPr lang="en" sz="1550">
                <a:solidFill>
                  <a:srgbClr val="212121"/>
                </a:solidFill>
                <a:highlight>
                  <a:schemeClr val="lt1"/>
                </a:highlight>
              </a:rPr>
              <a:t> with the underlying state sequence </a:t>
            </a:r>
            <a:r>
              <a:rPr b="1" lang="en" sz="1550">
                <a:solidFill>
                  <a:srgbClr val="212121"/>
                </a:solidFill>
                <a:highlight>
                  <a:schemeClr val="lt1"/>
                </a:highlight>
              </a:rPr>
              <a:t>Y</a:t>
            </a:r>
            <a:r>
              <a:rPr lang="en" sz="1550">
                <a:solidFill>
                  <a:srgbClr val="212121"/>
                </a:solidFill>
                <a:highlight>
                  <a:schemeClr val="lt1"/>
                </a:highlight>
              </a:rPr>
              <a:t> = </a:t>
            </a:r>
            <a:r>
              <a:rPr i="1" lang="en" sz="1550">
                <a:solidFill>
                  <a:srgbClr val="212121"/>
                </a:solidFill>
                <a:highlight>
                  <a:schemeClr val="lt1"/>
                </a:highlight>
              </a:rPr>
              <a:t>Y</a:t>
            </a:r>
            <a:r>
              <a:rPr baseline="-25000" lang="en" sz="1550">
                <a:solidFill>
                  <a:srgbClr val="212121"/>
                </a:solidFill>
                <a:highlight>
                  <a:schemeClr val="lt1"/>
                </a:highlight>
              </a:rPr>
              <a:t>1</a:t>
            </a:r>
            <a:r>
              <a:rPr lang="en" sz="1550">
                <a:solidFill>
                  <a:srgbClr val="212121"/>
                </a:solidFill>
                <a:highlight>
                  <a:schemeClr val="lt1"/>
                </a:highlight>
              </a:rPr>
              <a:t> </a:t>
            </a:r>
            <a:r>
              <a:rPr i="1" lang="en" sz="1550">
                <a:solidFill>
                  <a:srgbClr val="212121"/>
                </a:solidFill>
                <a:highlight>
                  <a:schemeClr val="lt1"/>
                </a:highlight>
              </a:rPr>
              <a:t>Y</a:t>
            </a:r>
            <a:r>
              <a:rPr baseline="-25000" lang="en" sz="1550">
                <a:solidFill>
                  <a:srgbClr val="212121"/>
                </a:solidFill>
                <a:highlight>
                  <a:schemeClr val="lt1"/>
                </a:highlight>
              </a:rPr>
              <a:t>2</a:t>
            </a:r>
            <a:r>
              <a:rPr lang="en" sz="1550">
                <a:solidFill>
                  <a:srgbClr val="212121"/>
                </a:solidFill>
                <a:highlight>
                  <a:schemeClr val="lt1"/>
                </a:highlight>
              </a:rPr>
              <a:t> ... </a:t>
            </a:r>
            <a:r>
              <a:rPr i="1" lang="en" sz="1550">
                <a:solidFill>
                  <a:srgbClr val="212121"/>
                </a:solidFill>
                <a:highlight>
                  <a:schemeClr val="lt1"/>
                </a:highlight>
              </a:rPr>
              <a:t>Y</a:t>
            </a:r>
            <a:r>
              <a:rPr baseline="-25000" i="1" lang="en" sz="1550">
                <a:solidFill>
                  <a:srgbClr val="212121"/>
                </a:solidFill>
                <a:highlight>
                  <a:schemeClr val="lt1"/>
                </a:highlight>
              </a:rPr>
              <a:t>L</a:t>
            </a:r>
            <a:r>
              <a:rPr lang="en" sz="1550">
                <a:solidFill>
                  <a:srgbClr val="212121"/>
                </a:solidFill>
                <a:highlight>
                  <a:schemeClr val="lt1"/>
                </a:highlight>
              </a:rPr>
              <a:t>. This joint probability </a:t>
            </a:r>
            <a:r>
              <a:rPr i="1" lang="en" sz="1550">
                <a:solidFill>
                  <a:srgbClr val="212121"/>
                </a:solidFill>
                <a:highlight>
                  <a:schemeClr val="lt1"/>
                </a:highlight>
              </a:rPr>
              <a:t>P</a:t>
            </a:r>
            <a:r>
              <a:rPr lang="en" sz="1550">
                <a:solidFill>
                  <a:srgbClr val="212121"/>
                </a:solidFill>
                <a:highlight>
                  <a:schemeClr val="lt1"/>
                </a:highlight>
              </a:rPr>
              <a:t> {</a:t>
            </a:r>
            <a:r>
              <a:rPr b="1" lang="en" sz="1550">
                <a:solidFill>
                  <a:srgbClr val="212121"/>
                </a:solidFill>
                <a:highlight>
                  <a:schemeClr val="lt1"/>
                </a:highlight>
              </a:rPr>
              <a:t>X,Y | Θ</a:t>
            </a:r>
            <a:r>
              <a:rPr lang="en" sz="1550">
                <a:solidFill>
                  <a:srgbClr val="212121"/>
                </a:solidFill>
                <a:highlight>
                  <a:schemeClr val="lt1"/>
                </a:highlight>
              </a:rPr>
              <a:t>} can be computed by</a:t>
            </a:r>
            <a:endParaRPr sz="1550">
              <a:solidFill>
                <a:srgbClr val="212121"/>
              </a:solidFill>
              <a:highlight>
                <a:schemeClr val="lt1"/>
              </a:highlight>
            </a:endParaRPr>
          </a:p>
          <a:p>
            <a:pPr indent="-171450" lvl="0" marL="285750" rtl="0" algn="l">
              <a:lnSpc>
                <a:spcPct val="115000"/>
              </a:lnSpc>
              <a:spcBef>
                <a:spcPts val="2000"/>
              </a:spcBef>
              <a:spcAft>
                <a:spcPts val="0"/>
              </a:spcAft>
              <a:buClr>
                <a:schemeClr val="dk1"/>
              </a:buClr>
              <a:buSzPts val="1100"/>
              <a:buFont typeface="Arial"/>
              <a:buNone/>
            </a:pPr>
            <a:r>
              <a:t/>
            </a:r>
            <a:endParaRPr sz="16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575f723d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575f723d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weather model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91b254a987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91b254a987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make a HMM more complete, we will have emission. Meaning 90% </a:t>
            </a:r>
            <a:r>
              <a:rPr lang="en"/>
              <a:t>rainy etc.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1b254a98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91b254a98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repeat upgrade and downgrade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91b254a987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91b254a987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-this is a very basic example, draw the conclusion from the obs. Ratio, but using HMM can get more accurate (say). The method used in an HMM for prediciton is called the viterbi method</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6dc6f77b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26dc6f77b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6dc6f77b8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6dc6f77b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6dc6f77b8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26dc6f77b8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91d478fb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91d478fb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a:p>
            <a:pPr indent="0" lvl="0" marL="0" rtl="0" algn="l">
              <a:spcBef>
                <a:spcPts val="0"/>
              </a:spcBef>
              <a:spcAft>
                <a:spcPts val="0"/>
              </a:spcAft>
              <a:buNone/>
            </a:pPr>
            <a:r>
              <a:rPr lang="en"/>
              <a:t>Recent advancements made with data science in the field of psychology </a:t>
            </a:r>
            <a:endParaRPr/>
          </a:p>
          <a:p>
            <a:pPr indent="0" lvl="0" marL="0" rtl="0" algn="l">
              <a:spcBef>
                <a:spcPts val="0"/>
              </a:spcBef>
              <a:spcAft>
                <a:spcPts val="0"/>
              </a:spcAft>
              <a:buNone/>
            </a:pPr>
            <a:r>
              <a:rPr lang="en"/>
              <a:t>Despite this, diagnosing these disorders can prove to be a challenge and may require large amounts of time and personalized testing for each individual. </a:t>
            </a:r>
            <a:endParaRPr/>
          </a:p>
          <a:p>
            <a:pPr indent="0" lvl="0" marL="0" rtl="0" algn="l">
              <a:spcBef>
                <a:spcPts val="0"/>
              </a:spcBef>
              <a:spcAft>
                <a:spcPts val="0"/>
              </a:spcAft>
              <a:buClr>
                <a:schemeClr val="dk1"/>
              </a:buClr>
              <a:buSzPts val="1100"/>
              <a:buFont typeface="Arial"/>
              <a:buNone/>
            </a:pPr>
            <a:r>
              <a:rPr lang="en">
                <a:solidFill>
                  <a:schemeClr val="dk1"/>
                </a:solidFill>
              </a:rPr>
              <a:t>How the diagnosis of behavioral disorders can be deduced using several key behavioral abnormalities.</a:t>
            </a:r>
            <a:endParaRPr/>
          </a:p>
          <a:p>
            <a:pPr indent="0" lvl="0" marL="0" rtl="0" algn="l">
              <a:spcBef>
                <a:spcPts val="0"/>
              </a:spcBef>
              <a:spcAft>
                <a:spcPts val="0"/>
              </a:spcAft>
              <a:buNone/>
            </a:pPr>
            <a:r>
              <a:rPr lang="en"/>
              <a:t>Talk about benefits of the individualized profiles etc.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91b254a987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91b254a987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2575f723d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2575f723d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 to our project, 3 states. This 3 states are irrelabtn from the 3 </a:t>
            </a:r>
            <a:r>
              <a:rPr lang="en"/>
              <a:t>choices</a:t>
            </a:r>
            <a:r>
              <a:rPr lang="en"/>
              <a:t> in RPS, you cna have 2 or 4 etc. we reason we choose three states is </a:t>
            </a:r>
            <a:r>
              <a:rPr lang="en"/>
              <a:t>because</a:t>
            </a:r>
            <a:r>
              <a:rPr lang="en"/>
              <a:t> of paper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2575f723d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2575f723d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Any other significant states need to be added, it can al/ be added</a:t>
            </a:r>
            <a:endParaRPr/>
          </a:p>
          <a:p>
            <a:pPr indent="-298450" lvl="0" marL="457200" rtl="0" algn="l">
              <a:spcBef>
                <a:spcPts val="0"/>
              </a:spcBef>
              <a:spcAft>
                <a:spcPts val="0"/>
              </a:spcAft>
              <a:buSzPts val="1100"/>
              <a:buChar char="-"/>
            </a:pPr>
            <a:r>
              <a:rPr lang="en"/>
              <a:t>Documented in other papers</a:t>
            </a:r>
            <a:endParaRPr/>
          </a:p>
          <a:p>
            <a:pPr indent="-298450" lvl="0" marL="457200" rtl="0" algn="l">
              <a:spcBef>
                <a:spcPts val="0"/>
              </a:spcBef>
              <a:spcAft>
                <a:spcPts val="0"/>
              </a:spcAft>
              <a:buSzPts val="1100"/>
              <a:buChar char="-"/>
            </a:pPr>
            <a:r>
              <a:rPr lang="en"/>
              <a:t>Multitude of behaviours, these are easy to pick up in in RPS? </a:t>
            </a:r>
            <a:endParaRPr/>
          </a:p>
          <a:p>
            <a:pPr indent="-298450" lvl="0" marL="457200" rtl="0" algn="l">
              <a:spcBef>
                <a:spcPts val="0"/>
              </a:spcBef>
              <a:spcAft>
                <a:spcPts val="0"/>
              </a:spcAft>
              <a:buSzPts val="1100"/>
              <a:buChar char="-"/>
            </a:pPr>
            <a:r>
              <a:rPr lang="en"/>
              <a:t>Mulotitude of behaviors, more siginficant/other behvavior could be added through adiditon of anotyher states. These have been chosen as they have been documented as bheavuours present in games and other adversarial sitautiosn in other research.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25a7632461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25a7632461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the observations of the jacket we can predict weather; </a:t>
            </a:r>
            <a:r>
              <a:rPr lang="en"/>
              <a:t>similarly</a:t>
            </a:r>
            <a:r>
              <a:rPr lang="en"/>
              <a:t> based on RPS choices, we can get behaviro pattern. behavior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91b254a987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91b254a98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there are values there, pe=emission, pt= </a:t>
            </a:r>
            <a:r>
              <a:rPr lang="en"/>
              <a:t>transition</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91b254a987_1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91b254a987_1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in general what changed, why they help</a:t>
            </a:r>
            <a:endParaRPr/>
          </a:p>
          <a:p>
            <a:pPr indent="0" lvl="0" marL="0" rtl="0" algn="l">
              <a:spcBef>
                <a:spcPts val="0"/>
              </a:spcBef>
              <a:spcAft>
                <a:spcPts val="0"/>
              </a:spcAft>
              <a:buNone/>
            </a:pPr>
            <a:r>
              <a:rPr lang="en"/>
              <a:t>We input the same choices into a program using the old model and a program using the changed model. As you can see, the changed model was more successful shown by the higher win rate.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91b254a987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91b254a987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(say) if we directly apply HMM in this situation, it will not give us a very good-looking performance. So we must make modifications.</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538c971078d0d86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538c971078d0d86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Additionally, our first 20 rounds we will use initialization values without chagme, collect user data, use user’s first twenty round data to recreate a personalized model for this user. </a:t>
            </a:r>
            <a:endParaRPr/>
          </a:p>
          <a:p>
            <a:pPr indent="0" lvl="0" marL="0" rtl="0" algn="l">
              <a:spcBef>
                <a:spcPts val="0"/>
              </a:spcBef>
              <a:spcAft>
                <a:spcPts val="0"/>
              </a:spcAft>
              <a:buClr>
                <a:schemeClr val="dk1"/>
              </a:buClr>
              <a:buSzPts val="1100"/>
              <a:buFont typeface="Arial"/>
              <a:buNone/>
            </a:pPr>
            <a:r>
              <a:rPr lang="en"/>
              <a:t>Generally speaking it will converge eventually, good starting point=fast converge</a:t>
            </a:r>
            <a:endParaRPr/>
          </a:p>
          <a:p>
            <a:pPr indent="0" lvl="0" marL="0" rtl="0" algn="l">
              <a:spcBef>
                <a:spcPts val="0"/>
              </a:spcBef>
              <a:spcAft>
                <a:spcPts val="0"/>
              </a:spcAft>
              <a:buNone/>
            </a:pPr>
            <a:r>
              <a:rPr lang="en"/>
              <a:t>In our case, how can we choose better initialization values</a:t>
            </a:r>
            <a:endParaRPr/>
          </a:p>
          <a:p>
            <a:pPr indent="0" lvl="0" marL="0" rtl="0" algn="l">
              <a:spcBef>
                <a:spcPts val="0"/>
              </a:spcBef>
              <a:spcAft>
                <a:spcPts val="0"/>
              </a:spcAft>
              <a:buNone/>
            </a:pPr>
            <a:r>
              <a:rPr lang="en"/>
              <a:t>What is converge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91f6d58c5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91f6d58c5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Additionally, our first 20 rounds we will use initialization values without chagme, collect user data, use user’s first twenty round data to recreate a personalized model for this user.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538c971078d0d86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38c971078d0d86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HMM will consider the entire history, in our case people’s mood are changing, therefore unreflective of current rounds (say)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575f723d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575f723d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a:p>
            <a:pPr indent="0" lvl="0" marL="0" rtl="0" algn="l">
              <a:spcBef>
                <a:spcPts val="0"/>
              </a:spcBef>
              <a:spcAft>
                <a:spcPts val="0"/>
              </a:spcAft>
              <a:buNone/>
            </a:pPr>
            <a:r>
              <a:rPr lang="en"/>
              <a:t>Recent </a:t>
            </a:r>
            <a:r>
              <a:rPr lang="en"/>
              <a:t>advancements</a:t>
            </a:r>
            <a:r>
              <a:rPr lang="en"/>
              <a:t> made with data </a:t>
            </a:r>
            <a:r>
              <a:rPr lang="en"/>
              <a:t>science</a:t>
            </a:r>
            <a:r>
              <a:rPr lang="en"/>
              <a:t> in the field of psychology </a:t>
            </a:r>
            <a:endParaRPr/>
          </a:p>
          <a:p>
            <a:pPr indent="0" lvl="0" marL="0" rtl="0" algn="l">
              <a:spcBef>
                <a:spcPts val="0"/>
              </a:spcBef>
              <a:spcAft>
                <a:spcPts val="0"/>
              </a:spcAft>
              <a:buNone/>
            </a:pPr>
            <a:r>
              <a:rPr lang="en"/>
              <a:t>Despite this, diagnosing these disorders can prove to be a challenge and may require large amounts of time and personalized testing for each individual. </a:t>
            </a:r>
            <a:endParaRPr/>
          </a:p>
          <a:p>
            <a:pPr indent="0" lvl="0" marL="0" rtl="0" algn="l">
              <a:spcBef>
                <a:spcPts val="0"/>
              </a:spcBef>
              <a:spcAft>
                <a:spcPts val="0"/>
              </a:spcAft>
              <a:buClr>
                <a:schemeClr val="dk1"/>
              </a:buClr>
              <a:buSzPts val="1100"/>
              <a:buFont typeface="Arial"/>
              <a:buNone/>
            </a:pPr>
            <a:r>
              <a:rPr lang="en">
                <a:solidFill>
                  <a:schemeClr val="dk1"/>
                </a:solidFill>
              </a:rPr>
              <a:t>How the diagnosis of behavioral disorders can be deduced using several key behavioral abnormalities.</a:t>
            </a:r>
            <a:endParaRPr/>
          </a:p>
          <a:p>
            <a:pPr indent="0" lvl="0" marL="0" rtl="0" algn="l">
              <a:spcBef>
                <a:spcPts val="0"/>
              </a:spcBef>
              <a:spcAft>
                <a:spcPts val="0"/>
              </a:spcAft>
              <a:buNone/>
            </a:pPr>
            <a:r>
              <a:rPr lang="en"/>
              <a:t>Talk about </a:t>
            </a:r>
            <a:r>
              <a:rPr lang="en"/>
              <a:t>benefits of the individualized profiles etc.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538c971078d0d86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38c971078d0d868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2575f723d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taking sets of data instead of using the total data set as one chink. As you can see the sets of data are moved over by a set amount each time, but remain the same size. </a:t>
            </a:r>
            <a:endParaRPr/>
          </a:p>
        </p:txBody>
      </p:sp>
      <p:sp>
        <p:nvSpPr>
          <p:cNvPr id="426" name="Google Shape;426;g12575f723d9_0_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538c971078d0d868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538c971078d0d868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If HMM is applied totally based on personal history, then this model will be trained to overfit current player. Must also consider general human baseline behaviors/values (say).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538c971078d0d868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38c971078d0d868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62c168e7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262c168e7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91b254a987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91b254a987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of IRB cannot do any human trials, authors just did some. .33 for each by defauylt, .48 indicates that it is more accurate. Statsitcally, we can read players mind for next choice which indicates that we have idenfitifeid their current mood type as our prediction is correct and could be used as a reference for psychiatrist. Predict their current mood state which will indicate their next move. Mood indicates next move.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538c971078d0d86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538c971078d0d86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result…</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91b254a98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91b254a98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91b254a98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91b254a98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988dd4911c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988dd4911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2200">
                <a:solidFill>
                  <a:srgbClr val="595959"/>
                </a:solidFill>
                <a:latin typeface="Calibri"/>
                <a:ea typeface="Calibri"/>
                <a:cs typeface="Calibri"/>
                <a:sym typeface="Calibri"/>
              </a:rPr>
              <a:t>Human trials (with IRB approval) to create a more practical platform</a:t>
            </a:r>
            <a:endParaRPr sz="2200">
              <a:solidFill>
                <a:srgbClr val="595959"/>
              </a:solidFill>
              <a:latin typeface="Calibri"/>
              <a:ea typeface="Calibri"/>
              <a:cs typeface="Calibri"/>
              <a:sym typeface="Calibri"/>
            </a:endParaRPr>
          </a:p>
          <a:p>
            <a:pPr indent="0" lvl="0" marL="457200" rtl="0" algn="l">
              <a:lnSpc>
                <a:spcPct val="115000"/>
              </a:lnSpc>
              <a:spcBef>
                <a:spcPts val="1200"/>
              </a:spcBef>
              <a:spcAft>
                <a:spcPts val="0"/>
              </a:spcAft>
              <a:buClr>
                <a:schemeClr val="dk1"/>
              </a:buClr>
              <a:buSzPts val="1100"/>
              <a:buFont typeface="Arial"/>
              <a:buNone/>
            </a:pPr>
            <a:r>
              <a:rPr lang="en" sz="2200">
                <a:solidFill>
                  <a:srgbClr val="595959"/>
                </a:solidFill>
                <a:latin typeface="Calibri"/>
                <a:ea typeface="Calibri"/>
                <a:cs typeface="Calibri"/>
                <a:sym typeface="Calibri"/>
              </a:rPr>
              <a:t>Ask psychiatrists to help the identification of behavior patterns that are associated with mental illnesses</a:t>
            </a:r>
            <a:endParaRPr sz="2200">
              <a:solidFill>
                <a:srgbClr val="595959"/>
              </a:solidFill>
              <a:latin typeface="Calibri"/>
              <a:ea typeface="Calibri"/>
              <a:cs typeface="Calibri"/>
              <a:sym typeface="Calibri"/>
            </a:endParaRPr>
          </a:p>
          <a:p>
            <a:pPr indent="0" lvl="0" marL="457200" rtl="0" algn="l">
              <a:lnSpc>
                <a:spcPct val="115000"/>
              </a:lnSpc>
              <a:spcBef>
                <a:spcPts val="1200"/>
              </a:spcBef>
              <a:spcAft>
                <a:spcPts val="0"/>
              </a:spcAft>
              <a:buClr>
                <a:schemeClr val="dk1"/>
              </a:buClr>
              <a:buSzPts val="1100"/>
              <a:buFont typeface="Arial"/>
              <a:buNone/>
            </a:pPr>
            <a:r>
              <a:rPr lang="en" sz="2200">
                <a:solidFill>
                  <a:srgbClr val="595959"/>
                </a:solidFill>
                <a:latin typeface="Calibri"/>
                <a:ea typeface="Calibri"/>
                <a:cs typeface="Calibri"/>
                <a:sym typeface="Calibri"/>
              </a:rPr>
              <a:t>Whichever is more worriable</a:t>
            </a:r>
            <a:endParaRPr sz="2200">
              <a:solidFill>
                <a:srgbClr val="595959"/>
              </a:solidFill>
              <a:latin typeface="Calibri"/>
              <a:ea typeface="Calibri"/>
              <a:cs typeface="Calibri"/>
              <a:sym typeface="Calibri"/>
            </a:endParaRPr>
          </a:p>
          <a:p>
            <a:pPr indent="0" lvl="0" marL="457200" rtl="0" algn="l">
              <a:lnSpc>
                <a:spcPct val="115000"/>
              </a:lnSpc>
              <a:spcBef>
                <a:spcPts val="1200"/>
              </a:spcBef>
              <a:spcAft>
                <a:spcPts val="0"/>
              </a:spcAft>
              <a:buClr>
                <a:schemeClr val="dk1"/>
              </a:buClr>
              <a:buSzPts val="1100"/>
              <a:buFont typeface="Arial"/>
              <a:buNone/>
            </a:pPr>
            <a:r>
              <a:t/>
            </a:r>
            <a:endParaRPr sz="2200">
              <a:solidFill>
                <a:srgbClr val="595959"/>
              </a:solidFill>
              <a:latin typeface="Calibri"/>
              <a:ea typeface="Calibri"/>
              <a:cs typeface="Calibri"/>
              <a:sym typeface="Calibri"/>
            </a:endParaRPr>
          </a:p>
          <a:p>
            <a:pPr indent="0" lvl="0" marL="457200" rtl="0" algn="l">
              <a:lnSpc>
                <a:spcPct val="115000"/>
              </a:lnSpc>
              <a:spcBef>
                <a:spcPts val="1200"/>
              </a:spcBef>
              <a:spcAft>
                <a:spcPts val="1200"/>
              </a:spcAft>
              <a:buNone/>
            </a:pPr>
            <a:r>
              <a:t/>
            </a:r>
            <a:endParaRPr sz="2200">
              <a:solidFill>
                <a:srgbClr val="595959"/>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91b254a98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91b254a98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2575f723d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2575f723d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91b254a987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91b254a98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2575f723d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2575f723d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263eb5d21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263eb5d21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25ab0fcc7d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25ab0fcc7d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2575f723d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2575f723d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2575f723d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2575f723d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25ab0fcc7d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25ab0fcc7d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262c168e7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1262c168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in general what changed, why they help</a:t>
            </a:r>
            <a:endParaRPr/>
          </a:p>
          <a:p>
            <a:pPr indent="0" lvl="0" marL="0" rtl="0" algn="l">
              <a:spcBef>
                <a:spcPts val="0"/>
              </a:spcBef>
              <a:spcAft>
                <a:spcPts val="0"/>
              </a:spcAft>
              <a:buNone/>
            </a:pPr>
            <a:r>
              <a:rPr lang="en"/>
              <a:t>We input the same choices into a program using the old model and a program using the changed model. As you can see, the changed model was more successful shown by the higher win rate.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91b254a987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91b254a987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1f6d58c5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91f6d58c5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a:p>
            <a:pPr indent="0" lvl="0" marL="0" rtl="0" algn="l">
              <a:spcBef>
                <a:spcPts val="0"/>
              </a:spcBef>
              <a:spcAft>
                <a:spcPts val="0"/>
              </a:spcAft>
              <a:buNone/>
            </a:pPr>
            <a:r>
              <a:rPr lang="en"/>
              <a:t>Recent advancements made with data science in the field of psychology </a:t>
            </a:r>
            <a:endParaRPr/>
          </a:p>
          <a:p>
            <a:pPr indent="0" lvl="0" marL="0" rtl="0" algn="l">
              <a:spcBef>
                <a:spcPts val="0"/>
              </a:spcBef>
              <a:spcAft>
                <a:spcPts val="0"/>
              </a:spcAft>
              <a:buNone/>
            </a:pPr>
            <a:r>
              <a:rPr lang="en"/>
              <a:t>Despite this, diagnosing these disorders can prove to be a challenge and may require large amounts of time and personalized testing for each individual. </a:t>
            </a:r>
            <a:endParaRPr/>
          </a:p>
          <a:p>
            <a:pPr indent="0" lvl="0" marL="0" rtl="0" algn="l">
              <a:spcBef>
                <a:spcPts val="0"/>
              </a:spcBef>
              <a:spcAft>
                <a:spcPts val="0"/>
              </a:spcAft>
              <a:buClr>
                <a:schemeClr val="dk1"/>
              </a:buClr>
              <a:buSzPts val="1100"/>
              <a:buFont typeface="Arial"/>
              <a:buNone/>
            </a:pPr>
            <a:r>
              <a:rPr lang="en">
                <a:solidFill>
                  <a:schemeClr val="dk1"/>
                </a:solidFill>
              </a:rPr>
              <a:t>How the diagnosis of behavioral disorders can be deduced using several key behavioral abnormalities.</a:t>
            </a:r>
            <a:endParaRPr/>
          </a:p>
          <a:p>
            <a:pPr indent="0" lvl="0" marL="0" rtl="0" algn="l">
              <a:spcBef>
                <a:spcPts val="0"/>
              </a:spcBef>
              <a:spcAft>
                <a:spcPts val="0"/>
              </a:spcAft>
              <a:buNone/>
            </a:pPr>
            <a:r>
              <a:rPr lang="en"/>
              <a:t>Talk about benefits of the individualized profiles etc.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263eb5d217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1263eb5d217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26dc6f77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26dc6f77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283d5c4a0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283d5c4a0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26dc6f77b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26dc6f77b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26dc6f77b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26dc6f77b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26dc6f77b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26dc6f77b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26dc6f77b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26dc6f77b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26dc6f77b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26dc6f77b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26dc6f77b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26dc6f77b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26dc6f77b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26dc6f77b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91b254a987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91b254a987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Finish off with blurb from end: In our project, we aim to address these issues by creating a dynamic, updating, and personalized model which could apply to mental health assessments and help psychologists gauge patient behaviors through a relatively simplistic medium while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26dc6f77b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26dc6f77b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352b5abb3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1352b5abb3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352b5abb3d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352b5abb3d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352b5abb3d_1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352b5abb3d_1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1352b5abb3d_1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1352b5abb3d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352b5abb3d_1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352b5abb3d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352b5abb3d_1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352b5abb3d_1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1352b5abb3d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1352b5abb3d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1352b5abb3d_1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1352b5abb3d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352b5abb3d_1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1352b5abb3d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91f6d58c5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91f6d58c5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Finish off with blurb from end: In our project, we aim to address these issues by creating a dynamic, updating, and personalized model which could apply to mental health assessments and help psychologists gauge patient behaviors through a relatively simplistic medium while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91b254a98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91b254a98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Wider range of users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91b254a987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91b254a987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introduce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9" name="Google Shape;59;p1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1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66" name="Google Shape;66;p15"/>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7" name="Google Shape;67;p1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68" name="Google Shape;68;p15"/>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9" name="Google Shape;6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311700" y="1729150"/>
            <a:ext cx="8520600" cy="1068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latin typeface="Calibri"/>
                <a:ea typeface="Calibri"/>
                <a:cs typeface="Calibri"/>
                <a:sym typeface="Calibri"/>
              </a:rPr>
              <a:t>A Hidden Markov Model Based Intelligent Platform for Characterizing Behaviors</a:t>
            </a:r>
            <a:endParaRPr sz="2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solidFill>
                  <a:srgbClr val="FF0000"/>
                </a:solidFill>
                <a:latin typeface="Calibri"/>
                <a:ea typeface="Calibri"/>
                <a:cs typeface="Calibri"/>
                <a:sym typeface="Calibri"/>
              </a:rPr>
              <a:t>Statistical-</a:t>
            </a:r>
            <a:r>
              <a:rPr lang="en" sz="3020">
                <a:solidFill>
                  <a:srgbClr val="FF0000"/>
                </a:solidFill>
                <a:latin typeface="Calibri"/>
                <a:ea typeface="Calibri"/>
                <a:cs typeface="Calibri"/>
                <a:sym typeface="Calibri"/>
              </a:rPr>
              <a:t>based Approach</a:t>
            </a:r>
            <a:endParaRPr sz="3020">
              <a:solidFill>
                <a:srgbClr val="FF0000"/>
              </a:solidFill>
              <a:latin typeface="Calibri"/>
              <a:ea typeface="Calibri"/>
              <a:cs typeface="Calibri"/>
              <a:sym typeface="Calibri"/>
            </a:endParaRPr>
          </a:p>
        </p:txBody>
      </p:sp>
      <p:sp>
        <p:nvSpPr>
          <p:cNvPr id="134" name="Google Shape;134;p25"/>
          <p:cNvSpPr txBox="1"/>
          <p:nvPr>
            <p:ph idx="1" type="body"/>
          </p:nvPr>
        </p:nvSpPr>
        <p:spPr>
          <a:xfrm>
            <a:off x="1378475" y="1449875"/>
            <a:ext cx="5450700" cy="23775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Calibri"/>
              <a:buChar char="●"/>
            </a:pPr>
            <a:r>
              <a:rPr lang="en" sz="2600">
                <a:latin typeface="Calibri"/>
                <a:ea typeface="Calibri"/>
                <a:cs typeface="Calibri"/>
                <a:sym typeface="Calibri"/>
              </a:rPr>
              <a:t>Similar uses:</a:t>
            </a:r>
            <a:endParaRPr sz="2600">
              <a:latin typeface="Calibri"/>
              <a:ea typeface="Calibri"/>
              <a:cs typeface="Calibri"/>
              <a:sym typeface="Calibri"/>
            </a:endParaRPr>
          </a:p>
          <a:p>
            <a:pPr indent="-393700" lvl="1" marL="914400" rtl="0" algn="l">
              <a:spcBef>
                <a:spcPts val="0"/>
              </a:spcBef>
              <a:spcAft>
                <a:spcPts val="0"/>
              </a:spcAft>
              <a:buSzPts val="2600"/>
              <a:buFont typeface="Calibri"/>
              <a:buChar char="○"/>
            </a:pPr>
            <a:r>
              <a:rPr lang="en" sz="2600">
                <a:latin typeface="Calibri"/>
                <a:ea typeface="Calibri"/>
                <a:cs typeface="Calibri"/>
                <a:sym typeface="Calibri"/>
              </a:rPr>
              <a:t>Observational psychology </a:t>
            </a:r>
            <a:endParaRPr sz="2600">
              <a:latin typeface="Calibri"/>
              <a:ea typeface="Calibri"/>
              <a:cs typeface="Calibri"/>
              <a:sym typeface="Calibri"/>
            </a:endParaRPr>
          </a:p>
          <a:p>
            <a:pPr indent="-393700" lvl="1" marL="914400" rtl="0" algn="l">
              <a:spcBef>
                <a:spcPts val="0"/>
              </a:spcBef>
              <a:spcAft>
                <a:spcPts val="0"/>
              </a:spcAft>
              <a:buSzPts val="2600"/>
              <a:buFont typeface="Calibri"/>
              <a:buChar char="○"/>
            </a:pPr>
            <a:r>
              <a:rPr lang="en" sz="2600">
                <a:latin typeface="Calibri"/>
                <a:ea typeface="Calibri"/>
                <a:cs typeface="Calibri"/>
                <a:sym typeface="Calibri"/>
              </a:rPr>
              <a:t>Diagnoses of mental illnesses </a:t>
            </a:r>
            <a:endParaRPr sz="3543">
              <a:latin typeface="Calibri"/>
              <a:ea typeface="Calibri"/>
              <a:cs typeface="Calibri"/>
              <a:sym typeface="Calibri"/>
            </a:endParaRPr>
          </a:p>
          <a:p>
            <a:pPr indent="0" lvl="0" marL="914400" rtl="0" algn="l">
              <a:spcBef>
                <a:spcPts val="1200"/>
              </a:spcBef>
              <a:spcAft>
                <a:spcPts val="1200"/>
              </a:spcAft>
              <a:buNone/>
            </a:pPr>
            <a:r>
              <a:t/>
            </a:r>
            <a:endParaRPr sz="2943">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rgbClr val="FF0000"/>
                </a:solidFill>
                <a:latin typeface="Calibri"/>
                <a:ea typeface="Calibri"/>
                <a:cs typeface="Calibri"/>
                <a:sym typeface="Calibri"/>
              </a:rPr>
              <a:t>Hidden Markov Model (HMM) </a:t>
            </a:r>
            <a:endParaRPr sz="3220">
              <a:solidFill>
                <a:srgbClr val="FF0000"/>
              </a:solidFill>
              <a:latin typeface="Calibri"/>
              <a:ea typeface="Calibri"/>
              <a:cs typeface="Calibri"/>
              <a:sym typeface="Calibri"/>
            </a:endParaRPr>
          </a:p>
        </p:txBody>
      </p:sp>
      <p:sp>
        <p:nvSpPr>
          <p:cNvPr id="140" name="Google Shape;140;p26"/>
          <p:cNvSpPr txBox="1"/>
          <p:nvPr>
            <p:ph idx="1" type="body"/>
          </p:nvPr>
        </p:nvSpPr>
        <p:spPr>
          <a:xfrm>
            <a:off x="255875" y="1017725"/>
            <a:ext cx="8310300" cy="34746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t/>
            </a:r>
            <a:endParaRPr/>
          </a:p>
          <a:p>
            <a:pPr indent="-403038" lvl="0" marL="457200" rtl="0" algn="l">
              <a:spcBef>
                <a:spcPts val="1200"/>
              </a:spcBef>
              <a:spcAft>
                <a:spcPts val="0"/>
              </a:spcAft>
              <a:buSzPct val="100000"/>
              <a:buChar char="●"/>
            </a:pPr>
            <a:r>
              <a:rPr lang="en" sz="3924"/>
              <a:t>Probabilistic/Statistical Model </a:t>
            </a:r>
            <a:endParaRPr sz="3924"/>
          </a:p>
          <a:p>
            <a:pPr indent="-369823" lvl="1" marL="914400" rtl="0" algn="l">
              <a:spcBef>
                <a:spcPts val="0"/>
              </a:spcBef>
              <a:spcAft>
                <a:spcPts val="0"/>
              </a:spcAft>
              <a:buSzPct val="100000"/>
              <a:buChar char="○"/>
            </a:pPr>
            <a:r>
              <a:rPr lang="en" sz="3177"/>
              <a:t>Describes probabilities within a system</a:t>
            </a:r>
            <a:endParaRPr sz="3177"/>
          </a:p>
          <a:p>
            <a:pPr indent="-369823" lvl="1" marL="914400" rtl="0" algn="l">
              <a:spcBef>
                <a:spcPts val="0"/>
              </a:spcBef>
              <a:spcAft>
                <a:spcPts val="0"/>
              </a:spcAft>
              <a:buSzPct val="100000"/>
              <a:buChar char="○"/>
            </a:pPr>
            <a:r>
              <a:rPr b="1" lang="en" sz="3177"/>
              <a:t>Transition </a:t>
            </a:r>
            <a:r>
              <a:rPr lang="en" sz="3177"/>
              <a:t>or</a:t>
            </a:r>
            <a:r>
              <a:rPr lang="en" sz="3177"/>
              <a:t> </a:t>
            </a:r>
            <a:r>
              <a:rPr b="1" lang="en" sz="3177"/>
              <a:t>Emission </a:t>
            </a:r>
            <a:r>
              <a:rPr lang="en" sz="3177"/>
              <a:t>Probabilities </a:t>
            </a:r>
            <a:endParaRPr sz="3177"/>
          </a:p>
          <a:p>
            <a:pPr indent="0" lvl="0" marL="457200" rtl="0" algn="l">
              <a:spcBef>
                <a:spcPts val="1200"/>
              </a:spcBef>
              <a:spcAft>
                <a:spcPts val="0"/>
              </a:spcAft>
              <a:buNone/>
            </a:pPr>
            <a:r>
              <a:t/>
            </a:r>
            <a:endParaRPr sz="3377"/>
          </a:p>
          <a:p>
            <a:pPr indent="-400049" lvl="0" marL="457200" rtl="0" algn="l">
              <a:spcBef>
                <a:spcPts val="1200"/>
              </a:spcBef>
              <a:spcAft>
                <a:spcPts val="0"/>
              </a:spcAft>
              <a:buSzPct val="100000"/>
              <a:buChar char="●"/>
            </a:pPr>
            <a:r>
              <a:rPr lang="en" sz="3857"/>
              <a:t>Predicts a hidden variable from an observed one </a:t>
            </a:r>
            <a:endParaRPr b="1" sz="3857"/>
          </a:p>
          <a:p>
            <a:pPr indent="0" lvl="0" marL="0" rtl="0" algn="l">
              <a:spcBef>
                <a:spcPts val="1200"/>
              </a:spcBef>
              <a:spcAft>
                <a:spcPts val="1200"/>
              </a:spcAft>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628650" y="526625"/>
            <a:ext cx="8548200" cy="4106100"/>
          </a:xfrm>
          <a:prstGeom prst="rect">
            <a:avLst/>
          </a:prstGeom>
        </p:spPr>
        <p:txBody>
          <a:bodyPr anchorCtr="0" anchor="t" bIns="34275" lIns="68575" spcFirstLastPara="1" rIns="68575" wrap="square" tIns="34275">
            <a:normAutofit lnSpcReduction="10000"/>
          </a:bodyPr>
          <a:lstStyle/>
          <a:p>
            <a:pPr indent="0" lvl="0" marL="57150" rtl="0" algn="l">
              <a:lnSpc>
                <a:spcPct val="115000"/>
              </a:lnSpc>
              <a:spcBef>
                <a:spcPts val="800"/>
              </a:spcBef>
              <a:spcAft>
                <a:spcPts val="0"/>
              </a:spcAft>
              <a:buNone/>
            </a:pPr>
            <a:r>
              <a:rPr lang="en" sz="2550">
                <a:solidFill>
                  <a:schemeClr val="dk1"/>
                </a:solidFill>
                <a:highlight>
                  <a:srgbClr val="FFFFFF"/>
                </a:highlight>
              </a:rPr>
              <a:t>The HMM can described</a:t>
            </a:r>
            <a:r>
              <a:rPr lang="en" sz="2550">
                <a:solidFill>
                  <a:schemeClr val="dk1"/>
                </a:solidFill>
                <a:highlight>
                  <a:srgbClr val="FFFFFF"/>
                </a:highlight>
              </a:rPr>
              <a:t> by</a:t>
            </a:r>
            <a:r>
              <a:rPr lang="en" sz="2550">
                <a:solidFill>
                  <a:schemeClr val="accent2"/>
                </a:solidFill>
                <a:highlight>
                  <a:srgbClr val="FFFFFF"/>
                </a:highlight>
                <a:latin typeface="Times New Roman"/>
                <a:ea typeface="Times New Roman"/>
                <a:cs typeface="Times New Roman"/>
                <a:sym typeface="Times New Roman"/>
              </a:rPr>
              <a:t> </a:t>
            </a:r>
            <a:r>
              <a:rPr b="1" lang="en" sz="2550">
                <a:solidFill>
                  <a:schemeClr val="accent2"/>
                </a:solidFill>
                <a:highlight>
                  <a:srgbClr val="FFFFFF"/>
                </a:highlight>
                <a:latin typeface="Times New Roman"/>
                <a:ea typeface="Times New Roman"/>
                <a:cs typeface="Times New Roman"/>
                <a:sym typeface="Times New Roman"/>
              </a:rPr>
              <a:t>Θ {T(i, j), E(i, k), π(i) }</a:t>
            </a:r>
            <a:r>
              <a:rPr lang="en" sz="2550">
                <a:solidFill>
                  <a:schemeClr val="dk1"/>
                </a:solidFill>
                <a:highlight>
                  <a:srgbClr val="FFFFFF"/>
                </a:highlight>
              </a:rPr>
              <a:t>:</a:t>
            </a:r>
            <a:endParaRPr sz="2550">
              <a:solidFill>
                <a:schemeClr val="dk1"/>
              </a:solidFill>
              <a:highlight>
                <a:srgbClr val="FFFFFF"/>
              </a:highlight>
            </a:endParaRPr>
          </a:p>
          <a:p>
            <a:pPr indent="-171450" lvl="0" marL="285750" rtl="0" algn="l">
              <a:lnSpc>
                <a:spcPct val="115000"/>
              </a:lnSpc>
              <a:spcBef>
                <a:spcPts val="1200"/>
              </a:spcBef>
              <a:spcAft>
                <a:spcPts val="0"/>
              </a:spcAft>
              <a:buNone/>
            </a:pPr>
            <a:r>
              <a:rPr lang="en" sz="2550">
                <a:solidFill>
                  <a:schemeClr val="dk1"/>
                </a:solidFill>
                <a:highlight>
                  <a:srgbClr val="FFFFFF"/>
                </a:highlight>
              </a:rPr>
              <a:t>1) </a:t>
            </a:r>
            <a:r>
              <a:rPr b="1" lang="en" sz="2550">
                <a:solidFill>
                  <a:schemeClr val="dk1"/>
                </a:solidFill>
                <a:highlight>
                  <a:srgbClr val="FFFFFF"/>
                </a:highlight>
              </a:rPr>
              <a:t>Transition probability:</a:t>
            </a:r>
            <a:r>
              <a:rPr lang="en" sz="600">
                <a:solidFill>
                  <a:schemeClr val="dk1"/>
                </a:solidFill>
              </a:rPr>
              <a:t>       </a:t>
            </a:r>
            <a:endParaRPr sz="600">
              <a:solidFill>
                <a:schemeClr val="dk1"/>
              </a:solidFill>
            </a:endParaRPr>
          </a:p>
          <a:p>
            <a:pPr indent="400050" lvl="0" marL="57150" rtl="0" algn="l">
              <a:spcBef>
                <a:spcPts val="1200"/>
              </a:spcBef>
              <a:spcAft>
                <a:spcPts val="0"/>
              </a:spcAft>
              <a:buNone/>
            </a:pPr>
            <a:r>
              <a:rPr lang="en">
                <a:solidFill>
                  <a:schemeClr val="dk1"/>
                </a:solidFill>
              </a:rPr>
              <a:t>T</a:t>
            </a:r>
            <a:r>
              <a:rPr lang="en">
                <a:solidFill>
                  <a:schemeClr val="dk1"/>
                </a:solidFill>
              </a:rPr>
              <a:t>(i, j) = P(S=i , S=j );  </a:t>
            </a:r>
            <a:r>
              <a:rPr i="1" lang="en">
                <a:solidFill>
                  <a:schemeClr val="dk1"/>
                </a:solidFill>
                <a:highlight>
                  <a:srgbClr val="FFFFFF"/>
                </a:highlight>
                <a:latin typeface="Times New Roman"/>
                <a:ea typeface="Times New Roman"/>
                <a:cs typeface="Times New Roman"/>
                <a:sym typeface="Times New Roman"/>
              </a:rPr>
              <a:t>i</a:t>
            </a:r>
            <a:r>
              <a:rPr lang="en">
                <a:solidFill>
                  <a:schemeClr val="dk1"/>
                </a:solidFill>
                <a:highlight>
                  <a:srgbClr val="FFFFFF"/>
                </a:highlight>
                <a:latin typeface="Times New Roman"/>
                <a:ea typeface="Times New Roman"/>
                <a:cs typeface="Times New Roman"/>
                <a:sym typeface="Times New Roman"/>
              </a:rPr>
              <a:t>, </a:t>
            </a:r>
            <a:r>
              <a:rPr i="1" lang="en">
                <a:solidFill>
                  <a:schemeClr val="dk1"/>
                </a:solidFill>
                <a:highlight>
                  <a:srgbClr val="FFFFFF"/>
                </a:highlight>
                <a:latin typeface="Times New Roman"/>
                <a:ea typeface="Times New Roman"/>
                <a:cs typeface="Times New Roman"/>
                <a:sym typeface="Times New Roman"/>
              </a:rPr>
              <a:t>j</a:t>
            </a:r>
            <a:r>
              <a:rPr lang="en">
                <a:solidFill>
                  <a:schemeClr val="dk1"/>
                </a:solidFill>
                <a:highlight>
                  <a:srgbClr val="FFFFFF"/>
                </a:highlight>
                <a:latin typeface="Times New Roman"/>
                <a:ea typeface="Times New Roman"/>
                <a:cs typeface="Times New Roman"/>
                <a:sym typeface="Times New Roman"/>
              </a:rPr>
              <a:t> ∈ S</a:t>
            </a:r>
            <a:r>
              <a:rPr lang="en">
                <a:solidFill>
                  <a:schemeClr val="dk1"/>
                </a:solidFill>
              </a:rPr>
              <a:t>{1,2,...,M}</a:t>
            </a:r>
            <a:r>
              <a:rPr lang="en">
                <a:solidFill>
                  <a:schemeClr val="dk1"/>
                </a:solidFill>
                <a:highlight>
                  <a:srgbClr val="FFFFFF"/>
                </a:highlight>
                <a:latin typeface="Times New Roman"/>
                <a:ea typeface="Times New Roman"/>
                <a:cs typeface="Times New Roman"/>
                <a:sym typeface="Times New Roman"/>
              </a:rPr>
              <a:t>; </a:t>
            </a:r>
            <a:endParaRPr>
              <a:solidFill>
                <a:schemeClr val="dk1"/>
              </a:solidFill>
            </a:endParaRPr>
          </a:p>
          <a:p>
            <a:pPr indent="-228600" lvl="0" marL="285750" rtl="0" algn="l">
              <a:lnSpc>
                <a:spcPct val="100000"/>
              </a:lnSpc>
              <a:spcBef>
                <a:spcPts val="1200"/>
              </a:spcBef>
              <a:spcAft>
                <a:spcPts val="0"/>
              </a:spcAft>
              <a:buNone/>
            </a:pPr>
            <a:r>
              <a:rPr b="1" lang="en" sz="2550">
                <a:solidFill>
                  <a:schemeClr val="dk1"/>
                </a:solidFill>
                <a:highlight>
                  <a:schemeClr val="lt1"/>
                </a:highlight>
              </a:rPr>
              <a:t>2) </a:t>
            </a:r>
            <a:r>
              <a:rPr b="1" i="1" lang="en" sz="2550">
                <a:solidFill>
                  <a:schemeClr val="dk1"/>
                </a:solidFill>
                <a:highlight>
                  <a:srgbClr val="FFFFFF"/>
                </a:highlight>
              </a:rPr>
              <a:t>Emission probability</a:t>
            </a:r>
            <a:r>
              <a:rPr b="1" i="1" lang="en" sz="2550">
                <a:solidFill>
                  <a:schemeClr val="dk1"/>
                </a:solidFill>
                <a:highlight>
                  <a:srgbClr val="FFFFFF"/>
                </a:highlight>
                <a:latin typeface="Times New Roman"/>
                <a:ea typeface="Times New Roman"/>
                <a:cs typeface="Times New Roman"/>
                <a:sym typeface="Times New Roman"/>
              </a:rPr>
              <a:t>: </a:t>
            </a:r>
            <a:endParaRPr b="1" i="1" sz="2550">
              <a:solidFill>
                <a:schemeClr val="dk1"/>
              </a:solidFill>
              <a:highlight>
                <a:srgbClr val="FFFFFF"/>
              </a:highlight>
              <a:latin typeface="Times New Roman"/>
              <a:ea typeface="Times New Roman"/>
              <a:cs typeface="Times New Roman"/>
              <a:sym typeface="Times New Roman"/>
            </a:endParaRPr>
          </a:p>
          <a:p>
            <a:pPr indent="0" lvl="0" marL="514350" rtl="0" algn="l">
              <a:lnSpc>
                <a:spcPct val="100000"/>
              </a:lnSpc>
              <a:spcBef>
                <a:spcPts val="1200"/>
              </a:spcBef>
              <a:spcAft>
                <a:spcPts val="0"/>
              </a:spcAft>
              <a:buNone/>
            </a:pPr>
            <a:r>
              <a:rPr lang="en">
                <a:solidFill>
                  <a:schemeClr val="dk1"/>
                </a:solidFill>
              </a:rPr>
              <a:t>E(i, k) = P(S=i , O=k );  </a:t>
            </a:r>
            <a:r>
              <a:rPr i="1" lang="en">
                <a:solidFill>
                  <a:schemeClr val="dk1"/>
                </a:solidFill>
                <a:highlight>
                  <a:schemeClr val="lt1"/>
                </a:highlight>
                <a:latin typeface="Times New Roman"/>
                <a:ea typeface="Times New Roman"/>
                <a:cs typeface="Times New Roman"/>
                <a:sym typeface="Times New Roman"/>
              </a:rPr>
              <a:t>i</a:t>
            </a:r>
            <a:r>
              <a:rPr lang="en">
                <a:solidFill>
                  <a:schemeClr val="dk1"/>
                </a:solidFill>
                <a:highlight>
                  <a:schemeClr val="lt1"/>
                </a:highlight>
                <a:latin typeface="Times New Roman"/>
                <a:ea typeface="Times New Roman"/>
                <a:cs typeface="Times New Roman"/>
                <a:sym typeface="Times New Roman"/>
              </a:rPr>
              <a:t> ∈ S</a:t>
            </a:r>
            <a:r>
              <a:rPr lang="en">
                <a:solidFill>
                  <a:schemeClr val="dk1"/>
                </a:solidFill>
              </a:rPr>
              <a:t>{1,2,...,M}</a:t>
            </a:r>
            <a:r>
              <a:rPr lang="en">
                <a:solidFill>
                  <a:schemeClr val="dk1"/>
                </a:solidFill>
                <a:highlight>
                  <a:schemeClr val="lt1"/>
                </a:highlight>
                <a:latin typeface="Times New Roman"/>
                <a:ea typeface="Times New Roman"/>
                <a:cs typeface="Times New Roman"/>
                <a:sym typeface="Times New Roman"/>
              </a:rPr>
              <a:t>; k ∈ O</a:t>
            </a:r>
            <a:r>
              <a:rPr lang="en" sz="1600">
                <a:solidFill>
                  <a:schemeClr val="dk1"/>
                </a:solidFill>
              </a:rPr>
              <a:t>{O</a:t>
            </a:r>
            <a:r>
              <a:rPr baseline="-25000" lang="en" sz="1600">
                <a:solidFill>
                  <a:schemeClr val="dk1"/>
                </a:solidFill>
              </a:rPr>
              <a:t>1</a:t>
            </a:r>
            <a:r>
              <a:rPr lang="en" sz="1600">
                <a:solidFill>
                  <a:schemeClr val="dk1"/>
                </a:solidFill>
              </a:rPr>
              <a:t>O</a:t>
            </a:r>
            <a:r>
              <a:rPr baseline="-25000" lang="en" sz="1600">
                <a:solidFill>
                  <a:schemeClr val="dk1"/>
                </a:solidFill>
              </a:rPr>
              <a:t>2</a:t>
            </a:r>
            <a:r>
              <a:rPr lang="en" sz="1600">
                <a:solidFill>
                  <a:schemeClr val="dk1"/>
                </a:solidFill>
              </a:rPr>
              <a:t>,...,O</a:t>
            </a:r>
            <a:r>
              <a:rPr baseline="-25000" lang="en" sz="1600">
                <a:solidFill>
                  <a:schemeClr val="dk1"/>
                </a:solidFill>
              </a:rPr>
              <a:t>N</a:t>
            </a:r>
            <a:r>
              <a:rPr lang="en" sz="1600">
                <a:solidFill>
                  <a:schemeClr val="dk1"/>
                </a:solidFill>
              </a:rPr>
              <a:t>}</a:t>
            </a:r>
            <a:r>
              <a:rPr lang="en">
                <a:solidFill>
                  <a:schemeClr val="dk1"/>
                </a:solidFill>
                <a:highlight>
                  <a:schemeClr val="lt1"/>
                </a:highlight>
                <a:latin typeface="Times New Roman"/>
                <a:ea typeface="Times New Roman"/>
                <a:cs typeface="Times New Roman"/>
                <a:sym typeface="Times New Roman"/>
              </a:rPr>
              <a:t>;</a:t>
            </a:r>
            <a:endParaRPr>
              <a:solidFill>
                <a:schemeClr val="dk1"/>
              </a:solidFill>
              <a:highlight>
                <a:schemeClr val="lt1"/>
              </a:highlight>
              <a:latin typeface="Times New Roman"/>
              <a:ea typeface="Times New Roman"/>
              <a:cs typeface="Times New Roman"/>
              <a:sym typeface="Times New Roman"/>
            </a:endParaRPr>
          </a:p>
          <a:p>
            <a:pPr indent="0" lvl="0" marL="57150" rtl="0" algn="l">
              <a:lnSpc>
                <a:spcPct val="100000"/>
              </a:lnSpc>
              <a:spcBef>
                <a:spcPts val="1200"/>
              </a:spcBef>
              <a:spcAft>
                <a:spcPts val="0"/>
              </a:spcAft>
              <a:buNone/>
            </a:pPr>
            <a:r>
              <a:rPr b="1" lang="en" sz="2850">
                <a:solidFill>
                  <a:schemeClr val="dk1"/>
                </a:solidFill>
              </a:rPr>
              <a:t>3) </a:t>
            </a:r>
            <a:r>
              <a:rPr b="1" lang="en" sz="2850">
                <a:solidFill>
                  <a:schemeClr val="accent2"/>
                </a:solidFill>
                <a:highlight>
                  <a:srgbClr val="FFFFFF"/>
                </a:highlight>
              </a:rPr>
              <a:t>Initial state probability:</a:t>
            </a:r>
            <a:r>
              <a:rPr i="1" lang="en" sz="2300">
                <a:solidFill>
                  <a:schemeClr val="accent2"/>
                </a:solidFill>
                <a:highlight>
                  <a:srgbClr val="FFFFFF"/>
                </a:highlight>
              </a:rPr>
              <a:t> </a:t>
            </a:r>
            <a:endParaRPr sz="1600">
              <a:solidFill>
                <a:schemeClr val="dk1"/>
              </a:solidFill>
              <a:highlight>
                <a:schemeClr val="lt1"/>
              </a:highlight>
            </a:endParaRPr>
          </a:p>
          <a:p>
            <a:pPr indent="0" lvl="0" marL="57150" rtl="0" algn="l">
              <a:lnSpc>
                <a:spcPct val="100000"/>
              </a:lnSpc>
              <a:spcBef>
                <a:spcPts val="1200"/>
              </a:spcBef>
              <a:spcAft>
                <a:spcPts val="0"/>
              </a:spcAft>
              <a:buNone/>
            </a:pPr>
            <a:r>
              <a:rPr lang="en" sz="1750">
                <a:solidFill>
                  <a:schemeClr val="accent2"/>
                </a:solidFill>
                <a:highlight>
                  <a:srgbClr val="FFFFFF"/>
                </a:highlight>
                <a:latin typeface="Times New Roman"/>
                <a:ea typeface="Times New Roman"/>
                <a:cs typeface="Times New Roman"/>
                <a:sym typeface="Times New Roman"/>
              </a:rPr>
              <a:t> 	</a:t>
            </a:r>
            <a:r>
              <a:rPr b="1" lang="en" sz="1750">
                <a:solidFill>
                  <a:schemeClr val="accent2"/>
                </a:solidFill>
                <a:highlight>
                  <a:srgbClr val="FFFFFF"/>
                </a:highlight>
                <a:latin typeface="Times New Roman"/>
                <a:ea typeface="Times New Roman"/>
                <a:cs typeface="Times New Roman"/>
                <a:sym typeface="Times New Roman"/>
              </a:rPr>
              <a:t>π(</a:t>
            </a:r>
            <a:r>
              <a:rPr b="1" i="1" lang="en" sz="1750">
                <a:solidFill>
                  <a:schemeClr val="accent2"/>
                </a:solidFill>
                <a:highlight>
                  <a:srgbClr val="FFFFFF"/>
                </a:highlight>
                <a:latin typeface="Times New Roman"/>
                <a:ea typeface="Times New Roman"/>
                <a:cs typeface="Times New Roman"/>
                <a:sym typeface="Times New Roman"/>
              </a:rPr>
              <a:t>i</a:t>
            </a:r>
            <a:r>
              <a:rPr b="1" lang="en" sz="1750">
                <a:solidFill>
                  <a:schemeClr val="accent2"/>
                </a:solidFill>
                <a:highlight>
                  <a:srgbClr val="FFFFFF"/>
                </a:highlight>
                <a:latin typeface="Times New Roman"/>
                <a:ea typeface="Times New Roman"/>
                <a:cs typeface="Times New Roman"/>
                <a:sym typeface="Times New Roman"/>
              </a:rPr>
              <a:t>)</a:t>
            </a:r>
            <a:r>
              <a:rPr lang="en" sz="1750">
                <a:solidFill>
                  <a:schemeClr val="accent2"/>
                </a:solidFill>
                <a:highlight>
                  <a:srgbClr val="FFFFFF"/>
                </a:highlight>
                <a:latin typeface="Times New Roman"/>
                <a:ea typeface="Times New Roman"/>
                <a:cs typeface="Times New Roman"/>
                <a:sym typeface="Times New Roman"/>
              </a:rPr>
              <a:t>= </a:t>
            </a:r>
            <a:r>
              <a:rPr b="1" i="1" lang="en" sz="1750">
                <a:solidFill>
                  <a:schemeClr val="accent2"/>
                </a:solidFill>
                <a:highlight>
                  <a:srgbClr val="FFFFFF"/>
                </a:highlight>
                <a:latin typeface="Times New Roman"/>
                <a:ea typeface="Times New Roman"/>
                <a:cs typeface="Times New Roman"/>
                <a:sym typeface="Times New Roman"/>
              </a:rPr>
              <a:t>P</a:t>
            </a:r>
            <a:r>
              <a:rPr lang="en" sz="1750">
                <a:solidFill>
                  <a:schemeClr val="accent2"/>
                </a:solidFill>
                <a:highlight>
                  <a:srgbClr val="FFFFFF"/>
                </a:highlight>
                <a:latin typeface="Times New Roman"/>
                <a:ea typeface="Times New Roman"/>
                <a:cs typeface="Times New Roman"/>
                <a:sym typeface="Times New Roman"/>
              </a:rPr>
              <a:t> {</a:t>
            </a:r>
            <a:r>
              <a:rPr i="1" lang="en" sz="1750">
                <a:solidFill>
                  <a:schemeClr val="accent2"/>
                </a:solidFill>
                <a:highlight>
                  <a:srgbClr val="FFFFFF"/>
                </a:highlight>
                <a:latin typeface="Times New Roman"/>
                <a:ea typeface="Times New Roman"/>
                <a:cs typeface="Times New Roman"/>
                <a:sym typeface="Times New Roman"/>
              </a:rPr>
              <a:t>S</a:t>
            </a:r>
            <a:r>
              <a:rPr lang="en" sz="1750">
                <a:solidFill>
                  <a:schemeClr val="accent2"/>
                </a:solidFill>
                <a:highlight>
                  <a:srgbClr val="FFFFFF"/>
                </a:highlight>
                <a:latin typeface="Times New Roman"/>
                <a:ea typeface="Times New Roman"/>
                <a:cs typeface="Times New Roman"/>
                <a:sym typeface="Times New Roman"/>
              </a:rPr>
              <a:t> = </a:t>
            </a:r>
            <a:r>
              <a:rPr i="1" lang="en" sz="1750">
                <a:solidFill>
                  <a:schemeClr val="accent2"/>
                </a:solidFill>
                <a:highlight>
                  <a:srgbClr val="FFFFFF"/>
                </a:highlight>
                <a:latin typeface="Times New Roman"/>
                <a:ea typeface="Times New Roman"/>
                <a:cs typeface="Times New Roman"/>
                <a:sym typeface="Times New Roman"/>
              </a:rPr>
              <a:t>i</a:t>
            </a:r>
            <a:r>
              <a:rPr lang="en" sz="1750">
                <a:solidFill>
                  <a:schemeClr val="accent2"/>
                </a:solidFill>
                <a:highlight>
                  <a:srgbClr val="FFFFFF"/>
                </a:highlight>
                <a:latin typeface="Times New Roman"/>
                <a:ea typeface="Times New Roman"/>
                <a:cs typeface="Times New Roman"/>
                <a:sym typeface="Times New Roman"/>
              </a:rPr>
              <a:t>};  </a:t>
            </a:r>
            <a:r>
              <a:rPr i="1" lang="en" sz="1750">
                <a:solidFill>
                  <a:schemeClr val="accent2"/>
                </a:solidFill>
                <a:highlight>
                  <a:srgbClr val="FFFFFF"/>
                </a:highlight>
                <a:latin typeface="Times New Roman"/>
                <a:ea typeface="Times New Roman"/>
                <a:cs typeface="Times New Roman"/>
                <a:sym typeface="Times New Roman"/>
              </a:rPr>
              <a:t>i</a:t>
            </a:r>
            <a:r>
              <a:rPr lang="en" sz="1750">
                <a:solidFill>
                  <a:schemeClr val="accent2"/>
                </a:solidFill>
                <a:highlight>
                  <a:srgbClr val="FFFFFF"/>
                </a:highlight>
                <a:latin typeface="Times New Roman"/>
                <a:ea typeface="Times New Roman"/>
                <a:cs typeface="Times New Roman"/>
                <a:sym typeface="Times New Roman"/>
              </a:rPr>
              <a:t> ∈ </a:t>
            </a:r>
            <a:r>
              <a:rPr i="1" lang="en" sz="1750">
                <a:solidFill>
                  <a:schemeClr val="accent2"/>
                </a:solidFill>
                <a:highlight>
                  <a:srgbClr val="FFFFFF"/>
                </a:highlight>
                <a:latin typeface="Times New Roman"/>
                <a:ea typeface="Times New Roman"/>
                <a:cs typeface="Times New Roman"/>
                <a:sym typeface="Times New Roman"/>
              </a:rPr>
              <a:t>S</a:t>
            </a:r>
            <a:r>
              <a:rPr lang="en">
                <a:solidFill>
                  <a:schemeClr val="dk1"/>
                </a:solidFill>
              </a:rPr>
              <a:t>{1,2,...,M}</a:t>
            </a:r>
            <a:r>
              <a:rPr lang="en" sz="1750">
                <a:solidFill>
                  <a:schemeClr val="accent2"/>
                </a:solidFill>
                <a:highlight>
                  <a:srgbClr val="FFFFFF"/>
                </a:highlight>
                <a:latin typeface="Times New Roman"/>
                <a:ea typeface="Times New Roman"/>
                <a:cs typeface="Times New Roman"/>
                <a:sym typeface="Times New Roman"/>
              </a:rPr>
              <a:t>. </a:t>
            </a:r>
            <a:endParaRPr sz="1750">
              <a:solidFill>
                <a:schemeClr val="accent2"/>
              </a:solidFill>
              <a:highlight>
                <a:srgbClr val="FFFFFF"/>
              </a:highlight>
              <a:latin typeface="Times New Roman"/>
              <a:ea typeface="Times New Roman"/>
              <a:cs typeface="Times New Roman"/>
              <a:sym typeface="Times New Roman"/>
            </a:endParaRPr>
          </a:p>
          <a:p>
            <a:pPr indent="0" lvl="0" marL="57150" rtl="0" algn="l">
              <a:lnSpc>
                <a:spcPct val="100000"/>
              </a:lnSpc>
              <a:spcBef>
                <a:spcPts val="1200"/>
              </a:spcBef>
              <a:spcAft>
                <a:spcPts val="0"/>
              </a:spcAft>
              <a:buNone/>
            </a:pPr>
            <a:r>
              <a:t/>
            </a:r>
            <a:endParaRPr sz="1750">
              <a:solidFill>
                <a:schemeClr val="accent2"/>
              </a:solidFill>
              <a:highlight>
                <a:srgbClr val="FFFFFF"/>
              </a:highlight>
              <a:latin typeface="Times New Roman"/>
              <a:ea typeface="Times New Roman"/>
              <a:cs typeface="Times New Roman"/>
              <a:sym typeface="Times New Roman"/>
            </a:endParaRPr>
          </a:p>
          <a:p>
            <a:pPr indent="0" lvl="0" marL="57150" rtl="0" algn="l">
              <a:lnSpc>
                <a:spcPct val="100000"/>
              </a:lnSpc>
              <a:spcBef>
                <a:spcPts val="1200"/>
              </a:spcBef>
              <a:spcAft>
                <a:spcPts val="1200"/>
              </a:spcAft>
              <a:buNone/>
            </a:pPr>
            <a:r>
              <a:rPr i="1" lang="en" sz="1550">
                <a:solidFill>
                  <a:schemeClr val="accent2"/>
                </a:solidFill>
                <a:highlight>
                  <a:srgbClr val="FFFFFF"/>
                </a:highlight>
              </a:rPr>
              <a:t>    P</a:t>
            </a:r>
            <a:r>
              <a:rPr lang="en" sz="1550">
                <a:solidFill>
                  <a:schemeClr val="accent2"/>
                </a:solidFill>
                <a:highlight>
                  <a:srgbClr val="FFFFFF"/>
                </a:highlight>
              </a:rPr>
              <a:t>{X, Y</a:t>
            </a:r>
            <a:r>
              <a:rPr i="1" lang="en" sz="1550">
                <a:solidFill>
                  <a:schemeClr val="accent2"/>
                </a:solidFill>
                <a:highlight>
                  <a:srgbClr val="FFFFFF"/>
                </a:highlight>
              </a:rPr>
              <a:t> </a:t>
            </a:r>
            <a:r>
              <a:rPr lang="en" sz="1550">
                <a:solidFill>
                  <a:schemeClr val="accent2"/>
                </a:solidFill>
                <a:highlight>
                  <a:srgbClr val="FFFFFF"/>
                </a:highlight>
              </a:rPr>
              <a:t>|Θ} = </a:t>
            </a:r>
            <a:r>
              <a:rPr i="1" lang="en" sz="1550">
                <a:solidFill>
                  <a:schemeClr val="accent2"/>
                </a:solidFill>
                <a:highlight>
                  <a:srgbClr val="FFFFFF"/>
                </a:highlight>
              </a:rPr>
              <a:t>P</a:t>
            </a:r>
            <a:r>
              <a:rPr lang="en" sz="1550">
                <a:solidFill>
                  <a:schemeClr val="accent2"/>
                </a:solidFill>
                <a:highlight>
                  <a:srgbClr val="FFFFFF"/>
                </a:highlight>
              </a:rPr>
              <a:t>{X|Y, Θ}</a:t>
            </a:r>
            <a:r>
              <a:rPr i="1" lang="en" sz="1550">
                <a:solidFill>
                  <a:schemeClr val="accent2"/>
                </a:solidFill>
                <a:highlight>
                  <a:srgbClr val="FFFFFF"/>
                </a:highlight>
              </a:rPr>
              <a:t>P</a:t>
            </a:r>
            <a:r>
              <a:rPr lang="en" sz="1550">
                <a:solidFill>
                  <a:schemeClr val="accent2"/>
                </a:solidFill>
                <a:highlight>
                  <a:srgbClr val="FFFFFF"/>
                </a:highlight>
              </a:rPr>
              <a:t>{Y|Θ},   X</a:t>
            </a:r>
            <a:r>
              <a:rPr baseline="-25000" lang="en" sz="1550">
                <a:solidFill>
                  <a:schemeClr val="accent2"/>
                </a:solidFill>
                <a:highlight>
                  <a:srgbClr val="FFFFFF"/>
                </a:highlight>
              </a:rPr>
              <a:t>t</a:t>
            </a:r>
            <a:r>
              <a:rPr lang="en" sz="1550">
                <a:solidFill>
                  <a:schemeClr val="accent2"/>
                </a:solidFill>
                <a:highlight>
                  <a:srgbClr val="FFFFFF"/>
                </a:highlight>
              </a:rPr>
              <a:t> is observation vector; Y</a:t>
            </a:r>
            <a:r>
              <a:rPr baseline="-25000" lang="en" sz="1550">
                <a:solidFill>
                  <a:schemeClr val="accent2"/>
                </a:solidFill>
                <a:highlight>
                  <a:srgbClr val="FFFFFF"/>
                </a:highlight>
              </a:rPr>
              <a:t>t</a:t>
            </a:r>
            <a:r>
              <a:rPr lang="en" sz="1550">
                <a:solidFill>
                  <a:schemeClr val="accent2"/>
                </a:solidFill>
                <a:highlight>
                  <a:srgbClr val="FFFFFF"/>
                </a:highlight>
              </a:rPr>
              <a:t> is the state vector at time point t .</a:t>
            </a:r>
            <a:endParaRPr sz="1550">
              <a:solidFill>
                <a:schemeClr val="dk1"/>
              </a:solidFill>
            </a:endParaRPr>
          </a:p>
        </p:txBody>
      </p:sp>
      <p:grpSp>
        <p:nvGrpSpPr>
          <p:cNvPr id="146" name="Google Shape;146;p27"/>
          <p:cNvGrpSpPr/>
          <p:nvPr/>
        </p:nvGrpSpPr>
        <p:grpSpPr>
          <a:xfrm>
            <a:off x="5271238" y="1440375"/>
            <a:ext cx="1362075" cy="819150"/>
            <a:chOff x="5001663" y="1013200"/>
            <a:chExt cx="1362075" cy="819150"/>
          </a:xfrm>
        </p:grpSpPr>
        <p:pic>
          <p:nvPicPr>
            <p:cNvPr id="147" name="Google Shape;147;p27"/>
            <p:cNvPicPr preferRelativeResize="0"/>
            <p:nvPr/>
          </p:nvPicPr>
          <p:blipFill>
            <a:blip r:embed="rId3">
              <a:alphaModFix/>
            </a:blip>
            <a:stretch>
              <a:fillRect/>
            </a:stretch>
          </p:blipFill>
          <p:spPr>
            <a:xfrm>
              <a:off x="5001663" y="1013200"/>
              <a:ext cx="1362075" cy="819150"/>
            </a:xfrm>
            <a:prstGeom prst="rect">
              <a:avLst/>
            </a:prstGeom>
            <a:noFill/>
            <a:ln>
              <a:noFill/>
            </a:ln>
          </p:spPr>
        </p:pic>
        <p:pic>
          <p:nvPicPr>
            <p:cNvPr id="148" name="Google Shape;148;p27"/>
            <p:cNvPicPr preferRelativeResize="0"/>
            <p:nvPr/>
          </p:nvPicPr>
          <p:blipFill rotWithShape="1">
            <a:blip r:embed="rId4">
              <a:alphaModFix/>
            </a:blip>
            <a:srcRect b="0" l="0" r="0" t="0"/>
            <a:stretch/>
          </p:blipFill>
          <p:spPr>
            <a:xfrm>
              <a:off x="5380275" y="1311863"/>
              <a:ext cx="205982" cy="22182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28"/>
          <p:cNvGrpSpPr/>
          <p:nvPr/>
        </p:nvGrpSpPr>
        <p:grpSpPr>
          <a:xfrm>
            <a:off x="1576921" y="1265202"/>
            <a:ext cx="5677495" cy="2330007"/>
            <a:chOff x="1097550" y="726767"/>
            <a:chExt cx="6746875" cy="2970433"/>
          </a:xfrm>
        </p:grpSpPr>
        <p:sp>
          <p:nvSpPr>
            <p:cNvPr id="154" name="Google Shape;154;p28"/>
            <p:cNvSpPr/>
            <p:nvPr/>
          </p:nvSpPr>
          <p:spPr>
            <a:xfrm>
              <a:off x="1097550" y="1446300"/>
              <a:ext cx="2250900" cy="22509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Rainy </a:t>
              </a:r>
              <a:r>
                <a:rPr lang="en" sz="2400"/>
                <a:t> </a:t>
              </a:r>
              <a:endParaRPr sz="2400"/>
            </a:p>
          </p:txBody>
        </p:sp>
        <p:sp>
          <p:nvSpPr>
            <p:cNvPr id="155" name="Google Shape;155;p28"/>
            <p:cNvSpPr/>
            <p:nvPr/>
          </p:nvSpPr>
          <p:spPr>
            <a:xfrm>
              <a:off x="5593525" y="1446300"/>
              <a:ext cx="2250900" cy="2250900"/>
            </a:xfrm>
            <a:prstGeom prst="ellipse">
              <a:avLst/>
            </a:prstGeom>
            <a:solidFill>
              <a:srgbClr val="F1C23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Sunny</a:t>
              </a:r>
              <a:r>
                <a:rPr lang="en" sz="2400"/>
                <a:t> </a:t>
              </a:r>
              <a:endParaRPr sz="2400"/>
            </a:p>
          </p:txBody>
        </p:sp>
        <p:cxnSp>
          <p:nvCxnSpPr>
            <p:cNvPr id="156" name="Google Shape;156;p28"/>
            <p:cNvCxnSpPr>
              <a:stCxn id="154" idx="7"/>
              <a:endCxn id="155" idx="1"/>
            </p:cNvCxnSpPr>
            <p:nvPr/>
          </p:nvCxnSpPr>
          <p:spPr>
            <a:xfrm>
              <a:off x="3018813" y="1775937"/>
              <a:ext cx="2904300" cy="0"/>
            </a:xfrm>
            <a:prstGeom prst="straightConnector1">
              <a:avLst/>
            </a:prstGeom>
            <a:noFill/>
            <a:ln cap="flat" cmpd="sng" w="38100">
              <a:solidFill>
                <a:schemeClr val="dk1"/>
              </a:solidFill>
              <a:prstDash val="solid"/>
              <a:round/>
              <a:headEnd len="med" w="med" type="none"/>
              <a:tailEnd len="med" w="med" type="triangle"/>
            </a:ln>
          </p:spPr>
        </p:cxnSp>
        <p:cxnSp>
          <p:nvCxnSpPr>
            <p:cNvPr id="157" name="Google Shape;157;p28"/>
            <p:cNvCxnSpPr>
              <a:stCxn id="155" idx="3"/>
              <a:endCxn id="154" idx="5"/>
            </p:cNvCxnSpPr>
            <p:nvPr/>
          </p:nvCxnSpPr>
          <p:spPr>
            <a:xfrm rot="10800000">
              <a:off x="3018862" y="3367563"/>
              <a:ext cx="2904300" cy="0"/>
            </a:xfrm>
            <a:prstGeom prst="straightConnector1">
              <a:avLst/>
            </a:prstGeom>
            <a:noFill/>
            <a:ln cap="flat" cmpd="sng" w="38100">
              <a:solidFill>
                <a:schemeClr val="dk1"/>
              </a:solidFill>
              <a:prstDash val="solid"/>
              <a:round/>
              <a:headEnd len="med" w="med" type="none"/>
              <a:tailEnd len="med" w="med" type="triangle"/>
            </a:ln>
          </p:spPr>
        </p:cxnSp>
        <p:pic>
          <p:nvPicPr>
            <p:cNvPr id="158" name="Google Shape;158;p28"/>
            <p:cNvPicPr preferRelativeResize="0"/>
            <p:nvPr/>
          </p:nvPicPr>
          <p:blipFill>
            <a:blip r:embed="rId3">
              <a:alphaModFix/>
            </a:blip>
            <a:stretch>
              <a:fillRect/>
            </a:stretch>
          </p:blipFill>
          <p:spPr>
            <a:xfrm flipH="1" rot="-638061">
              <a:off x="6281862" y="799925"/>
              <a:ext cx="874225" cy="874225"/>
            </a:xfrm>
            <a:prstGeom prst="rect">
              <a:avLst/>
            </a:prstGeom>
            <a:noFill/>
            <a:ln>
              <a:noFill/>
            </a:ln>
          </p:spPr>
        </p:pic>
        <p:pic>
          <p:nvPicPr>
            <p:cNvPr id="159" name="Google Shape;159;p28"/>
            <p:cNvPicPr preferRelativeResize="0"/>
            <p:nvPr/>
          </p:nvPicPr>
          <p:blipFill>
            <a:blip r:embed="rId3">
              <a:alphaModFix/>
            </a:blip>
            <a:stretch>
              <a:fillRect/>
            </a:stretch>
          </p:blipFill>
          <p:spPr>
            <a:xfrm flipH="1" rot="-638061">
              <a:off x="1785887" y="799925"/>
              <a:ext cx="874225" cy="874225"/>
            </a:xfrm>
            <a:prstGeom prst="rect">
              <a:avLst/>
            </a:prstGeom>
            <a:noFill/>
            <a:ln>
              <a:noFill/>
            </a:ln>
          </p:spPr>
        </p:pic>
      </p:grpSp>
      <p:sp>
        <p:nvSpPr>
          <p:cNvPr id="160" name="Google Shape;160;p28"/>
          <p:cNvSpPr txBox="1"/>
          <p:nvPr/>
        </p:nvSpPr>
        <p:spPr>
          <a:xfrm>
            <a:off x="2260175" y="865000"/>
            <a:ext cx="6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1" name="Google Shape;161;p28"/>
          <p:cNvSpPr txBox="1"/>
          <p:nvPr/>
        </p:nvSpPr>
        <p:spPr>
          <a:xfrm>
            <a:off x="2234050" y="982575"/>
            <a:ext cx="753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0.6</a:t>
            </a:r>
            <a:endParaRPr sz="2300">
              <a:latin typeface="Calibri"/>
              <a:ea typeface="Calibri"/>
              <a:cs typeface="Calibri"/>
              <a:sym typeface="Calibri"/>
            </a:endParaRPr>
          </a:p>
        </p:txBody>
      </p:sp>
      <p:sp>
        <p:nvSpPr>
          <p:cNvPr id="162" name="Google Shape;162;p28"/>
          <p:cNvSpPr txBox="1"/>
          <p:nvPr/>
        </p:nvSpPr>
        <p:spPr>
          <a:xfrm>
            <a:off x="4113725" y="1521375"/>
            <a:ext cx="603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0.4</a:t>
            </a:r>
            <a:endParaRPr sz="2300">
              <a:latin typeface="Calibri"/>
              <a:ea typeface="Calibri"/>
              <a:cs typeface="Calibri"/>
              <a:sym typeface="Calibri"/>
            </a:endParaRPr>
          </a:p>
        </p:txBody>
      </p:sp>
      <p:sp>
        <p:nvSpPr>
          <p:cNvPr id="163" name="Google Shape;163;p28"/>
          <p:cNvSpPr txBox="1"/>
          <p:nvPr/>
        </p:nvSpPr>
        <p:spPr>
          <a:xfrm>
            <a:off x="4113725" y="3413075"/>
            <a:ext cx="603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0.3</a:t>
            </a:r>
            <a:endParaRPr sz="2300">
              <a:latin typeface="Calibri"/>
              <a:ea typeface="Calibri"/>
              <a:cs typeface="Calibri"/>
              <a:sym typeface="Calibri"/>
            </a:endParaRPr>
          </a:p>
        </p:txBody>
      </p:sp>
      <p:sp>
        <p:nvSpPr>
          <p:cNvPr id="164" name="Google Shape;164;p28"/>
          <p:cNvSpPr txBox="1"/>
          <p:nvPr/>
        </p:nvSpPr>
        <p:spPr>
          <a:xfrm>
            <a:off x="6001300" y="982575"/>
            <a:ext cx="603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0.7</a:t>
            </a:r>
            <a:endParaRPr sz="2300">
              <a:latin typeface="Calibri"/>
              <a:ea typeface="Calibri"/>
              <a:cs typeface="Calibri"/>
              <a:sym typeface="Calibri"/>
            </a:endParaRPr>
          </a:p>
        </p:txBody>
      </p:sp>
      <p:sp>
        <p:nvSpPr>
          <p:cNvPr id="165" name="Google Shape;165;p28"/>
          <p:cNvSpPr txBox="1"/>
          <p:nvPr>
            <p:ph idx="4294967295" type="ctrTitle"/>
          </p:nvPr>
        </p:nvSpPr>
        <p:spPr>
          <a:xfrm>
            <a:off x="311700" y="151775"/>
            <a:ext cx="8520600" cy="65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Calibri"/>
                <a:ea typeface="Calibri"/>
                <a:cs typeface="Calibri"/>
                <a:sym typeface="Calibri"/>
              </a:rPr>
              <a:t>Simple Example of a HMM for Weather </a:t>
            </a:r>
            <a:endParaRPr sz="3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29"/>
          <p:cNvGrpSpPr/>
          <p:nvPr/>
        </p:nvGrpSpPr>
        <p:grpSpPr>
          <a:xfrm>
            <a:off x="1576921" y="1254602"/>
            <a:ext cx="5677495" cy="2330007"/>
            <a:chOff x="1097550" y="726767"/>
            <a:chExt cx="6746875" cy="2970433"/>
          </a:xfrm>
        </p:grpSpPr>
        <p:sp>
          <p:nvSpPr>
            <p:cNvPr id="171" name="Google Shape;171;p29"/>
            <p:cNvSpPr/>
            <p:nvPr/>
          </p:nvSpPr>
          <p:spPr>
            <a:xfrm>
              <a:off x="1097550" y="1446300"/>
              <a:ext cx="2250900" cy="22509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Rainy </a:t>
              </a:r>
              <a:r>
                <a:rPr lang="en" sz="2400"/>
                <a:t> </a:t>
              </a:r>
              <a:endParaRPr sz="2400"/>
            </a:p>
          </p:txBody>
        </p:sp>
        <p:sp>
          <p:nvSpPr>
            <p:cNvPr id="172" name="Google Shape;172;p29"/>
            <p:cNvSpPr/>
            <p:nvPr/>
          </p:nvSpPr>
          <p:spPr>
            <a:xfrm>
              <a:off x="5593525" y="1446300"/>
              <a:ext cx="2250900" cy="2250900"/>
            </a:xfrm>
            <a:prstGeom prst="ellipse">
              <a:avLst/>
            </a:prstGeom>
            <a:solidFill>
              <a:srgbClr val="F1C23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Sunny</a:t>
              </a:r>
              <a:r>
                <a:rPr lang="en" sz="2400"/>
                <a:t> </a:t>
              </a:r>
              <a:endParaRPr sz="2400"/>
            </a:p>
          </p:txBody>
        </p:sp>
        <p:cxnSp>
          <p:nvCxnSpPr>
            <p:cNvPr id="173" name="Google Shape;173;p29"/>
            <p:cNvCxnSpPr>
              <a:stCxn id="171" idx="7"/>
              <a:endCxn id="172" idx="1"/>
            </p:cNvCxnSpPr>
            <p:nvPr/>
          </p:nvCxnSpPr>
          <p:spPr>
            <a:xfrm>
              <a:off x="3018813" y="1775937"/>
              <a:ext cx="2904300" cy="0"/>
            </a:xfrm>
            <a:prstGeom prst="straightConnector1">
              <a:avLst/>
            </a:prstGeom>
            <a:noFill/>
            <a:ln cap="flat" cmpd="sng" w="38100">
              <a:solidFill>
                <a:schemeClr val="dk1"/>
              </a:solidFill>
              <a:prstDash val="solid"/>
              <a:round/>
              <a:headEnd len="med" w="med" type="none"/>
              <a:tailEnd len="med" w="med" type="triangle"/>
            </a:ln>
          </p:spPr>
        </p:cxnSp>
        <p:cxnSp>
          <p:nvCxnSpPr>
            <p:cNvPr id="174" name="Google Shape;174;p29"/>
            <p:cNvCxnSpPr>
              <a:stCxn id="172" idx="3"/>
              <a:endCxn id="171" idx="5"/>
            </p:cNvCxnSpPr>
            <p:nvPr/>
          </p:nvCxnSpPr>
          <p:spPr>
            <a:xfrm rot="10800000">
              <a:off x="3018862" y="3367563"/>
              <a:ext cx="2904300" cy="0"/>
            </a:xfrm>
            <a:prstGeom prst="straightConnector1">
              <a:avLst/>
            </a:prstGeom>
            <a:noFill/>
            <a:ln cap="flat" cmpd="sng" w="38100">
              <a:solidFill>
                <a:schemeClr val="dk1"/>
              </a:solidFill>
              <a:prstDash val="solid"/>
              <a:round/>
              <a:headEnd len="med" w="med" type="none"/>
              <a:tailEnd len="med" w="med" type="triangle"/>
            </a:ln>
          </p:spPr>
        </p:cxnSp>
        <p:pic>
          <p:nvPicPr>
            <p:cNvPr id="175" name="Google Shape;175;p29"/>
            <p:cNvPicPr preferRelativeResize="0"/>
            <p:nvPr/>
          </p:nvPicPr>
          <p:blipFill>
            <a:blip r:embed="rId3">
              <a:alphaModFix/>
            </a:blip>
            <a:stretch>
              <a:fillRect/>
            </a:stretch>
          </p:blipFill>
          <p:spPr>
            <a:xfrm flipH="1" rot="-638061">
              <a:off x="6281862" y="799925"/>
              <a:ext cx="874225" cy="874225"/>
            </a:xfrm>
            <a:prstGeom prst="rect">
              <a:avLst/>
            </a:prstGeom>
            <a:noFill/>
            <a:ln>
              <a:noFill/>
            </a:ln>
          </p:spPr>
        </p:pic>
        <p:pic>
          <p:nvPicPr>
            <p:cNvPr id="176" name="Google Shape;176;p29"/>
            <p:cNvPicPr preferRelativeResize="0"/>
            <p:nvPr/>
          </p:nvPicPr>
          <p:blipFill>
            <a:blip r:embed="rId3">
              <a:alphaModFix/>
            </a:blip>
            <a:stretch>
              <a:fillRect/>
            </a:stretch>
          </p:blipFill>
          <p:spPr>
            <a:xfrm flipH="1" rot="-638061">
              <a:off x="1785887" y="799925"/>
              <a:ext cx="874225" cy="874225"/>
            </a:xfrm>
            <a:prstGeom prst="rect">
              <a:avLst/>
            </a:prstGeom>
            <a:noFill/>
            <a:ln>
              <a:noFill/>
            </a:ln>
          </p:spPr>
        </p:pic>
      </p:grpSp>
      <p:sp>
        <p:nvSpPr>
          <p:cNvPr id="177" name="Google Shape;177;p29"/>
          <p:cNvSpPr txBox="1"/>
          <p:nvPr/>
        </p:nvSpPr>
        <p:spPr>
          <a:xfrm>
            <a:off x="696300" y="3664800"/>
            <a:ext cx="2696100" cy="115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Calibri"/>
                <a:ea typeface="Calibri"/>
                <a:cs typeface="Calibri"/>
                <a:sym typeface="Calibri"/>
              </a:rPr>
              <a:t>Rainy Emission Prob:</a:t>
            </a:r>
            <a:endParaRPr b="1" sz="2100">
              <a:latin typeface="Calibri"/>
              <a:ea typeface="Calibri"/>
              <a:cs typeface="Calibri"/>
              <a:sym typeface="Calibri"/>
            </a:endParaRPr>
          </a:p>
          <a:p>
            <a:pPr indent="0" lvl="0" marL="0" rtl="0" algn="l">
              <a:spcBef>
                <a:spcPts val="0"/>
              </a:spcBef>
              <a:spcAft>
                <a:spcPts val="0"/>
              </a:spcAft>
              <a:buNone/>
            </a:pPr>
            <a:r>
              <a:rPr b="1" lang="en" sz="2100">
                <a:latin typeface="Calibri"/>
                <a:ea typeface="Calibri"/>
                <a:cs typeface="Calibri"/>
                <a:sym typeface="Calibri"/>
              </a:rPr>
              <a:t>Rain Jacket- 90%</a:t>
            </a:r>
            <a:endParaRPr b="1"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100">
                <a:solidFill>
                  <a:schemeClr val="dk1"/>
                </a:solidFill>
                <a:latin typeface="Calibri"/>
                <a:ea typeface="Calibri"/>
                <a:cs typeface="Calibri"/>
                <a:sym typeface="Calibri"/>
              </a:rPr>
              <a:t>Shorts - 10%</a:t>
            </a:r>
            <a:endParaRPr b="1" sz="2100">
              <a:latin typeface="Calibri"/>
              <a:ea typeface="Calibri"/>
              <a:cs typeface="Calibri"/>
              <a:sym typeface="Calibri"/>
            </a:endParaRPr>
          </a:p>
        </p:txBody>
      </p:sp>
      <p:sp>
        <p:nvSpPr>
          <p:cNvPr id="178" name="Google Shape;178;p29"/>
          <p:cNvSpPr txBox="1"/>
          <p:nvPr/>
        </p:nvSpPr>
        <p:spPr>
          <a:xfrm>
            <a:off x="5505000" y="3641700"/>
            <a:ext cx="2874000" cy="1200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libri"/>
                <a:ea typeface="Calibri"/>
                <a:cs typeface="Calibri"/>
                <a:sym typeface="Calibri"/>
              </a:rPr>
              <a:t>Sunny – Emission Prob:</a:t>
            </a:r>
            <a:endParaRPr b="1" sz="2200">
              <a:latin typeface="Calibri"/>
              <a:ea typeface="Calibri"/>
              <a:cs typeface="Calibri"/>
              <a:sym typeface="Calibri"/>
            </a:endParaRPr>
          </a:p>
          <a:p>
            <a:pPr indent="0" lvl="0" marL="0" rtl="0" algn="l">
              <a:spcBef>
                <a:spcPts val="0"/>
              </a:spcBef>
              <a:spcAft>
                <a:spcPts val="0"/>
              </a:spcAft>
              <a:buNone/>
            </a:pPr>
            <a:r>
              <a:rPr b="1" lang="en" sz="2200">
                <a:latin typeface="Calibri"/>
                <a:ea typeface="Calibri"/>
                <a:cs typeface="Calibri"/>
                <a:sym typeface="Calibri"/>
              </a:rPr>
              <a:t>Shorts - 90%</a:t>
            </a:r>
            <a:endParaRPr b="1" sz="2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200">
                <a:solidFill>
                  <a:schemeClr val="dk1"/>
                </a:solidFill>
                <a:latin typeface="Calibri"/>
                <a:ea typeface="Calibri"/>
                <a:cs typeface="Calibri"/>
                <a:sym typeface="Calibri"/>
              </a:rPr>
              <a:t>Rain Jacket- 10%</a:t>
            </a:r>
            <a:endParaRPr b="1" sz="2200">
              <a:latin typeface="Calibri"/>
              <a:ea typeface="Calibri"/>
              <a:cs typeface="Calibri"/>
              <a:sym typeface="Calibri"/>
            </a:endParaRPr>
          </a:p>
        </p:txBody>
      </p:sp>
      <p:sp>
        <p:nvSpPr>
          <p:cNvPr id="179" name="Google Shape;179;p29"/>
          <p:cNvSpPr txBox="1"/>
          <p:nvPr/>
        </p:nvSpPr>
        <p:spPr>
          <a:xfrm>
            <a:off x="2260175" y="865000"/>
            <a:ext cx="6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0" name="Google Shape;180;p29"/>
          <p:cNvSpPr txBox="1"/>
          <p:nvPr/>
        </p:nvSpPr>
        <p:spPr>
          <a:xfrm>
            <a:off x="2234050" y="982575"/>
            <a:ext cx="753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0.6</a:t>
            </a:r>
            <a:endParaRPr sz="2300">
              <a:latin typeface="Calibri"/>
              <a:ea typeface="Calibri"/>
              <a:cs typeface="Calibri"/>
              <a:sym typeface="Calibri"/>
            </a:endParaRPr>
          </a:p>
        </p:txBody>
      </p:sp>
      <p:sp>
        <p:nvSpPr>
          <p:cNvPr id="181" name="Google Shape;181;p29"/>
          <p:cNvSpPr txBox="1"/>
          <p:nvPr/>
        </p:nvSpPr>
        <p:spPr>
          <a:xfrm>
            <a:off x="4113725" y="1521375"/>
            <a:ext cx="603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0.4</a:t>
            </a:r>
            <a:endParaRPr sz="2300">
              <a:latin typeface="Calibri"/>
              <a:ea typeface="Calibri"/>
              <a:cs typeface="Calibri"/>
              <a:sym typeface="Calibri"/>
            </a:endParaRPr>
          </a:p>
        </p:txBody>
      </p:sp>
      <p:sp>
        <p:nvSpPr>
          <p:cNvPr id="182" name="Google Shape;182;p29"/>
          <p:cNvSpPr txBox="1"/>
          <p:nvPr/>
        </p:nvSpPr>
        <p:spPr>
          <a:xfrm>
            <a:off x="4113725" y="3413075"/>
            <a:ext cx="603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0.3</a:t>
            </a:r>
            <a:endParaRPr sz="2300">
              <a:latin typeface="Calibri"/>
              <a:ea typeface="Calibri"/>
              <a:cs typeface="Calibri"/>
              <a:sym typeface="Calibri"/>
            </a:endParaRPr>
          </a:p>
        </p:txBody>
      </p:sp>
      <p:sp>
        <p:nvSpPr>
          <p:cNvPr id="183" name="Google Shape;183;p29"/>
          <p:cNvSpPr txBox="1"/>
          <p:nvPr/>
        </p:nvSpPr>
        <p:spPr>
          <a:xfrm>
            <a:off x="6001300" y="982575"/>
            <a:ext cx="603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alibri"/>
                <a:ea typeface="Calibri"/>
                <a:cs typeface="Calibri"/>
                <a:sym typeface="Calibri"/>
              </a:rPr>
              <a:t>0.7</a:t>
            </a:r>
            <a:endParaRPr sz="2300">
              <a:latin typeface="Calibri"/>
              <a:ea typeface="Calibri"/>
              <a:cs typeface="Calibri"/>
              <a:sym typeface="Calibri"/>
            </a:endParaRPr>
          </a:p>
        </p:txBody>
      </p:sp>
      <p:sp>
        <p:nvSpPr>
          <p:cNvPr id="184" name="Google Shape;184;p29"/>
          <p:cNvSpPr txBox="1"/>
          <p:nvPr>
            <p:ph idx="4294967295" type="ctrTitle"/>
          </p:nvPr>
        </p:nvSpPr>
        <p:spPr>
          <a:xfrm>
            <a:off x="311700" y="151775"/>
            <a:ext cx="8520600" cy="65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200">
                <a:latin typeface="Calibri"/>
                <a:ea typeface="Calibri"/>
                <a:cs typeface="Calibri"/>
                <a:sym typeface="Calibri"/>
              </a:rPr>
              <a:t>Simple Example of a HMM for Weather </a:t>
            </a:r>
            <a:endParaRPr sz="3200">
              <a:latin typeface="Calibri"/>
              <a:ea typeface="Calibri"/>
              <a:cs typeface="Calibri"/>
              <a:sym typeface="Calibri"/>
            </a:endParaRPr>
          </a:p>
          <a:p>
            <a:pPr indent="0" lvl="0" marL="0" rtl="0" algn="ctr">
              <a:spcBef>
                <a:spcPts val="0"/>
              </a:spcBef>
              <a:spcAft>
                <a:spcPts val="0"/>
              </a:spcAft>
              <a:buNone/>
            </a:pPr>
            <a:r>
              <a:t/>
            </a:r>
            <a:endParaRPr sz="3200">
              <a:latin typeface="Calibri"/>
              <a:ea typeface="Calibri"/>
              <a:cs typeface="Calibri"/>
              <a:sym typeface="Calibri"/>
            </a:endParaRPr>
          </a:p>
          <a:p>
            <a:pPr indent="0" lvl="0" marL="0" rtl="0" algn="ctr">
              <a:spcBef>
                <a:spcPts val="0"/>
              </a:spcBef>
              <a:spcAft>
                <a:spcPts val="0"/>
              </a:spcAft>
              <a:buNone/>
            </a:pPr>
            <a:r>
              <a:t/>
            </a:r>
            <a:endParaRPr sz="3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600">
              <a:solidFill>
                <a:schemeClr val="dk1"/>
              </a:solidFill>
              <a:latin typeface="Calibri"/>
              <a:ea typeface="Calibri"/>
              <a:cs typeface="Calibri"/>
              <a:sym typeface="Calibri"/>
            </a:endParaRPr>
          </a:p>
          <a:p>
            <a:pPr indent="-425450" lvl="0" marL="457200" rtl="0" algn="l">
              <a:spcBef>
                <a:spcPts val="1200"/>
              </a:spcBef>
              <a:spcAft>
                <a:spcPts val="0"/>
              </a:spcAft>
              <a:buClr>
                <a:schemeClr val="dk1"/>
              </a:buClr>
              <a:buSzPts val="3100"/>
              <a:buFont typeface="Calibri"/>
              <a:buChar char="●"/>
            </a:pPr>
            <a:r>
              <a:rPr lang="en" sz="2600">
                <a:solidFill>
                  <a:srgbClr val="202122"/>
                </a:solidFill>
                <a:highlight>
                  <a:srgbClr val="FFFFFF"/>
                </a:highlight>
                <a:latin typeface="Calibri"/>
                <a:ea typeface="Calibri"/>
                <a:cs typeface="Calibri"/>
                <a:sym typeface="Calibri"/>
              </a:rPr>
              <a:t>Chance of one state moving to another </a:t>
            </a:r>
            <a:endParaRPr sz="2600">
              <a:solidFill>
                <a:srgbClr val="202122"/>
              </a:solidFill>
              <a:highlight>
                <a:srgbClr val="FFFFFF"/>
              </a:highlight>
              <a:latin typeface="Calibri"/>
              <a:ea typeface="Calibri"/>
              <a:cs typeface="Calibri"/>
              <a:sym typeface="Calibri"/>
            </a:endParaRPr>
          </a:p>
          <a:p>
            <a:pPr indent="-393700" lvl="1" marL="914400" rtl="0" algn="l">
              <a:spcBef>
                <a:spcPts val="0"/>
              </a:spcBef>
              <a:spcAft>
                <a:spcPts val="0"/>
              </a:spcAft>
              <a:buClr>
                <a:srgbClr val="202122"/>
              </a:buClr>
              <a:buSzPts val="2600"/>
              <a:buFont typeface="Calibri"/>
              <a:buChar char="○"/>
            </a:pPr>
            <a:r>
              <a:rPr lang="en" sz="2600">
                <a:solidFill>
                  <a:srgbClr val="202122"/>
                </a:solidFill>
                <a:highlight>
                  <a:srgbClr val="FFFFFF"/>
                </a:highlight>
                <a:latin typeface="Calibri"/>
                <a:ea typeface="Calibri"/>
                <a:cs typeface="Calibri"/>
                <a:sym typeface="Calibri"/>
              </a:rPr>
              <a:t>Depends on previous states</a:t>
            </a:r>
            <a:endParaRPr sz="2600">
              <a:solidFill>
                <a:srgbClr val="202122"/>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solidFill>
                <a:schemeClr val="dk1"/>
              </a:solidFill>
              <a:latin typeface="Calibri"/>
              <a:ea typeface="Calibri"/>
              <a:cs typeface="Calibri"/>
              <a:sym typeface="Calibri"/>
            </a:endParaRPr>
          </a:p>
        </p:txBody>
      </p:sp>
      <p:sp>
        <p:nvSpPr>
          <p:cNvPr id="190" name="Google Shape;190;p30"/>
          <p:cNvSpPr txBox="1"/>
          <p:nvPr/>
        </p:nvSpPr>
        <p:spPr>
          <a:xfrm>
            <a:off x="311700" y="629275"/>
            <a:ext cx="3999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FF0000"/>
                </a:solidFill>
                <a:latin typeface="Calibri"/>
                <a:ea typeface="Calibri"/>
                <a:cs typeface="Calibri"/>
                <a:sym typeface="Calibri"/>
              </a:rPr>
              <a:t>Transition </a:t>
            </a:r>
            <a:r>
              <a:rPr lang="en" sz="2600">
                <a:solidFill>
                  <a:srgbClr val="FF0000"/>
                </a:solidFill>
                <a:latin typeface="Calibri"/>
                <a:ea typeface="Calibri"/>
                <a:cs typeface="Calibri"/>
                <a:sym typeface="Calibri"/>
              </a:rPr>
              <a:t>Probabilities</a:t>
            </a:r>
            <a:r>
              <a:rPr lang="en" sz="2600">
                <a:solidFill>
                  <a:srgbClr val="FF0000"/>
                </a:solidFill>
                <a:latin typeface="Calibri"/>
                <a:ea typeface="Calibri"/>
                <a:cs typeface="Calibri"/>
                <a:sym typeface="Calibri"/>
              </a:rPr>
              <a:t> </a:t>
            </a:r>
            <a:endParaRPr sz="2600">
              <a:solidFill>
                <a:srgbClr val="FF0000"/>
              </a:solidFill>
              <a:latin typeface="Calibri"/>
              <a:ea typeface="Calibri"/>
              <a:cs typeface="Calibri"/>
              <a:sym typeface="Calibri"/>
            </a:endParaRPr>
          </a:p>
        </p:txBody>
      </p:sp>
      <p:sp>
        <p:nvSpPr>
          <p:cNvPr id="191" name="Google Shape;191;p30"/>
          <p:cNvSpPr txBox="1"/>
          <p:nvPr/>
        </p:nvSpPr>
        <p:spPr>
          <a:xfrm>
            <a:off x="4800200" y="629275"/>
            <a:ext cx="3999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FF0000"/>
                </a:solidFill>
                <a:latin typeface="Calibri"/>
                <a:ea typeface="Calibri"/>
                <a:cs typeface="Calibri"/>
                <a:sym typeface="Calibri"/>
              </a:rPr>
              <a:t>E</a:t>
            </a:r>
            <a:r>
              <a:rPr lang="en" sz="2600">
                <a:solidFill>
                  <a:srgbClr val="FF0000"/>
                </a:solidFill>
                <a:latin typeface="Calibri"/>
                <a:ea typeface="Calibri"/>
                <a:cs typeface="Calibri"/>
                <a:sym typeface="Calibri"/>
              </a:rPr>
              <a:t>mission Probabilities</a:t>
            </a:r>
            <a:r>
              <a:rPr lang="en" sz="2600">
                <a:latin typeface="Calibri"/>
                <a:ea typeface="Calibri"/>
                <a:cs typeface="Calibri"/>
                <a:sym typeface="Calibri"/>
              </a:rPr>
              <a:t> </a:t>
            </a:r>
            <a:endParaRPr sz="2600">
              <a:latin typeface="Calibri"/>
              <a:ea typeface="Calibri"/>
              <a:cs typeface="Calibri"/>
              <a:sym typeface="Calibri"/>
            </a:endParaRPr>
          </a:p>
        </p:txBody>
      </p:sp>
      <p:sp>
        <p:nvSpPr>
          <p:cNvPr id="192" name="Google Shape;192;p30"/>
          <p:cNvSpPr txBox="1"/>
          <p:nvPr>
            <p:ph idx="1" type="body"/>
          </p:nvPr>
        </p:nvSpPr>
        <p:spPr>
          <a:xfrm>
            <a:off x="4800200" y="1278525"/>
            <a:ext cx="4430400" cy="39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425450" lvl="0" marL="457200" rtl="0" algn="l">
              <a:spcBef>
                <a:spcPts val="1200"/>
              </a:spcBef>
              <a:spcAft>
                <a:spcPts val="0"/>
              </a:spcAft>
              <a:buClr>
                <a:schemeClr val="dk1"/>
              </a:buClr>
              <a:buSzPts val="3100"/>
              <a:buFont typeface="Calibri"/>
              <a:buChar char="●"/>
            </a:pPr>
            <a:r>
              <a:rPr lang="en" sz="2600">
                <a:solidFill>
                  <a:srgbClr val="202122"/>
                </a:solidFill>
                <a:highlight>
                  <a:srgbClr val="FFFFFF"/>
                </a:highlight>
                <a:latin typeface="Calibri"/>
                <a:ea typeface="Calibri"/>
                <a:cs typeface="Calibri"/>
                <a:sym typeface="Calibri"/>
              </a:rPr>
              <a:t>Probabilities of individual events</a:t>
            </a:r>
            <a:endParaRPr sz="2600">
              <a:solidFill>
                <a:srgbClr val="202122"/>
              </a:solidFill>
              <a:highlight>
                <a:srgbClr val="FFFFFF"/>
              </a:highlight>
              <a:latin typeface="Calibri"/>
              <a:ea typeface="Calibri"/>
              <a:cs typeface="Calibri"/>
              <a:sym typeface="Calibri"/>
            </a:endParaRPr>
          </a:p>
          <a:p>
            <a:pPr indent="-393700" lvl="1" marL="914400" rtl="0" algn="l">
              <a:spcBef>
                <a:spcPts val="0"/>
              </a:spcBef>
              <a:spcAft>
                <a:spcPts val="0"/>
              </a:spcAft>
              <a:buClr>
                <a:srgbClr val="202122"/>
              </a:buClr>
              <a:buSzPts val="2600"/>
              <a:buFont typeface="Calibri"/>
              <a:buChar char="○"/>
            </a:pPr>
            <a:r>
              <a:rPr lang="en" sz="2600">
                <a:solidFill>
                  <a:srgbClr val="202122"/>
                </a:solidFill>
                <a:highlight>
                  <a:srgbClr val="FFFFFF"/>
                </a:highlight>
                <a:latin typeface="Calibri"/>
                <a:ea typeface="Calibri"/>
                <a:cs typeface="Calibri"/>
                <a:sym typeface="Calibri"/>
              </a:rPr>
              <a:t>Observable</a:t>
            </a:r>
            <a:endParaRPr sz="2600">
              <a:solidFill>
                <a:srgbClr val="202122"/>
              </a:solidFill>
              <a:highlight>
                <a:srgbClr val="FFFFFF"/>
              </a:highlight>
              <a:latin typeface="Calibri"/>
              <a:ea typeface="Calibri"/>
              <a:cs typeface="Calibri"/>
              <a:sym typeface="Calibri"/>
            </a:endParaRPr>
          </a:p>
          <a:p>
            <a:pPr indent="-393700" lvl="1" marL="914400" rtl="0" algn="l">
              <a:spcBef>
                <a:spcPts val="0"/>
              </a:spcBef>
              <a:spcAft>
                <a:spcPts val="0"/>
              </a:spcAft>
              <a:buClr>
                <a:srgbClr val="202122"/>
              </a:buClr>
              <a:buSzPts val="2600"/>
              <a:buFont typeface="Calibri"/>
              <a:buChar char="○"/>
            </a:pPr>
            <a:r>
              <a:rPr lang="en" sz="2600">
                <a:solidFill>
                  <a:srgbClr val="202122"/>
                </a:solidFill>
                <a:highlight>
                  <a:srgbClr val="FFFFFF"/>
                </a:highlight>
                <a:latin typeface="Calibri"/>
                <a:ea typeface="Calibri"/>
                <a:cs typeface="Calibri"/>
                <a:sym typeface="Calibri"/>
              </a:rPr>
              <a:t>Independant</a:t>
            </a:r>
            <a:endParaRPr sz="2600">
              <a:solidFill>
                <a:srgbClr val="202122"/>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nvSpPr>
        <p:spPr>
          <a:xfrm>
            <a:off x="2843764" y="1484600"/>
            <a:ext cx="51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8" name="Google Shape;198;p31"/>
          <p:cNvSpPr txBox="1"/>
          <p:nvPr>
            <p:ph idx="4294967295" type="ctrTitle"/>
          </p:nvPr>
        </p:nvSpPr>
        <p:spPr>
          <a:xfrm>
            <a:off x="311700" y="537150"/>
            <a:ext cx="8520600" cy="65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0000"/>
                </a:solidFill>
                <a:latin typeface="Calibri"/>
                <a:ea typeface="Calibri"/>
                <a:cs typeface="Calibri"/>
                <a:sym typeface="Calibri"/>
              </a:rPr>
              <a:t>How can we use HMMs?</a:t>
            </a:r>
            <a:endParaRPr sz="3200">
              <a:solidFill>
                <a:srgbClr val="FF0000"/>
              </a:solidFill>
              <a:latin typeface="Calibri"/>
              <a:ea typeface="Calibri"/>
              <a:cs typeface="Calibri"/>
              <a:sym typeface="Calibri"/>
            </a:endParaRPr>
          </a:p>
          <a:p>
            <a:pPr indent="0" lvl="0" marL="0" rtl="0" algn="ctr">
              <a:spcBef>
                <a:spcPts val="0"/>
              </a:spcBef>
              <a:spcAft>
                <a:spcPts val="0"/>
              </a:spcAft>
              <a:buNone/>
            </a:pPr>
            <a:r>
              <a:t/>
            </a:r>
            <a:endParaRPr sz="3200">
              <a:latin typeface="Calibri"/>
              <a:ea typeface="Calibri"/>
              <a:cs typeface="Calibri"/>
              <a:sym typeface="Calibri"/>
            </a:endParaRPr>
          </a:p>
        </p:txBody>
      </p:sp>
      <p:sp>
        <p:nvSpPr>
          <p:cNvPr id="199" name="Google Shape;199;p31"/>
          <p:cNvSpPr txBox="1"/>
          <p:nvPr/>
        </p:nvSpPr>
        <p:spPr>
          <a:xfrm>
            <a:off x="4942450" y="1335350"/>
            <a:ext cx="40752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900">
              <a:latin typeface="Calibri"/>
              <a:ea typeface="Calibri"/>
              <a:cs typeface="Calibri"/>
              <a:sym typeface="Calibri"/>
            </a:endParaRPr>
          </a:p>
          <a:p>
            <a:pPr indent="-349250" lvl="0" marL="457200" rtl="0" algn="l">
              <a:spcBef>
                <a:spcPts val="0"/>
              </a:spcBef>
              <a:spcAft>
                <a:spcPts val="0"/>
              </a:spcAft>
              <a:buSzPts val="1900"/>
              <a:buChar char="●"/>
            </a:pPr>
            <a:r>
              <a:rPr lang="en" sz="1900">
                <a:latin typeface="Calibri"/>
                <a:ea typeface="Calibri"/>
                <a:cs typeface="Calibri"/>
                <a:sym typeface="Calibri"/>
              </a:rPr>
              <a:t>Studying in the library without windows, can only observe clothing of others</a:t>
            </a:r>
            <a:endParaRPr sz="1900">
              <a:latin typeface="Calibri"/>
              <a:ea typeface="Calibri"/>
              <a:cs typeface="Calibri"/>
              <a:sym typeface="Calibri"/>
            </a:endParaRPr>
          </a:p>
          <a:p>
            <a:pPr indent="-349250" lvl="1" marL="914400" rtl="0" algn="l">
              <a:spcBef>
                <a:spcPts val="0"/>
              </a:spcBef>
              <a:spcAft>
                <a:spcPts val="0"/>
              </a:spcAft>
              <a:buSzPts val="1900"/>
              <a:buFont typeface="Calibri"/>
              <a:buChar char="○"/>
            </a:pPr>
            <a:r>
              <a:rPr lang="en" sz="1900">
                <a:latin typeface="Calibri"/>
                <a:ea typeface="Calibri"/>
                <a:cs typeface="Calibri"/>
                <a:sym typeface="Calibri"/>
              </a:rPr>
              <a:t>I.e shorts, jacket, shorts, </a:t>
            </a:r>
            <a:r>
              <a:rPr lang="en" sz="1900">
                <a:latin typeface="Calibri"/>
                <a:ea typeface="Calibri"/>
                <a:cs typeface="Calibri"/>
                <a:sym typeface="Calibri"/>
              </a:rPr>
              <a:t>shorts</a:t>
            </a:r>
            <a:r>
              <a:rPr lang="en" sz="1900">
                <a:latin typeface="Calibri"/>
                <a:ea typeface="Calibri"/>
                <a:cs typeface="Calibri"/>
                <a:sym typeface="Calibri"/>
              </a:rPr>
              <a:t> shorts</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en" sz="1900">
                <a:latin typeface="Calibri"/>
                <a:ea typeface="Calibri"/>
                <a:cs typeface="Calibri"/>
                <a:sym typeface="Calibri"/>
              </a:rPr>
              <a:t>Using HMM, outside weather can be predicted from observations</a:t>
            </a:r>
            <a:endParaRPr sz="1900">
              <a:latin typeface="Calibri"/>
              <a:ea typeface="Calibri"/>
              <a:cs typeface="Calibri"/>
              <a:sym typeface="Calibri"/>
            </a:endParaRPr>
          </a:p>
          <a:p>
            <a:pPr indent="0" lvl="0" marL="457200" rtl="0" algn="l">
              <a:spcBef>
                <a:spcPts val="0"/>
              </a:spcBef>
              <a:spcAft>
                <a:spcPts val="0"/>
              </a:spcAft>
              <a:buNone/>
            </a:pPr>
            <a:r>
              <a:t/>
            </a:r>
            <a:endParaRPr>
              <a:latin typeface="Calibri"/>
              <a:ea typeface="Calibri"/>
              <a:cs typeface="Calibri"/>
              <a:sym typeface="Calibri"/>
            </a:endParaRPr>
          </a:p>
          <a:p>
            <a:pPr indent="0" lvl="0" marL="45720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p>
        </p:txBody>
      </p:sp>
      <p:pic>
        <p:nvPicPr>
          <p:cNvPr id="200" name="Google Shape;200;p31"/>
          <p:cNvPicPr preferRelativeResize="0"/>
          <p:nvPr/>
        </p:nvPicPr>
        <p:blipFill>
          <a:blip r:embed="rId3">
            <a:alphaModFix/>
          </a:blip>
          <a:stretch>
            <a:fillRect/>
          </a:stretch>
        </p:blipFill>
        <p:spPr>
          <a:xfrm>
            <a:off x="243200" y="1713275"/>
            <a:ext cx="4482749" cy="225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cxnSp>
        <p:nvCxnSpPr>
          <p:cNvPr id="205" name="Google Shape;205;p32"/>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sp>
        <p:nvSpPr>
          <p:cNvPr id="206" name="Google Shape;206;p32"/>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207" name="Google Shape;207;p32"/>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1</a:t>
            </a:r>
            <a:endParaRPr sz="1900"/>
          </a:p>
        </p:txBody>
      </p:sp>
      <p:sp>
        <p:nvSpPr>
          <p:cNvPr id="208" name="Google Shape;208;p32"/>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2</a:t>
            </a:r>
            <a:endParaRPr sz="1900"/>
          </a:p>
        </p:txBody>
      </p:sp>
      <p:sp>
        <p:nvSpPr>
          <p:cNvPr id="209" name="Google Shape;209;p32"/>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3</a:t>
            </a:r>
            <a:endParaRPr sz="1900"/>
          </a:p>
        </p:txBody>
      </p:sp>
      <p:sp>
        <p:nvSpPr>
          <p:cNvPr id="210" name="Google Shape;210;p32"/>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211" name="Google Shape;211;p32"/>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212" name="Google Shape;212;p32"/>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213" name="Google Shape;213;p32"/>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214" name="Google Shape;214;p32"/>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215" name="Google Shape;215;p32"/>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cxnSp>
        <p:nvCxnSpPr>
          <p:cNvPr id="216" name="Google Shape;216;p32"/>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sp>
        <p:nvSpPr>
          <p:cNvPr id="217" name="Google Shape;217;p32"/>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218" name="Google Shape;218;p32"/>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219" name="Google Shape;219;p32"/>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220" name="Google Shape;220;p32"/>
          <p:cNvCxnSpPr/>
          <p:nvPr/>
        </p:nvCxnSpPr>
        <p:spPr>
          <a:xfrm>
            <a:off x="6158400" y="1992063"/>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221" name="Google Shape;221;p32"/>
          <p:cNvCxnSpPr/>
          <p:nvPr/>
        </p:nvCxnSpPr>
        <p:spPr>
          <a:xfrm>
            <a:off x="6186825" y="2897013"/>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222" name="Google Shape;222;p32"/>
          <p:cNvCxnSpPr/>
          <p:nvPr/>
        </p:nvCxnSpPr>
        <p:spPr>
          <a:xfrm flipH="1" rot="10800000">
            <a:off x="6141150" y="3022400"/>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223" name="Google Shape;223;p32"/>
          <p:cNvCxnSpPr/>
          <p:nvPr/>
        </p:nvCxnSpPr>
        <p:spPr>
          <a:xfrm>
            <a:off x="6119400" y="3070600"/>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224" name="Google Shape;224;p32"/>
          <p:cNvCxnSpPr/>
          <p:nvPr/>
        </p:nvCxnSpPr>
        <p:spPr>
          <a:xfrm>
            <a:off x="6158400" y="2026688"/>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225" name="Google Shape;225;p32"/>
          <p:cNvCxnSpPr/>
          <p:nvPr/>
        </p:nvCxnSpPr>
        <p:spPr>
          <a:xfrm>
            <a:off x="6141150" y="42226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226" name="Google Shape;226;p32"/>
          <p:cNvCxnSpPr/>
          <p:nvPr/>
        </p:nvCxnSpPr>
        <p:spPr>
          <a:xfrm>
            <a:off x="6186975" y="1816538"/>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227" name="Google Shape;227;p32"/>
          <p:cNvCxnSpPr/>
          <p:nvPr/>
        </p:nvCxnSpPr>
        <p:spPr>
          <a:xfrm flipH="1" rot="10800000">
            <a:off x="6097850" y="2052063"/>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228" name="Google Shape;228;p32"/>
          <p:cNvCxnSpPr/>
          <p:nvPr/>
        </p:nvCxnSpPr>
        <p:spPr>
          <a:xfrm flipH="1" rot="10800000">
            <a:off x="6097850" y="2268713"/>
            <a:ext cx="1721400" cy="1724400"/>
          </a:xfrm>
          <a:prstGeom prst="straightConnector1">
            <a:avLst/>
          </a:prstGeom>
          <a:noFill/>
          <a:ln cap="flat" cmpd="sng" w="38100">
            <a:solidFill>
              <a:srgbClr val="D9D9D9"/>
            </a:solidFill>
            <a:prstDash val="solid"/>
            <a:round/>
            <a:headEnd len="med" w="med" type="none"/>
            <a:tailEnd len="med" w="med" type="triangle"/>
          </a:ln>
        </p:spPr>
      </p:cxnSp>
      <p:cxnSp>
        <p:nvCxnSpPr>
          <p:cNvPr id="229" name="Google Shape;229;p32"/>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230" name="Google Shape;230;p32"/>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231" name="Google Shape;231;p32"/>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232" name="Google Shape;232;p32"/>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233" name="Google Shape;233;p32"/>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234" name="Google Shape;234;p32"/>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235" name="Google Shape;235;p32"/>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236" name="Google Shape;236;p32"/>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237" name="Google Shape;237;p32"/>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238" name="Google Shape;238;p32"/>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239" name="Google Shape;239;p32"/>
          <p:cNvSpPr/>
          <p:nvPr/>
        </p:nvSpPr>
        <p:spPr>
          <a:xfrm>
            <a:off x="3219700" y="968025"/>
            <a:ext cx="5733600" cy="386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t>Max for row 1 at pos n</a:t>
            </a:r>
            <a:endParaRPr b="1" sz="2600"/>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2600"/>
              <a:t>Max for row 2 at pos n</a:t>
            </a:r>
            <a:endParaRPr b="1" sz="2600"/>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2600"/>
              <a:t>Max for row 3 at pos n</a:t>
            </a:r>
            <a:endParaRPr b="1" sz="2600"/>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cxnSp>
        <p:nvCxnSpPr>
          <p:cNvPr id="244" name="Google Shape;244;p33"/>
          <p:cNvCxnSpPr/>
          <p:nvPr/>
        </p:nvCxnSpPr>
        <p:spPr>
          <a:xfrm>
            <a:off x="3195200" y="1922325"/>
            <a:ext cx="1697400" cy="744300"/>
          </a:xfrm>
          <a:prstGeom prst="straightConnector1">
            <a:avLst/>
          </a:prstGeom>
          <a:noFill/>
          <a:ln cap="flat" cmpd="sng" w="38100">
            <a:solidFill>
              <a:srgbClr val="93C47D"/>
            </a:solidFill>
            <a:prstDash val="solid"/>
            <a:round/>
            <a:headEnd len="med" w="med" type="none"/>
            <a:tailEnd len="med" w="med" type="triangle"/>
          </a:ln>
        </p:spPr>
      </p:cxnSp>
      <p:cxnSp>
        <p:nvCxnSpPr>
          <p:cNvPr id="245" name="Google Shape;245;p33"/>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246" name="Google Shape;246;p33"/>
          <p:cNvCxnSpPr/>
          <p:nvPr/>
        </p:nvCxnSpPr>
        <p:spPr>
          <a:xfrm flipH="1" rot="10800000">
            <a:off x="3177950" y="2952663"/>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247" name="Google Shape;247;p33"/>
          <p:cNvCxnSpPr/>
          <p:nvPr/>
        </p:nvCxnSpPr>
        <p:spPr>
          <a:xfrm>
            <a:off x="3156200" y="3000863"/>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248" name="Google Shape;248;p33"/>
          <p:cNvCxnSpPr/>
          <p:nvPr/>
        </p:nvCxnSpPr>
        <p:spPr>
          <a:xfrm>
            <a:off x="3195200" y="1956950"/>
            <a:ext cx="1688400" cy="1965600"/>
          </a:xfrm>
          <a:prstGeom prst="straightConnector1">
            <a:avLst/>
          </a:prstGeom>
          <a:noFill/>
          <a:ln cap="flat" cmpd="sng" w="38100">
            <a:solidFill>
              <a:srgbClr val="CCCCCC"/>
            </a:solidFill>
            <a:prstDash val="solid"/>
            <a:round/>
            <a:headEnd len="med" w="med" type="none"/>
            <a:tailEnd len="med" w="med" type="triangle"/>
          </a:ln>
        </p:spPr>
      </p:cxnSp>
      <p:cxnSp>
        <p:nvCxnSpPr>
          <p:cNvPr id="249" name="Google Shape;249;p33"/>
          <p:cNvCxnSpPr/>
          <p:nvPr/>
        </p:nvCxnSpPr>
        <p:spPr>
          <a:xfrm>
            <a:off x="3177950" y="4152913"/>
            <a:ext cx="1731900" cy="13200"/>
          </a:xfrm>
          <a:prstGeom prst="straightConnector1">
            <a:avLst/>
          </a:prstGeom>
          <a:noFill/>
          <a:ln cap="flat" cmpd="sng" w="38100">
            <a:solidFill>
              <a:srgbClr val="93C47D"/>
            </a:solidFill>
            <a:prstDash val="solid"/>
            <a:round/>
            <a:headEnd len="med" w="med" type="none"/>
            <a:tailEnd len="med" w="med" type="triangle"/>
          </a:ln>
        </p:spPr>
      </p:cxnSp>
      <p:sp>
        <p:nvSpPr>
          <p:cNvPr id="250" name="Google Shape;250;p33"/>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251" name="Google Shape;251;p33"/>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1</a:t>
            </a:r>
            <a:endParaRPr sz="1900"/>
          </a:p>
        </p:txBody>
      </p:sp>
      <p:sp>
        <p:nvSpPr>
          <p:cNvPr id="252" name="Google Shape;252;p33"/>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2</a:t>
            </a:r>
            <a:endParaRPr sz="1900"/>
          </a:p>
        </p:txBody>
      </p:sp>
      <p:sp>
        <p:nvSpPr>
          <p:cNvPr id="253" name="Google Shape;253;p33"/>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3</a:t>
            </a:r>
            <a:endParaRPr sz="1900"/>
          </a:p>
        </p:txBody>
      </p:sp>
      <p:sp>
        <p:nvSpPr>
          <p:cNvPr id="254" name="Google Shape;254;p33"/>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1</a:t>
            </a:r>
            <a:endParaRPr sz="1900"/>
          </a:p>
        </p:txBody>
      </p:sp>
      <p:sp>
        <p:nvSpPr>
          <p:cNvPr id="255" name="Google Shape;255;p33"/>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2</a:t>
            </a:r>
            <a:endParaRPr sz="1900"/>
          </a:p>
        </p:txBody>
      </p:sp>
      <p:sp>
        <p:nvSpPr>
          <p:cNvPr id="256" name="Google Shape;256;p33"/>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3</a:t>
            </a:r>
            <a:endParaRPr sz="1900"/>
          </a:p>
        </p:txBody>
      </p:sp>
      <p:sp>
        <p:nvSpPr>
          <p:cNvPr id="257" name="Google Shape;257;p33"/>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258" name="Google Shape;258;p33"/>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259" name="Google Shape;259;p33"/>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cxnSp>
        <p:nvCxnSpPr>
          <p:cNvPr id="260" name="Google Shape;260;p33"/>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cxnSp>
        <p:nvCxnSpPr>
          <p:cNvPr id="261" name="Google Shape;261;p33"/>
          <p:cNvCxnSpPr>
            <a:stCxn id="252" idx="6"/>
          </p:cNvCxnSpPr>
          <p:nvPr/>
        </p:nvCxnSpPr>
        <p:spPr>
          <a:xfrm flipH="1" rot="10800000">
            <a:off x="3134650" y="1974225"/>
            <a:ext cx="1783800" cy="884100"/>
          </a:xfrm>
          <a:prstGeom prst="straightConnector1">
            <a:avLst/>
          </a:prstGeom>
          <a:noFill/>
          <a:ln cap="flat" cmpd="sng" w="38100">
            <a:solidFill>
              <a:srgbClr val="CC4125"/>
            </a:solidFill>
            <a:prstDash val="solid"/>
            <a:round/>
            <a:headEnd len="med" w="med" type="none"/>
            <a:tailEnd len="med" w="med" type="triangle"/>
          </a:ln>
        </p:spPr>
      </p:cxnSp>
      <p:cxnSp>
        <p:nvCxnSpPr>
          <p:cNvPr id="262" name="Google Shape;262;p33"/>
          <p:cNvCxnSpPr>
            <a:stCxn id="253" idx="6"/>
          </p:cNvCxnSpPr>
          <p:nvPr/>
        </p:nvCxnSpPr>
        <p:spPr>
          <a:xfrm flipH="1" rot="10800000">
            <a:off x="3134650" y="2086775"/>
            <a:ext cx="1878900" cy="1836600"/>
          </a:xfrm>
          <a:prstGeom prst="straightConnector1">
            <a:avLst/>
          </a:prstGeom>
          <a:noFill/>
          <a:ln cap="flat" cmpd="sng" w="38100">
            <a:solidFill>
              <a:srgbClr val="93C47D"/>
            </a:solidFill>
            <a:prstDash val="solid"/>
            <a:round/>
            <a:headEnd len="med" w="med" type="none"/>
            <a:tailEnd len="med" w="med" type="triangle"/>
          </a:ln>
        </p:spPr>
      </p:cxnSp>
      <p:sp>
        <p:nvSpPr>
          <p:cNvPr id="263" name="Google Shape;263;p33"/>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264" name="Google Shape;264;p33"/>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265" name="Google Shape;265;p33"/>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266" name="Google Shape;266;p33"/>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267" name="Google Shape;267;p33"/>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268" name="Google Shape;268;p33"/>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269" name="Google Shape;269;p33"/>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270" name="Google Shape;270;p33"/>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271" name="Google Shape;271;p33"/>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272" name="Google Shape;272;p33"/>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273" name="Google Shape;273;p33"/>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274" name="Google Shape;274;p33"/>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275" name="Google Shape;275;p33"/>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276" name="Google Shape;276;p33"/>
          <p:cNvSpPr txBox="1"/>
          <p:nvPr/>
        </p:nvSpPr>
        <p:spPr>
          <a:xfrm>
            <a:off x="5249650" y="4583600"/>
            <a:ext cx="6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N+1</a:t>
            </a:r>
            <a:endParaRPr/>
          </a:p>
        </p:txBody>
      </p:sp>
      <p:sp>
        <p:nvSpPr>
          <p:cNvPr id="277" name="Google Shape;277;p33"/>
          <p:cNvSpPr/>
          <p:nvPr/>
        </p:nvSpPr>
        <p:spPr>
          <a:xfrm>
            <a:off x="6241725" y="968025"/>
            <a:ext cx="2675100" cy="386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Max for row 1 at pos n+1</a:t>
            </a:r>
            <a:endParaRPr sz="19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900"/>
              <a:t>Max for row 2 at pos n+1</a:t>
            </a:r>
            <a:endParaRPr sz="19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900"/>
              <a:t>Max for row 3 at pos n+1</a:t>
            </a:r>
            <a:endParaRPr sz="1900"/>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cxnSp>
        <p:nvCxnSpPr>
          <p:cNvPr id="282" name="Google Shape;282;p34"/>
          <p:cNvCxnSpPr/>
          <p:nvPr/>
        </p:nvCxnSpPr>
        <p:spPr>
          <a:xfrm>
            <a:off x="3195200" y="1922325"/>
            <a:ext cx="1697400" cy="744300"/>
          </a:xfrm>
          <a:prstGeom prst="straightConnector1">
            <a:avLst/>
          </a:prstGeom>
          <a:noFill/>
          <a:ln cap="flat" cmpd="sng" w="38100">
            <a:solidFill>
              <a:srgbClr val="93C47D"/>
            </a:solidFill>
            <a:prstDash val="solid"/>
            <a:round/>
            <a:headEnd len="med" w="med" type="none"/>
            <a:tailEnd len="med" w="med" type="triangle"/>
          </a:ln>
        </p:spPr>
      </p:cxnSp>
      <p:cxnSp>
        <p:nvCxnSpPr>
          <p:cNvPr id="283" name="Google Shape;283;p34"/>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284" name="Google Shape;284;p34"/>
          <p:cNvCxnSpPr/>
          <p:nvPr/>
        </p:nvCxnSpPr>
        <p:spPr>
          <a:xfrm flipH="1" rot="10800000">
            <a:off x="3177950" y="2952663"/>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285" name="Google Shape;285;p34"/>
          <p:cNvCxnSpPr/>
          <p:nvPr/>
        </p:nvCxnSpPr>
        <p:spPr>
          <a:xfrm>
            <a:off x="3156200" y="3000863"/>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286" name="Google Shape;286;p34"/>
          <p:cNvCxnSpPr/>
          <p:nvPr/>
        </p:nvCxnSpPr>
        <p:spPr>
          <a:xfrm>
            <a:off x="3195200" y="1956950"/>
            <a:ext cx="1688400" cy="1965600"/>
          </a:xfrm>
          <a:prstGeom prst="straightConnector1">
            <a:avLst/>
          </a:prstGeom>
          <a:noFill/>
          <a:ln cap="flat" cmpd="sng" w="38100">
            <a:solidFill>
              <a:srgbClr val="CCCCCC"/>
            </a:solidFill>
            <a:prstDash val="solid"/>
            <a:round/>
            <a:headEnd len="med" w="med" type="none"/>
            <a:tailEnd len="med" w="med" type="triangle"/>
          </a:ln>
        </p:spPr>
      </p:cxnSp>
      <p:cxnSp>
        <p:nvCxnSpPr>
          <p:cNvPr id="287" name="Google Shape;287;p34"/>
          <p:cNvCxnSpPr/>
          <p:nvPr/>
        </p:nvCxnSpPr>
        <p:spPr>
          <a:xfrm>
            <a:off x="3177950" y="4152913"/>
            <a:ext cx="1731900" cy="13200"/>
          </a:xfrm>
          <a:prstGeom prst="straightConnector1">
            <a:avLst/>
          </a:prstGeom>
          <a:noFill/>
          <a:ln cap="flat" cmpd="sng" w="38100">
            <a:solidFill>
              <a:srgbClr val="93C47D"/>
            </a:solidFill>
            <a:prstDash val="solid"/>
            <a:round/>
            <a:headEnd len="med" w="med" type="none"/>
            <a:tailEnd len="med" w="med" type="triangle"/>
          </a:ln>
        </p:spPr>
      </p:cxnSp>
      <p:sp>
        <p:nvSpPr>
          <p:cNvPr id="288" name="Google Shape;288;p34"/>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289" name="Google Shape;289;p34"/>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1</a:t>
            </a:r>
            <a:endParaRPr sz="1900"/>
          </a:p>
        </p:txBody>
      </p:sp>
      <p:sp>
        <p:nvSpPr>
          <p:cNvPr id="290" name="Google Shape;290;p34"/>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2</a:t>
            </a:r>
            <a:endParaRPr sz="1900"/>
          </a:p>
        </p:txBody>
      </p:sp>
      <p:sp>
        <p:nvSpPr>
          <p:cNvPr id="291" name="Google Shape;291;p34"/>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3</a:t>
            </a:r>
            <a:endParaRPr sz="1900"/>
          </a:p>
        </p:txBody>
      </p:sp>
      <p:sp>
        <p:nvSpPr>
          <p:cNvPr id="292" name="Google Shape;292;p34"/>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1</a:t>
            </a:r>
            <a:endParaRPr sz="1900"/>
          </a:p>
        </p:txBody>
      </p:sp>
      <p:sp>
        <p:nvSpPr>
          <p:cNvPr id="293" name="Google Shape;293;p34"/>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2</a:t>
            </a:r>
            <a:endParaRPr sz="1900"/>
          </a:p>
        </p:txBody>
      </p:sp>
      <p:sp>
        <p:nvSpPr>
          <p:cNvPr id="294" name="Google Shape;294;p34"/>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3</a:t>
            </a:r>
            <a:endParaRPr sz="1900"/>
          </a:p>
        </p:txBody>
      </p:sp>
      <p:sp>
        <p:nvSpPr>
          <p:cNvPr id="295" name="Google Shape;295;p34"/>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1</a:t>
            </a:r>
            <a:endParaRPr sz="1900"/>
          </a:p>
        </p:txBody>
      </p:sp>
      <p:sp>
        <p:nvSpPr>
          <p:cNvPr id="296" name="Google Shape;296;p34"/>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2</a:t>
            </a:r>
            <a:endParaRPr sz="1900"/>
          </a:p>
        </p:txBody>
      </p:sp>
      <p:sp>
        <p:nvSpPr>
          <p:cNvPr id="297" name="Google Shape;297;p34"/>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3</a:t>
            </a:r>
            <a:endParaRPr sz="1900"/>
          </a:p>
        </p:txBody>
      </p:sp>
      <p:cxnSp>
        <p:nvCxnSpPr>
          <p:cNvPr id="298" name="Google Shape;298;p34"/>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cxnSp>
        <p:nvCxnSpPr>
          <p:cNvPr id="299" name="Google Shape;299;p34"/>
          <p:cNvCxnSpPr>
            <a:stCxn id="290" idx="6"/>
          </p:cNvCxnSpPr>
          <p:nvPr/>
        </p:nvCxnSpPr>
        <p:spPr>
          <a:xfrm flipH="1" rot="10800000">
            <a:off x="3134650" y="1974225"/>
            <a:ext cx="1783800" cy="884100"/>
          </a:xfrm>
          <a:prstGeom prst="straightConnector1">
            <a:avLst/>
          </a:prstGeom>
          <a:noFill/>
          <a:ln cap="flat" cmpd="sng" w="38100">
            <a:solidFill>
              <a:srgbClr val="CC4125"/>
            </a:solidFill>
            <a:prstDash val="solid"/>
            <a:round/>
            <a:headEnd len="med" w="med" type="none"/>
            <a:tailEnd len="med" w="med" type="triangle"/>
          </a:ln>
        </p:spPr>
      </p:cxnSp>
      <p:cxnSp>
        <p:nvCxnSpPr>
          <p:cNvPr id="300" name="Google Shape;300;p34"/>
          <p:cNvCxnSpPr>
            <a:stCxn id="291" idx="6"/>
          </p:cNvCxnSpPr>
          <p:nvPr/>
        </p:nvCxnSpPr>
        <p:spPr>
          <a:xfrm flipH="1" rot="10800000">
            <a:off x="3134650" y="2086775"/>
            <a:ext cx="1878900" cy="1836600"/>
          </a:xfrm>
          <a:prstGeom prst="straightConnector1">
            <a:avLst/>
          </a:prstGeom>
          <a:noFill/>
          <a:ln cap="flat" cmpd="sng" w="38100">
            <a:solidFill>
              <a:srgbClr val="93C47D"/>
            </a:solidFill>
            <a:prstDash val="solid"/>
            <a:round/>
            <a:headEnd len="med" w="med" type="none"/>
            <a:tailEnd len="med" w="med" type="triangle"/>
          </a:ln>
        </p:spPr>
      </p:cxnSp>
      <p:sp>
        <p:nvSpPr>
          <p:cNvPr id="301" name="Google Shape;301;p34"/>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302" name="Google Shape;302;p34"/>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303" name="Google Shape;303;p34"/>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304" name="Google Shape;304;p34"/>
          <p:cNvCxnSpPr/>
          <p:nvPr/>
        </p:nvCxnSpPr>
        <p:spPr>
          <a:xfrm>
            <a:off x="6158400" y="1992063"/>
            <a:ext cx="1697400" cy="744300"/>
          </a:xfrm>
          <a:prstGeom prst="straightConnector1">
            <a:avLst/>
          </a:prstGeom>
          <a:noFill/>
          <a:ln cap="flat" cmpd="sng" w="38100">
            <a:solidFill>
              <a:srgbClr val="93C47D"/>
            </a:solidFill>
            <a:prstDash val="solid"/>
            <a:round/>
            <a:headEnd len="med" w="med" type="none"/>
            <a:tailEnd len="med" w="med" type="triangle"/>
          </a:ln>
        </p:spPr>
      </p:cxnSp>
      <p:cxnSp>
        <p:nvCxnSpPr>
          <p:cNvPr id="305" name="Google Shape;305;p34"/>
          <p:cNvCxnSpPr/>
          <p:nvPr/>
        </p:nvCxnSpPr>
        <p:spPr>
          <a:xfrm>
            <a:off x="6186825" y="2897013"/>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306" name="Google Shape;306;p34"/>
          <p:cNvCxnSpPr/>
          <p:nvPr/>
        </p:nvCxnSpPr>
        <p:spPr>
          <a:xfrm flipH="1" rot="10800000">
            <a:off x="6141150" y="3022400"/>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307" name="Google Shape;307;p34"/>
          <p:cNvCxnSpPr/>
          <p:nvPr/>
        </p:nvCxnSpPr>
        <p:spPr>
          <a:xfrm>
            <a:off x="6119400" y="3070600"/>
            <a:ext cx="1606200" cy="930300"/>
          </a:xfrm>
          <a:prstGeom prst="straightConnector1">
            <a:avLst/>
          </a:prstGeom>
          <a:noFill/>
          <a:ln cap="flat" cmpd="sng" w="38100">
            <a:solidFill>
              <a:srgbClr val="93C47D"/>
            </a:solidFill>
            <a:prstDash val="solid"/>
            <a:round/>
            <a:headEnd len="med" w="med" type="none"/>
            <a:tailEnd len="med" w="med" type="triangle"/>
          </a:ln>
        </p:spPr>
      </p:cxnSp>
      <p:cxnSp>
        <p:nvCxnSpPr>
          <p:cNvPr id="308" name="Google Shape;308;p34"/>
          <p:cNvCxnSpPr/>
          <p:nvPr/>
        </p:nvCxnSpPr>
        <p:spPr>
          <a:xfrm>
            <a:off x="6158400" y="2026688"/>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309" name="Google Shape;309;p34"/>
          <p:cNvCxnSpPr/>
          <p:nvPr/>
        </p:nvCxnSpPr>
        <p:spPr>
          <a:xfrm>
            <a:off x="6141150" y="42226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310" name="Google Shape;310;p34"/>
          <p:cNvCxnSpPr/>
          <p:nvPr/>
        </p:nvCxnSpPr>
        <p:spPr>
          <a:xfrm>
            <a:off x="6186975" y="1816538"/>
            <a:ext cx="1476300" cy="10500"/>
          </a:xfrm>
          <a:prstGeom prst="straightConnector1">
            <a:avLst/>
          </a:prstGeom>
          <a:noFill/>
          <a:ln cap="flat" cmpd="sng" w="38100">
            <a:solidFill>
              <a:srgbClr val="93C47D"/>
            </a:solidFill>
            <a:prstDash val="solid"/>
            <a:round/>
            <a:headEnd len="med" w="med" type="none"/>
            <a:tailEnd len="med" w="med" type="triangle"/>
          </a:ln>
        </p:spPr>
      </p:cxnSp>
      <p:cxnSp>
        <p:nvCxnSpPr>
          <p:cNvPr id="311" name="Google Shape;311;p34"/>
          <p:cNvCxnSpPr/>
          <p:nvPr/>
        </p:nvCxnSpPr>
        <p:spPr>
          <a:xfrm flipH="1" rot="10800000">
            <a:off x="6097850" y="2052063"/>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312" name="Google Shape;312;p34"/>
          <p:cNvCxnSpPr/>
          <p:nvPr/>
        </p:nvCxnSpPr>
        <p:spPr>
          <a:xfrm flipH="1" rot="10800000">
            <a:off x="6097850" y="2268713"/>
            <a:ext cx="1721400" cy="1724400"/>
          </a:xfrm>
          <a:prstGeom prst="straightConnector1">
            <a:avLst/>
          </a:prstGeom>
          <a:noFill/>
          <a:ln cap="flat" cmpd="sng" w="38100">
            <a:solidFill>
              <a:srgbClr val="D9D9D9"/>
            </a:solidFill>
            <a:prstDash val="solid"/>
            <a:round/>
            <a:headEnd len="med" w="med" type="none"/>
            <a:tailEnd len="med" w="med" type="triangle"/>
          </a:ln>
        </p:spPr>
      </p:cxnSp>
      <p:cxnSp>
        <p:nvCxnSpPr>
          <p:cNvPr id="313" name="Google Shape;313;p34"/>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314" name="Google Shape;314;p34"/>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315" name="Google Shape;315;p34"/>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316" name="Google Shape;316;p34"/>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317" name="Google Shape;317;p34"/>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318" name="Google Shape;318;p34"/>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319" name="Google Shape;319;p34"/>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320" name="Google Shape;320;p34"/>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321" name="Google Shape;321;p34"/>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322" name="Google Shape;322;p34"/>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323" name="Google Shape;323;p34"/>
          <p:cNvSpPr txBox="1"/>
          <p:nvPr/>
        </p:nvSpPr>
        <p:spPr>
          <a:xfrm>
            <a:off x="5249650" y="4583600"/>
            <a:ext cx="6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N+1</a:t>
            </a:r>
            <a:endParaRPr/>
          </a:p>
        </p:txBody>
      </p:sp>
      <p:sp>
        <p:nvSpPr>
          <p:cNvPr id="324" name="Google Shape;324;p34"/>
          <p:cNvSpPr txBox="1"/>
          <p:nvPr/>
        </p:nvSpPr>
        <p:spPr>
          <a:xfrm>
            <a:off x="8153125" y="4583600"/>
            <a:ext cx="6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973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F0000"/>
                </a:solidFill>
                <a:latin typeface="Calibri"/>
                <a:ea typeface="Calibri"/>
                <a:cs typeface="Calibri"/>
                <a:sym typeface="Calibri"/>
              </a:rPr>
              <a:t>Introduction</a:t>
            </a:r>
            <a:endParaRPr sz="2820">
              <a:solidFill>
                <a:srgbClr val="FF0000"/>
              </a:solidFill>
              <a:latin typeface="Calibri"/>
              <a:ea typeface="Calibri"/>
              <a:cs typeface="Calibri"/>
              <a:sym typeface="Calibri"/>
            </a:endParaRPr>
          </a:p>
        </p:txBody>
      </p:sp>
      <p:sp>
        <p:nvSpPr>
          <p:cNvPr id="82" name="Google Shape;82;p17"/>
          <p:cNvSpPr txBox="1"/>
          <p:nvPr>
            <p:ph idx="1" type="body"/>
          </p:nvPr>
        </p:nvSpPr>
        <p:spPr>
          <a:xfrm>
            <a:off x="272575" y="1546125"/>
            <a:ext cx="4763400" cy="2570700"/>
          </a:xfrm>
          <a:prstGeom prst="rect">
            <a:avLst/>
          </a:prstGeom>
        </p:spPr>
        <p:txBody>
          <a:bodyPr anchorCtr="0" anchor="t" bIns="91425" lIns="91425" spcFirstLastPara="1" rIns="91425" wrap="square" tIns="91425">
            <a:normAutofit/>
          </a:bodyPr>
          <a:lstStyle/>
          <a:p>
            <a:pPr indent="-415530" lvl="0" marL="457200" rtl="0" algn="l">
              <a:spcBef>
                <a:spcPts val="0"/>
              </a:spcBef>
              <a:spcAft>
                <a:spcPts val="0"/>
              </a:spcAft>
              <a:buSzPts val="2944"/>
              <a:buFont typeface="Calibri"/>
              <a:buChar char="●"/>
            </a:pPr>
            <a:r>
              <a:rPr lang="en" sz="2943">
                <a:latin typeface="Calibri"/>
                <a:ea typeface="Calibri"/>
                <a:cs typeface="Calibri"/>
                <a:sym typeface="Calibri"/>
              </a:rPr>
              <a:t>Data science in psychology </a:t>
            </a:r>
            <a:endParaRPr sz="2943">
              <a:latin typeface="Calibri"/>
              <a:ea typeface="Calibri"/>
              <a:cs typeface="Calibri"/>
              <a:sym typeface="Calibri"/>
            </a:endParaRPr>
          </a:p>
          <a:p>
            <a:pPr indent="-415530" lvl="1" marL="914400" rtl="0" algn="l">
              <a:spcBef>
                <a:spcPts val="0"/>
              </a:spcBef>
              <a:spcAft>
                <a:spcPts val="0"/>
              </a:spcAft>
              <a:buSzPts val="2944"/>
              <a:buFont typeface="Calibri"/>
              <a:buChar char="○"/>
            </a:pPr>
            <a:r>
              <a:rPr lang="en" sz="2943">
                <a:latin typeface="Calibri"/>
                <a:ea typeface="Calibri"/>
                <a:cs typeface="Calibri"/>
                <a:sym typeface="Calibri"/>
              </a:rPr>
              <a:t>AI to help diagnoses</a:t>
            </a:r>
            <a:endParaRPr sz="2943">
              <a:latin typeface="Calibri"/>
              <a:ea typeface="Calibri"/>
              <a:cs typeface="Calibri"/>
              <a:sym typeface="Calibri"/>
            </a:endParaRPr>
          </a:p>
          <a:p>
            <a:pPr indent="-415530" lvl="1" marL="914400" rtl="0" algn="l">
              <a:spcBef>
                <a:spcPts val="0"/>
              </a:spcBef>
              <a:spcAft>
                <a:spcPts val="0"/>
              </a:spcAft>
              <a:buSzPts val="2944"/>
              <a:buFont typeface="Calibri"/>
              <a:buChar char="○"/>
            </a:pPr>
            <a:r>
              <a:rPr lang="en" sz="2943">
                <a:latin typeface="Calibri"/>
                <a:ea typeface="Calibri"/>
                <a:cs typeface="Calibri"/>
                <a:sym typeface="Calibri"/>
              </a:rPr>
              <a:t>RP-VITA</a:t>
            </a:r>
            <a:endParaRPr sz="2943">
              <a:latin typeface="Calibri"/>
              <a:ea typeface="Calibri"/>
              <a:cs typeface="Calibri"/>
              <a:sym typeface="Calibri"/>
            </a:endParaRPr>
          </a:p>
          <a:p>
            <a:pPr indent="0" lvl="0" marL="914400" rtl="0" algn="l">
              <a:spcBef>
                <a:spcPts val="1200"/>
              </a:spcBef>
              <a:spcAft>
                <a:spcPts val="1200"/>
              </a:spcAft>
              <a:buNone/>
            </a:pPr>
            <a:r>
              <a:t/>
            </a:r>
            <a:endParaRPr sz="2943">
              <a:latin typeface="Calibri"/>
              <a:ea typeface="Calibri"/>
              <a:cs typeface="Calibri"/>
              <a:sym typeface="Calibri"/>
            </a:endParaRPr>
          </a:p>
        </p:txBody>
      </p:sp>
      <p:sp>
        <p:nvSpPr>
          <p:cNvPr id="83" name="Google Shape;83;p17"/>
          <p:cNvSpPr txBox="1"/>
          <p:nvPr/>
        </p:nvSpPr>
        <p:spPr>
          <a:xfrm>
            <a:off x="453450" y="4838775"/>
            <a:ext cx="8237100" cy="678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Clr>
                <a:schemeClr val="dk1"/>
              </a:buClr>
              <a:buSzPts val="1100"/>
              <a:buFont typeface="Arial"/>
              <a:buNone/>
            </a:pPr>
            <a:r>
              <a:rPr lang="en" sz="700">
                <a:solidFill>
                  <a:schemeClr val="dk1"/>
                </a:solidFill>
                <a:latin typeface="Calibri"/>
                <a:ea typeface="Calibri"/>
                <a:cs typeface="Calibri"/>
                <a:sym typeface="Calibri"/>
              </a:rPr>
              <a:t>R. Y. Masri and H. Mat Jani, “Employing artificial intelligence techniques in mental health diagnostic expert system,” </a:t>
            </a:r>
            <a:r>
              <a:rPr i="1" lang="en" sz="700">
                <a:solidFill>
                  <a:schemeClr val="dk1"/>
                </a:solidFill>
                <a:latin typeface="Calibri"/>
                <a:ea typeface="Calibri"/>
                <a:cs typeface="Calibri"/>
                <a:sym typeface="Calibri"/>
              </a:rPr>
              <a:t>2012 International Conference on Computer &amp; Information Science (ICCIS)</a:t>
            </a:r>
            <a:r>
              <a:rPr lang="en" sz="700">
                <a:solidFill>
                  <a:schemeClr val="dk1"/>
                </a:solidFill>
                <a:latin typeface="Calibri"/>
                <a:ea typeface="Calibri"/>
                <a:cs typeface="Calibri"/>
                <a:sym typeface="Calibri"/>
              </a:rPr>
              <a:t>, 2012. </a:t>
            </a:r>
            <a:endParaRPr sz="7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pic>
        <p:nvPicPr>
          <p:cNvPr id="84" name="Google Shape;84;p17"/>
          <p:cNvPicPr preferRelativeResize="0"/>
          <p:nvPr/>
        </p:nvPicPr>
        <p:blipFill>
          <a:blip r:embed="rId3">
            <a:alphaModFix/>
          </a:blip>
          <a:stretch>
            <a:fillRect/>
          </a:stretch>
        </p:blipFill>
        <p:spPr>
          <a:xfrm>
            <a:off x="5035975" y="1304800"/>
            <a:ext cx="3803224" cy="2533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311700" y="209400"/>
            <a:ext cx="8520600" cy="475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rgbClr val="FF0000"/>
                </a:solidFill>
              </a:rPr>
              <a:t>Viterbi </a:t>
            </a:r>
            <a:r>
              <a:rPr lang="en" sz="2400">
                <a:solidFill>
                  <a:srgbClr val="FF0000"/>
                </a:solidFill>
              </a:rPr>
              <a:t>algorithm:</a:t>
            </a:r>
            <a:endParaRPr sz="2400">
              <a:solidFill>
                <a:srgbClr val="FF0000"/>
              </a:solidFill>
            </a:endParaRPr>
          </a:p>
          <a:p>
            <a:pPr indent="0" lvl="0" marL="0" rtl="0" algn="l">
              <a:spcBef>
                <a:spcPts val="0"/>
              </a:spcBef>
              <a:spcAft>
                <a:spcPts val="0"/>
              </a:spcAft>
              <a:buNone/>
            </a:pPr>
            <a:r>
              <a:rPr lang="en" sz="1750"/>
              <a:t>Get the BEST </a:t>
            </a:r>
            <a:r>
              <a:rPr lang="en" sz="1750"/>
              <a:t>sequence of states path guess X = (x</a:t>
            </a:r>
            <a:r>
              <a:rPr baseline="-25000" lang="en" sz="1750"/>
              <a:t>1</a:t>
            </a:r>
            <a:r>
              <a:rPr lang="en" sz="1750"/>
              <a:t>, x</a:t>
            </a:r>
            <a:r>
              <a:rPr baseline="-25000" lang="en" sz="1750"/>
              <a:t>2</a:t>
            </a:r>
            <a:r>
              <a:rPr lang="en" sz="1750"/>
              <a:t>, ….x</a:t>
            </a:r>
            <a:r>
              <a:rPr baseline="-25000" lang="en" sz="1750"/>
              <a:t>n</a:t>
            </a:r>
            <a:r>
              <a:rPr lang="en" sz="1750"/>
              <a:t>); x</a:t>
            </a:r>
            <a:r>
              <a:rPr baseline="-25000" lang="en" sz="1750"/>
              <a:t>t</a:t>
            </a:r>
            <a:r>
              <a:rPr lang="en" sz="1750"/>
              <a:t> </a:t>
            </a:r>
            <a:r>
              <a:rPr lang="en" sz="1750">
                <a:highlight>
                  <a:schemeClr val="lt1"/>
                </a:highlight>
                <a:latin typeface="Times New Roman"/>
                <a:ea typeface="Times New Roman"/>
                <a:cs typeface="Times New Roman"/>
                <a:sym typeface="Times New Roman"/>
              </a:rPr>
              <a:t>∈ S ={s</a:t>
            </a:r>
            <a:r>
              <a:rPr baseline="-25000" lang="en" sz="1750">
                <a:highlight>
                  <a:schemeClr val="lt1"/>
                </a:highlight>
                <a:latin typeface="Times New Roman"/>
                <a:ea typeface="Times New Roman"/>
                <a:cs typeface="Times New Roman"/>
                <a:sym typeface="Times New Roman"/>
              </a:rPr>
              <a:t>1</a:t>
            </a:r>
            <a:r>
              <a:rPr lang="en" sz="1750">
                <a:highlight>
                  <a:schemeClr val="lt1"/>
                </a:highlight>
                <a:latin typeface="Times New Roman"/>
                <a:ea typeface="Times New Roman"/>
                <a:cs typeface="Times New Roman"/>
                <a:sym typeface="Times New Roman"/>
              </a:rPr>
              <a:t>,s</a:t>
            </a:r>
            <a:r>
              <a:rPr baseline="-25000" lang="en" sz="1750">
                <a:highlight>
                  <a:schemeClr val="lt1"/>
                </a:highlight>
                <a:latin typeface="Times New Roman"/>
                <a:ea typeface="Times New Roman"/>
                <a:cs typeface="Times New Roman"/>
                <a:sym typeface="Times New Roman"/>
              </a:rPr>
              <a:t>2</a:t>
            </a:r>
            <a:r>
              <a:rPr lang="en" sz="1750">
                <a:highlight>
                  <a:schemeClr val="lt1"/>
                </a:highlight>
                <a:latin typeface="Times New Roman"/>
                <a:ea typeface="Times New Roman"/>
                <a:cs typeface="Times New Roman"/>
                <a:sym typeface="Times New Roman"/>
              </a:rPr>
              <a:t>, ….s</a:t>
            </a:r>
            <a:r>
              <a:rPr baseline="-25000" lang="en" sz="1750">
                <a:highlight>
                  <a:schemeClr val="lt1"/>
                </a:highlight>
                <a:latin typeface="Times New Roman"/>
                <a:ea typeface="Times New Roman"/>
                <a:cs typeface="Times New Roman"/>
                <a:sym typeface="Times New Roman"/>
              </a:rPr>
              <a:t>m</a:t>
            </a:r>
            <a:r>
              <a:rPr lang="en" sz="1750">
                <a:highlight>
                  <a:schemeClr val="lt1"/>
                </a:highlight>
                <a:latin typeface="Times New Roman"/>
                <a:ea typeface="Times New Roman"/>
                <a:cs typeface="Times New Roman"/>
                <a:sym typeface="Times New Roman"/>
              </a:rPr>
              <a:t>}</a:t>
            </a:r>
            <a:endParaRPr sz="1750"/>
          </a:p>
          <a:p>
            <a:pPr indent="0" lvl="0" marL="0" rtl="0" algn="l">
              <a:spcBef>
                <a:spcPts val="0"/>
              </a:spcBef>
              <a:spcAft>
                <a:spcPts val="0"/>
              </a:spcAft>
              <a:buNone/>
            </a:pPr>
            <a:r>
              <a:rPr lang="en" sz="1750"/>
              <a:t>from the HMM model </a:t>
            </a:r>
            <a:r>
              <a:rPr lang="en" sz="1750">
                <a:solidFill>
                  <a:schemeClr val="accent2"/>
                </a:solidFill>
                <a:highlight>
                  <a:schemeClr val="lt1"/>
                </a:highlight>
              </a:rPr>
              <a:t>Θ {T(i, j), E(i, k), π(i) } and t</a:t>
            </a:r>
            <a:r>
              <a:rPr lang="en" sz="1750"/>
              <a:t>he observations Y=(y</a:t>
            </a:r>
            <a:r>
              <a:rPr baseline="-25000" lang="en" sz="1750"/>
              <a:t>1</a:t>
            </a:r>
            <a:r>
              <a:rPr lang="en" sz="1750"/>
              <a:t>, y</a:t>
            </a:r>
            <a:r>
              <a:rPr baseline="-25000" lang="en" sz="1750"/>
              <a:t>2</a:t>
            </a:r>
            <a:r>
              <a:rPr lang="en" sz="1750"/>
              <a:t>, ….. y</a:t>
            </a:r>
            <a:r>
              <a:rPr baseline="-25000" lang="en" sz="1750"/>
              <a:t>n</a:t>
            </a:r>
            <a:r>
              <a:rPr lang="en" sz="1750"/>
              <a:t>)</a:t>
            </a:r>
            <a:endParaRPr sz="1750"/>
          </a:p>
          <a:p>
            <a:pPr indent="0" lvl="0" marL="0" rtl="0" algn="l">
              <a:spcBef>
                <a:spcPts val="0"/>
              </a:spcBef>
              <a:spcAft>
                <a:spcPts val="0"/>
              </a:spcAft>
              <a:buNone/>
            </a:pPr>
            <a:r>
              <a:rPr lang="en" sz="1750"/>
              <a:t>y</a:t>
            </a:r>
            <a:r>
              <a:rPr baseline="-25000" lang="en" sz="1750"/>
              <a:t>t</a:t>
            </a:r>
            <a:r>
              <a:rPr lang="en" sz="1750"/>
              <a:t> </a:t>
            </a:r>
            <a:r>
              <a:rPr lang="en" sz="1750">
                <a:highlight>
                  <a:schemeClr val="lt1"/>
                </a:highlight>
                <a:latin typeface="Times New Roman"/>
                <a:ea typeface="Times New Roman"/>
                <a:cs typeface="Times New Roman"/>
                <a:sym typeface="Times New Roman"/>
              </a:rPr>
              <a:t> ∈ </a:t>
            </a:r>
            <a:r>
              <a:rPr lang="en" sz="1750"/>
              <a:t>O={o</a:t>
            </a:r>
            <a:r>
              <a:rPr baseline="-25000" lang="en" sz="1750"/>
              <a:t>1</a:t>
            </a:r>
            <a:r>
              <a:rPr lang="en" sz="1750"/>
              <a:t>, o</a:t>
            </a:r>
            <a:r>
              <a:rPr baseline="-25000" lang="en" sz="1750"/>
              <a:t>2</a:t>
            </a:r>
            <a:r>
              <a:rPr lang="en" sz="1750"/>
              <a:t>, …..o</a:t>
            </a:r>
            <a:r>
              <a:rPr baseline="-25000" lang="en" sz="1750"/>
              <a:t>n</a:t>
            </a:r>
            <a:r>
              <a:rPr lang="en" sz="1750"/>
              <a:t>}, </a:t>
            </a:r>
            <a:endParaRPr sz="1750"/>
          </a:p>
          <a:p>
            <a:pPr indent="0" lvl="0" marL="0" rtl="0" algn="l">
              <a:spcBef>
                <a:spcPts val="0"/>
              </a:spcBef>
              <a:spcAft>
                <a:spcPts val="0"/>
              </a:spcAft>
              <a:buNone/>
            </a:pPr>
            <a:r>
              <a:t/>
            </a:r>
            <a:endParaRPr sz="1800"/>
          </a:p>
          <a:p>
            <a:pPr indent="0" lvl="0" marL="0" rtl="0" algn="l">
              <a:spcBef>
                <a:spcPts val="0"/>
              </a:spcBef>
              <a:spcAft>
                <a:spcPts val="0"/>
              </a:spcAft>
              <a:buNone/>
            </a:pPr>
            <a:r>
              <a:rPr lang="en" sz="1800"/>
              <a:t>At each time point j (total n) and each state i, calculate the max </a:t>
            </a:r>
            <a:r>
              <a:rPr lang="en" sz="1800"/>
              <a:t>possibility and saved into P(m, n) table’s P(i, j) cell. This max possibility can be calculated base on t-1 time point value and </a:t>
            </a:r>
            <a:r>
              <a:rPr lang="en" sz="1750">
                <a:solidFill>
                  <a:schemeClr val="accent2"/>
                </a:solidFill>
                <a:highlight>
                  <a:schemeClr val="lt1"/>
                </a:highlight>
              </a:rPr>
              <a:t>T(i, j), E(i, k)</a:t>
            </a:r>
            <a:endParaRPr sz="1800"/>
          </a:p>
          <a:p>
            <a:pPr indent="0" lvl="0" marL="0" rtl="0" algn="l">
              <a:spcBef>
                <a:spcPts val="0"/>
              </a:spcBef>
              <a:spcAft>
                <a:spcPts val="0"/>
              </a:spcAft>
              <a:buNone/>
            </a:pPr>
            <a:r>
              <a:rPr lang="en" sz="1800"/>
              <a:t>    P(i, j) = MAX ( P(k, j-1) * T(k, i) * E(i,y</a:t>
            </a:r>
            <a:r>
              <a:rPr baseline="-25000" lang="en" sz="1800"/>
              <a:t>j</a:t>
            </a:r>
            <a:r>
              <a:rPr lang="en" sz="1800"/>
              <a:t>) ); k is the index of state</a:t>
            </a:r>
            <a:endParaRPr sz="1800"/>
          </a:p>
          <a:p>
            <a:pPr indent="0" lvl="0" marL="0" rtl="0" algn="l">
              <a:spcBef>
                <a:spcPts val="0"/>
              </a:spcBef>
              <a:spcAft>
                <a:spcPts val="0"/>
              </a:spcAft>
              <a:buNone/>
            </a:pPr>
            <a:r>
              <a:rPr lang="en" sz="1800"/>
              <a:t>                   k</a:t>
            </a:r>
            <a:endParaRPr sz="1800"/>
          </a:p>
          <a:p>
            <a:pPr indent="0" lvl="0" marL="0" rtl="0" algn="l">
              <a:spcBef>
                <a:spcPts val="0"/>
              </a:spcBef>
              <a:spcAft>
                <a:spcPts val="0"/>
              </a:spcAft>
              <a:buNone/>
            </a:pPr>
            <a:r>
              <a:rPr lang="en" sz="2000"/>
              <a:t>At this max point’s, the k value is indicate what path it comes and saved into R(m, n) table’s R(i, j) cell </a:t>
            </a:r>
            <a:endParaRPr sz="2000"/>
          </a:p>
          <a:p>
            <a:pPr indent="0" lvl="0" marL="0" rtl="0" algn="l">
              <a:spcBef>
                <a:spcPts val="0"/>
              </a:spcBef>
              <a:spcAft>
                <a:spcPts val="0"/>
              </a:spcAft>
              <a:buNone/>
            </a:pPr>
            <a:r>
              <a:rPr lang="en" sz="2000"/>
              <a:t>   R(i, j) = argmax</a:t>
            </a:r>
            <a:r>
              <a:rPr baseline="-25000" lang="en" sz="2000"/>
              <a:t>k</a:t>
            </a:r>
            <a:r>
              <a:rPr lang="en" sz="2000"/>
              <a:t> ( </a:t>
            </a:r>
            <a:r>
              <a:rPr lang="en" sz="1800"/>
              <a:t>P(k, j-1) * T(k, i) * E(i,y</a:t>
            </a:r>
            <a:r>
              <a:rPr baseline="-25000" lang="en" sz="1800"/>
              <a:t>j</a:t>
            </a:r>
            <a:r>
              <a:rPr lang="en"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Max P(i, N) is best guess, trace back from R(i,N) will get the </a:t>
            </a:r>
            <a:r>
              <a:rPr lang="en" sz="1750"/>
              <a:t>BEST sequence of states path</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ph type="title"/>
          </p:nvPr>
        </p:nvSpPr>
        <p:spPr>
          <a:xfrm>
            <a:off x="311700" y="6678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solidFill>
                  <a:srgbClr val="FF0000"/>
                </a:solidFill>
                <a:latin typeface="Calibri"/>
                <a:ea typeface="Calibri"/>
                <a:cs typeface="Calibri"/>
                <a:sym typeface="Calibri"/>
              </a:rPr>
              <a:t>3 states chosen for analysis </a:t>
            </a:r>
            <a:endParaRPr sz="2820">
              <a:solidFill>
                <a:srgbClr val="FF0000"/>
              </a:solidFill>
              <a:latin typeface="Calibri"/>
              <a:ea typeface="Calibri"/>
              <a:cs typeface="Calibri"/>
              <a:sym typeface="Calibri"/>
            </a:endParaRPr>
          </a:p>
        </p:txBody>
      </p:sp>
      <p:sp>
        <p:nvSpPr>
          <p:cNvPr id="335" name="Google Shape;335;p36"/>
          <p:cNvSpPr txBox="1"/>
          <p:nvPr>
            <p:ph idx="1" type="body"/>
          </p:nvPr>
        </p:nvSpPr>
        <p:spPr>
          <a:xfrm>
            <a:off x="1939200" y="1091300"/>
            <a:ext cx="5265600" cy="34164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t/>
            </a:r>
            <a:endParaRPr sz="2200"/>
          </a:p>
          <a:p>
            <a:pPr indent="-387350" lvl="0" marL="457200" rtl="0" algn="l">
              <a:spcBef>
                <a:spcPts val="1200"/>
              </a:spcBef>
              <a:spcAft>
                <a:spcPts val="0"/>
              </a:spcAft>
              <a:buSzPct val="100000"/>
              <a:buChar char="●"/>
            </a:pPr>
            <a:r>
              <a:rPr b="1" lang="en" sz="10000"/>
              <a:t>Outcome focused players</a:t>
            </a:r>
            <a:endParaRPr b="1" sz="10000"/>
          </a:p>
          <a:p>
            <a:pPr indent="-361950" lvl="1" marL="914400" rtl="0" algn="l">
              <a:spcBef>
                <a:spcPts val="0"/>
              </a:spcBef>
              <a:spcAft>
                <a:spcPts val="0"/>
              </a:spcAft>
              <a:buClr>
                <a:srgbClr val="FF0000"/>
              </a:buClr>
              <a:buSzPct val="100000"/>
              <a:buChar char="○"/>
            </a:pPr>
            <a:r>
              <a:rPr lang="en" sz="8400">
                <a:solidFill>
                  <a:srgbClr val="FF0000"/>
                </a:solidFill>
              </a:rPr>
              <a:t>Risk taker’s</a:t>
            </a:r>
            <a:endParaRPr sz="10000"/>
          </a:p>
          <a:p>
            <a:pPr indent="-387350" lvl="0" marL="457200" rtl="0" algn="l">
              <a:spcBef>
                <a:spcPts val="0"/>
              </a:spcBef>
              <a:spcAft>
                <a:spcPts val="0"/>
              </a:spcAft>
              <a:buSzPct val="100000"/>
              <a:buChar char="●"/>
            </a:pPr>
            <a:r>
              <a:rPr b="1" lang="en" sz="10000"/>
              <a:t>Self-Focused Players</a:t>
            </a:r>
            <a:endParaRPr b="1" sz="10000"/>
          </a:p>
          <a:p>
            <a:pPr indent="-361950" lvl="1" marL="914400" rtl="0" algn="l">
              <a:spcBef>
                <a:spcPts val="0"/>
              </a:spcBef>
              <a:spcAft>
                <a:spcPts val="0"/>
              </a:spcAft>
              <a:buClr>
                <a:srgbClr val="FF0000"/>
              </a:buClr>
              <a:buSzPct val="100000"/>
              <a:buChar char="○"/>
            </a:pPr>
            <a:r>
              <a:rPr lang="en" sz="8400">
                <a:solidFill>
                  <a:srgbClr val="FF0000"/>
                </a:solidFill>
              </a:rPr>
              <a:t>Rigid or </a:t>
            </a:r>
            <a:r>
              <a:rPr lang="en" sz="8400">
                <a:solidFill>
                  <a:srgbClr val="FF0000"/>
                </a:solidFill>
              </a:rPr>
              <a:t>Persevering thinkers </a:t>
            </a:r>
            <a:endParaRPr sz="1800"/>
          </a:p>
          <a:p>
            <a:pPr indent="-387350" lvl="0" marL="457200" rtl="0" algn="l">
              <a:spcBef>
                <a:spcPts val="0"/>
              </a:spcBef>
              <a:spcAft>
                <a:spcPts val="0"/>
              </a:spcAft>
              <a:buSzPct val="100000"/>
              <a:buChar char="●"/>
            </a:pPr>
            <a:r>
              <a:rPr b="1" lang="en" sz="10000"/>
              <a:t>Opponent-Focused players</a:t>
            </a:r>
            <a:endParaRPr b="1" sz="10000"/>
          </a:p>
          <a:p>
            <a:pPr indent="-361950" lvl="1" marL="914400" rtl="0" algn="l">
              <a:spcBef>
                <a:spcPts val="0"/>
              </a:spcBef>
              <a:spcAft>
                <a:spcPts val="0"/>
              </a:spcAft>
              <a:buClr>
                <a:srgbClr val="FF0000"/>
              </a:buClr>
              <a:buSzPct val="100000"/>
              <a:buChar char="○"/>
            </a:pPr>
            <a:r>
              <a:rPr lang="en" sz="8400">
                <a:solidFill>
                  <a:srgbClr val="FF0000"/>
                </a:solidFill>
              </a:rPr>
              <a:t>Evidence based thinkers</a:t>
            </a:r>
            <a:endParaRPr sz="8400"/>
          </a:p>
          <a:p>
            <a:pPr indent="0" lvl="0" marL="0" rtl="0" algn="l">
              <a:spcBef>
                <a:spcPts val="1200"/>
              </a:spcBef>
              <a:spcAft>
                <a:spcPts val="0"/>
              </a:spcAft>
              <a:buNone/>
            </a:pPr>
            <a:r>
              <a:t/>
            </a:r>
            <a:endParaRPr sz="2400"/>
          </a:p>
          <a:p>
            <a:pPr indent="0" lvl="0" marL="0" rtl="0" algn="l">
              <a:spcBef>
                <a:spcPts val="1200"/>
              </a:spcBef>
              <a:spcAft>
                <a:spcPts val="1200"/>
              </a:spcAft>
              <a:buNone/>
            </a:pPr>
            <a: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FF0000"/>
                </a:solidFill>
                <a:latin typeface="Calibri"/>
                <a:ea typeface="Calibri"/>
                <a:cs typeface="Calibri"/>
                <a:sym typeface="Calibri"/>
              </a:rPr>
              <a:t>Why these States? </a:t>
            </a:r>
            <a:endParaRPr>
              <a:solidFill>
                <a:srgbClr val="FF0000"/>
              </a:solidFill>
              <a:latin typeface="Calibri"/>
              <a:ea typeface="Calibri"/>
              <a:cs typeface="Calibri"/>
              <a:sym typeface="Calibri"/>
            </a:endParaRPr>
          </a:p>
        </p:txBody>
      </p:sp>
      <p:sp>
        <p:nvSpPr>
          <p:cNvPr id="341" name="Google Shape;341;p37"/>
          <p:cNvSpPr txBox="1"/>
          <p:nvPr/>
        </p:nvSpPr>
        <p:spPr>
          <a:xfrm>
            <a:off x="453450" y="4576525"/>
            <a:ext cx="8237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Calibri"/>
                <a:ea typeface="Calibri"/>
                <a:cs typeface="Calibri"/>
                <a:sym typeface="Calibri"/>
              </a:rPr>
              <a:t>K. McCaul, “Winning, losing, mood, and Testosterone,” Hormones and behavior, vol. 26, no. 4, pp. 486–504, 1992. T. Cox and J. H. Kerr, “Self-reported mood in competitive squash,” Personality and Individual Differences, vol. 11, no. 2, pp. 199–203, 1990. N. Esfahani, H. G. Soflu, and H. Assadi, “Comparison of mood in basketball players in Iran league 2 and relation with Team Cohesion and Performance,” Procedia - Social and behavioral Sciences, vol. 30, pp. 2364–2368, 2011. </a:t>
            </a:r>
            <a:endParaRPr sz="7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pSp>
        <p:nvGrpSpPr>
          <p:cNvPr id="346" name="Google Shape;346;p38"/>
          <p:cNvGrpSpPr/>
          <p:nvPr/>
        </p:nvGrpSpPr>
        <p:grpSpPr>
          <a:xfrm>
            <a:off x="100119" y="1741153"/>
            <a:ext cx="4236363" cy="1869887"/>
            <a:chOff x="1097550" y="726767"/>
            <a:chExt cx="6746875" cy="2970433"/>
          </a:xfrm>
        </p:grpSpPr>
        <p:sp>
          <p:nvSpPr>
            <p:cNvPr id="347" name="Google Shape;347;p38"/>
            <p:cNvSpPr/>
            <p:nvPr/>
          </p:nvSpPr>
          <p:spPr>
            <a:xfrm>
              <a:off x="1097550" y="1446300"/>
              <a:ext cx="2250900" cy="22509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Rainy </a:t>
              </a:r>
              <a:r>
                <a:rPr lang="en" sz="2400"/>
                <a:t> </a:t>
              </a:r>
              <a:endParaRPr sz="2400"/>
            </a:p>
          </p:txBody>
        </p:sp>
        <p:sp>
          <p:nvSpPr>
            <p:cNvPr id="348" name="Google Shape;348;p38"/>
            <p:cNvSpPr/>
            <p:nvPr/>
          </p:nvSpPr>
          <p:spPr>
            <a:xfrm>
              <a:off x="5593525" y="1446300"/>
              <a:ext cx="2250900" cy="2250900"/>
            </a:xfrm>
            <a:prstGeom prst="ellipse">
              <a:avLst/>
            </a:prstGeom>
            <a:solidFill>
              <a:srgbClr val="F1C23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Sunny</a:t>
              </a:r>
              <a:r>
                <a:rPr lang="en" sz="2400"/>
                <a:t> </a:t>
              </a:r>
              <a:endParaRPr sz="2400"/>
            </a:p>
          </p:txBody>
        </p:sp>
        <p:cxnSp>
          <p:nvCxnSpPr>
            <p:cNvPr id="349" name="Google Shape;349;p38"/>
            <p:cNvCxnSpPr>
              <a:stCxn id="347" idx="7"/>
              <a:endCxn id="348" idx="1"/>
            </p:cNvCxnSpPr>
            <p:nvPr/>
          </p:nvCxnSpPr>
          <p:spPr>
            <a:xfrm>
              <a:off x="3018813" y="1775937"/>
              <a:ext cx="2904300" cy="0"/>
            </a:xfrm>
            <a:prstGeom prst="straightConnector1">
              <a:avLst/>
            </a:prstGeom>
            <a:noFill/>
            <a:ln cap="flat" cmpd="sng" w="38100">
              <a:solidFill>
                <a:schemeClr val="dk1"/>
              </a:solidFill>
              <a:prstDash val="solid"/>
              <a:round/>
              <a:headEnd len="med" w="med" type="none"/>
              <a:tailEnd len="med" w="med" type="triangle"/>
            </a:ln>
          </p:spPr>
        </p:cxnSp>
        <p:cxnSp>
          <p:nvCxnSpPr>
            <p:cNvPr id="350" name="Google Shape;350;p38"/>
            <p:cNvCxnSpPr>
              <a:stCxn id="348" idx="3"/>
              <a:endCxn id="347" idx="5"/>
            </p:cNvCxnSpPr>
            <p:nvPr/>
          </p:nvCxnSpPr>
          <p:spPr>
            <a:xfrm rot="10800000">
              <a:off x="3018862" y="3367563"/>
              <a:ext cx="2904300" cy="0"/>
            </a:xfrm>
            <a:prstGeom prst="straightConnector1">
              <a:avLst/>
            </a:prstGeom>
            <a:noFill/>
            <a:ln cap="flat" cmpd="sng" w="38100">
              <a:solidFill>
                <a:schemeClr val="dk1"/>
              </a:solidFill>
              <a:prstDash val="solid"/>
              <a:round/>
              <a:headEnd len="med" w="med" type="none"/>
              <a:tailEnd len="med" w="med" type="triangle"/>
            </a:ln>
          </p:spPr>
        </p:cxnSp>
        <p:pic>
          <p:nvPicPr>
            <p:cNvPr id="351" name="Google Shape;351;p38"/>
            <p:cNvPicPr preferRelativeResize="0"/>
            <p:nvPr/>
          </p:nvPicPr>
          <p:blipFill>
            <a:blip r:embed="rId3">
              <a:alphaModFix/>
            </a:blip>
            <a:stretch>
              <a:fillRect/>
            </a:stretch>
          </p:blipFill>
          <p:spPr>
            <a:xfrm flipH="1" rot="-638061">
              <a:off x="6281862" y="799925"/>
              <a:ext cx="874225" cy="874225"/>
            </a:xfrm>
            <a:prstGeom prst="rect">
              <a:avLst/>
            </a:prstGeom>
            <a:noFill/>
            <a:ln>
              <a:noFill/>
            </a:ln>
          </p:spPr>
        </p:pic>
        <p:pic>
          <p:nvPicPr>
            <p:cNvPr id="352" name="Google Shape;352;p38"/>
            <p:cNvPicPr preferRelativeResize="0"/>
            <p:nvPr/>
          </p:nvPicPr>
          <p:blipFill>
            <a:blip r:embed="rId3">
              <a:alphaModFix/>
            </a:blip>
            <a:stretch>
              <a:fillRect/>
            </a:stretch>
          </p:blipFill>
          <p:spPr>
            <a:xfrm flipH="1" rot="-638061">
              <a:off x="1785887" y="799925"/>
              <a:ext cx="874225" cy="874225"/>
            </a:xfrm>
            <a:prstGeom prst="rect">
              <a:avLst/>
            </a:prstGeom>
            <a:noFill/>
            <a:ln>
              <a:noFill/>
            </a:ln>
          </p:spPr>
        </p:pic>
      </p:grpSp>
      <p:sp>
        <p:nvSpPr>
          <p:cNvPr id="353" name="Google Shape;353;p38"/>
          <p:cNvSpPr/>
          <p:nvPr/>
        </p:nvSpPr>
        <p:spPr>
          <a:xfrm>
            <a:off x="6579543" y="1621495"/>
            <a:ext cx="982800" cy="9576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Out</a:t>
            </a:r>
            <a:endParaRPr sz="1900">
              <a:latin typeface="Calibri"/>
              <a:ea typeface="Calibri"/>
              <a:cs typeface="Calibri"/>
              <a:sym typeface="Calibri"/>
            </a:endParaRPr>
          </a:p>
        </p:txBody>
      </p:sp>
      <p:sp>
        <p:nvSpPr>
          <p:cNvPr id="354" name="Google Shape;354;p38"/>
          <p:cNvSpPr/>
          <p:nvPr/>
        </p:nvSpPr>
        <p:spPr>
          <a:xfrm>
            <a:off x="5139855" y="3200389"/>
            <a:ext cx="982800" cy="9576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Self</a:t>
            </a:r>
            <a:endParaRPr sz="1900">
              <a:latin typeface="Calibri"/>
              <a:ea typeface="Calibri"/>
              <a:cs typeface="Calibri"/>
              <a:sym typeface="Calibri"/>
            </a:endParaRPr>
          </a:p>
        </p:txBody>
      </p:sp>
      <p:sp>
        <p:nvSpPr>
          <p:cNvPr id="355" name="Google Shape;355;p38"/>
          <p:cNvSpPr/>
          <p:nvPr/>
        </p:nvSpPr>
        <p:spPr>
          <a:xfrm>
            <a:off x="7688728" y="3200389"/>
            <a:ext cx="982800" cy="9576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Op</a:t>
            </a:r>
            <a:endParaRPr sz="1900">
              <a:latin typeface="Calibri"/>
              <a:ea typeface="Calibri"/>
              <a:cs typeface="Calibri"/>
              <a:sym typeface="Calibri"/>
            </a:endParaRPr>
          </a:p>
        </p:txBody>
      </p:sp>
      <p:cxnSp>
        <p:nvCxnSpPr>
          <p:cNvPr id="356" name="Google Shape;356;p38"/>
          <p:cNvCxnSpPr/>
          <p:nvPr/>
        </p:nvCxnSpPr>
        <p:spPr>
          <a:xfrm flipH="1" rot="10800000">
            <a:off x="5670724" y="2281753"/>
            <a:ext cx="871500" cy="788700"/>
          </a:xfrm>
          <a:prstGeom prst="curvedConnector3">
            <a:avLst>
              <a:gd fmla="val 12421" name="adj1"/>
            </a:avLst>
          </a:prstGeom>
          <a:noFill/>
          <a:ln cap="flat" cmpd="sng" w="38100">
            <a:solidFill>
              <a:schemeClr val="dk1"/>
            </a:solidFill>
            <a:prstDash val="solid"/>
            <a:round/>
            <a:headEnd len="med" w="med" type="none"/>
            <a:tailEnd len="med" w="med" type="stealth"/>
          </a:ln>
        </p:spPr>
      </p:cxnSp>
      <p:cxnSp>
        <p:nvCxnSpPr>
          <p:cNvPr id="357" name="Google Shape;357;p38"/>
          <p:cNvCxnSpPr/>
          <p:nvPr/>
        </p:nvCxnSpPr>
        <p:spPr>
          <a:xfrm rot="5400000">
            <a:off x="5920448" y="2638022"/>
            <a:ext cx="948300" cy="610500"/>
          </a:xfrm>
          <a:prstGeom prst="curvedConnector3">
            <a:avLst>
              <a:gd fmla="val 72200" name="adj1"/>
            </a:avLst>
          </a:prstGeom>
          <a:noFill/>
          <a:ln cap="flat" cmpd="sng" w="38100">
            <a:solidFill>
              <a:schemeClr val="dk1"/>
            </a:solidFill>
            <a:prstDash val="solid"/>
            <a:round/>
            <a:headEnd len="med" w="med" type="none"/>
            <a:tailEnd len="med" w="med" type="stealth"/>
          </a:ln>
        </p:spPr>
      </p:cxnSp>
      <p:cxnSp>
        <p:nvCxnSpPr>
          <p:cNvPr id="358" name="Google Shape;358;p38"/>
          <p:cNvCxnSpPr/>
          <p:nvPr/>
        </p:nvCxnSpPr>
        <p:spPr>
          <a:xfrm flipH="1" rot="-5400000">
            <a:off x="7458113" y="2462082"/>
            <a:ext cx="793800" cy="530100"/>
          </a:xfrm>
          <a:prstGeom prst="curvedConnector3">
            <a:avLst>
              <a:gd fmla="val 8715" name="adj1"/>
            </a:avLst>
          </a:prstGeom>
          <a:noFill/>
          <a:ln cap="flat" cmpd="sng" w="38100">
            <a:solidFill>
              <a:schemeClr val="dk1"/>
            </a:solidFill>
            <a:prstDash val="solid"/>
            <a:round/>
            <a:headEnd len="med" w="med" type="none"/>
            <a:tailEnd len="med" w="med" type="stealth"/>
          </a:ln>
        </p:spPr>
      </p:cxnSp>
      <p:cxnSp>
        <p:nvCxnSpPr>
          <p:cNvPr id="359" name="Google Shape;359;p38"/>
          <p:cNvCxnSpPr>
            <a:stCxn id="355" idx="1"/>
          </p:cNvCxnSpPr>
          <p:nvPr/>
        </p:nvCxnSpPr>
        <p:spPr>
          <a:xfrm flipH="1" rot="5400000">
            <a:off x="7150156" y="2658126"/>
            <a:ext cx="794700" cy="570300"/>
          </a:xfrm>
          <a:prstGeom prst="curvedConnector3">
            <a:avLst>
              <a:gd fmla="val 36911" name="adj1"/>
            </a:avLst>
          </a:prstGeom>
          <a:noFill/>
          <a:ln cap="flat" cmpd="sng" w="38100">
            <a:solidFill>
              <a:schemeClr val="dk1"/>
            </a:solidFill>
            <a:prstDash val="solid"/>
            <a:round/>
            <a:headEnd len="med" w="med" type="none"/>
            <a:tailEnd len="med" w="med" type="stealth"/>
          </a:ln>
        </p:spPr>
      </p:cxnSp>
      <p:pic>
        <p:nvPicPr>
          <p:cNvPr id="360" name="Google Shape;360;p38"/>
          <p:cNvPicPr preferRelativeResize="0"/>
          <p:nvPr/>
        </p:nvPicPr>
        <p:blipFill>
          <a:blip r:embed="rId3">
            <a:alphaModFix/>
          </a:blip>
          <a:stretch>
            <a:fillRect/>
          </a:stretch>
        </p:blipFill>
        <p:spPr>
          <a:xfrm flipH="1" rot="6143196">
            <a:off x="8391680" y="3569106"/>
            <a:ext cx="705893" cy="661161"/>
          </a:xfrm>
          <a:prstGeom prst="rect">
            <a:avLst/>
          </a:prstGeom>
          <a:noFill/>
          <a:ln>
            <a:noFill/>
          </a:ln>
        </p:spPr>
      </p:pic>
      <p:pic>
        <p:nvPicPr>
          <p:cNvPr id="361" name="Google Shape;361;p38"/>
          <p:cNvPicPr preferRelativeResize="0"/>
          <p:nvPr/>
        </p:nvPicPr>
        <p:blipFill>
          <a:blip r:embed="rId3">
            <a:alphaModFix/>
          </a:blip>
          <a:stretch>
            <a:fillRect/>
          </a:stretch>
        </p:blipFill>
        <p:spPr>
          <a:xfrm flipH="1" rot="-7349834">
            <a:off x="4682875" y="3644067"/>
            <a:ext cx="705893" cy="661161"/>
          </a:xfrm>
          <a:prstGeom prst="rect">
            <a:avLst/>
          </a:prstGeom>
          <a:noFill/>
          <a:ln>
            <a:noFill/>
          </a:ln>
        </p:spPr>
      </p:pic>
      <p:pic>
        <p:nvPicPr>
          <p:cNvPr id="362" name="Google Shape;362;p38"/>
          <p:cNvPicPr preferRelativeResize="0"/>
          <p:nvPr/>
        </p:nvPicPr>
        <p:blipFill>
          <a:blip r:embed="rId3">
            <a:alphaModFix/>
          </a:blip>
          <a:stretch>
            <a:fillRect/>
          </a:stretch>
        </p:blipFill>
        <p:spPr>
          <a:xfrm flipH="1" rot="-595655">
            <a:off x="6717921" y="1182553"/>
            <a:ext cx="705894" cy="661161"/>
          </a:xfrm>
          <a:prstGeom prst="rect">
            <a:avLst/>
          </a:prstGeom>
          <a:noFill/>
          <a:ln>
            <a:noFill/>
          </a:ln>
        </p:spPr>
      </p:pic>
      <p:cxnSp>
        <p:nvCxnSpPr>
          <p:cNvPr id="363" name="Google Shape;363;p38"/>
          <p:cNvCxnSpPr/>
          <p:nvPr/>
        </p:nvCxnSpPr>
        <p:spPr>
          <a:xfrm flipH="1">
            <a:off x="6433550" y="4069850"/>
            <a:ext cx="1065300" cy="88200"/>
          </a:xfrm>
          <a:prstGeom prst="curvedConnector3">
            <a:avLst>
              <a:gd fmla="val 50000" name="adj1"/>
            </a:avLst>
          </a:prstGeom>
          <a:noFill/>
          <a:ln cap="flat" cmpd="sng" w="38100">
            <a:solidFill>
              <a:schemeClr val="dk1"/>
            </a:solidFill>
            <a:prstDash val="solid"/>
            <a:round/>
            <a:headEnd len="med" w="med" type="none"/>
            <a:tailEnd len="med" w="med" type="stealth"/>
          </a:ln>
        </p:spPr>
      </p:cxnSp>
      <p:cxnSp>
        <p:nvCxnSpPr>
          <p:cNvPr id="364" name="Google Shape;364;p38"/>
          <p:cNvCxnSpPr/>
          <p:nvPr/>
        </p:nvCxnSpPr>
        <p:spPr>
          <a:xfrm flipH="1" rot="10800000">
            <a:off x="6452250" y="3645500"/>
            <a:ext cx="996600" cy="100500"/>
          </a:xfrm>
          <a:prstGeom prst="curvedConnector3">
            <a:avLst>
              <a:gd fmla="val 50000" name="adj1"/>
            </a:avLst>
          </a:prstGeom>
          <a:noFill/>
          <a:ln cap="flat" cmpd="sng" w="38100">
            <a:solidFill>
              <a:schemeClr val="dk1"/>
            </a:solidFill>
            <a:prstDash val="solid"/>
            <a:round/>
            <a:headEnd len="med" w="med" type="none"/>
            <a:tailEnd len="med" w="med" type="stealth"/>
          </a:ln>
        </p:spPr>
      </p:cxnSp>
      <p:sp>
        <p:nvSpPr>
          <p:cNvPr id="365" name="Google Shape;365;p38"/>
          <p:cNvSpPr txBox="1"/>
          <p:nvPr/>
        </p:nvSpPr>
        <p:spPr>
          <a:xfrm>
            <a:off x="1013624" y="407800"/>
            <a:ext cx="2492400" cy="615600"/>
          </a:xfrm>
          <a:prstGeom prst="rect">
            <a:avLst/>
          </a:prstGeom>
          <a:noFill/>
          <a:ln cap="flat" cmpd="sng" w="9525">
            <a:solidFill>
              <a:srgbClr val="59595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Calibri"/>
                <a:ea typeface="Calibri"/>
                <a:cs typeface="Calibri"/>
                <a:sym typeface="Calibri"/>
              </a:rPr>
              <a:t>Example Model</a:t>
            </a:r>
            <a:r>
              <a:rPr lang="en" sz="2800"/>
              <a:t> </a:t>
            </a:r>
            <a:endParaRPr sz="2800"/>
          </a:p>
        </p:txBody>
      </p:sp>
      <p:sp>
        <p:nvSpPr>
          <p:cNvPr id="366" name="Google Shape;366;p38"/>
          <p:cNvSpPr txBox="1"/>
          <p:nvPr/>
        </p:nvSpPr>
        <p:spPr>
          <a:xfrm>
            <a:off x="6122650" y="407800"/>
            <a:ext cx="1779900" cy="615600"/>
          </a:xfrm>
          <a:prstGeom prst="rect">
            <a:avLst/>
          </a:prstGeom>
          <a:noFill/>
          <a:ln cap="flat" cmpd="sng" w="9525">
            <a:solidFill>
              <a:srgbClr val="59595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Calibri"/>
                <a:ea typeface="Calibri"/>
                <a:cs typeface="Calibri"/>
                <a:sym typeface="Calibri"/>
              </a:rPr>
              <a:t>Our </a:t>
            </a:r>
            <a:r>
              <a:rPr lang="en" sz="2800">
                <a:latin typeface="Calibri"/>
                <a:ea typeface="Calibri"/>
                <a:cs typeface="Calibri"/>
                <a:sym typeface="Calibri"/>
              </a:rPr>
              <a:t>Model</a:t>
            </a:r>
            <a:r>
              <a:rPr lang="en" sz="2800"/>
              <a:t> </a:t>
            </a:r>
            <a:endParaRPr sz="2800"/>
          </a:p>
        </p:txBody>
      </p:sp>
      <p:cxnSp>
        <p:nvCxnSpPr>
          <p:cNvPr id="367" name="Google Shape;367;p38"/>
          <p:cNvCxnSpPr/>
          <p:nvPr/>
        </p:nvCxnSpPr>
        <p:spPr>
          <a:xfrm>
            <a:off x="4572000" y="-33300"/>
            <a:ext cx="0" cy="521010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39"/>
          <p:cNvPicPr preferRelativeResize="0"/>
          <p:nvPr/>
        </p:nvPicPr>
        <p:blipFill rotWithShape="1">
          <a:blip r:embed="rId3">
            <a:alphaModFix/>
          </a:blip>
          <a:srcRect b="0" l="0" r="0" t="10992"/>
          <a:stretch/>
        </p:blipFill>
        <p:spPr>
          <a:xfrm>
            <a:off x="1492188" y="571450"/>
            <a:ext cx="6159624" cy="4306925"/>
          </a:xfrm>
          <a:prstGeom prst="rect">
            <a:avLst/>
          </a:prstGeom>
          <a:noFill/>
          <a:ln>
            <a:noFill/>
          </a:ln>
        </p:spPr>
      </p:pic>
      <p:sp>
        <p:nvSpPr>
          <p:cNvPr id="373" name="Google Shape;373;p39"/>
          <p:cNvSpPr txBox="1"/>
          <p:nvPr>
            <p:ph idx="4294967295" type="ctrTitle"/>
          </p:nvPr>
        </p:nvSpPr>
        <p:spPr>
          <a:xfrm>
            <a:off x="311700" y="134675"/>
            <a:ext cx="8520600" cy="65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70">
                <a:latin typeface="Calibri"/>
                <a:ea typeface="Calibri"/>
                <a:cs typeface="Calibri"/>
                <a:sym typeface="Calibri"/>
              </a:rPr>
              <a:t>The HMM </a:t>
            </a:r>
            <a:r>
              <a:rPr lang="en" sz="2670">
                <a:latin typeface="Calibri"/>
                <a:ea typeface="Calibri"/>
                <a:cs typeface="Calibri"/>
                <a:sym typeface="Calibri"/>
              </a:rPr>
              <a:t>used within our project </a:t>
            </a:r>
            <a:endParaRPr sz="267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p:nvPr/>
        </p:nvSpPr>
        <p:spPr>
          <a:xfrm>
            <a:off x="3481275" y="4221125"/>
            <a:ext cx="1733400" cy="7791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700">
                <a:solidFill>
                  <a:schemeClr val="lt1"/>
                </a:solidFill>
                <a:latin typeface="Calibri"/>
                <a:ea typeface="Calibri"/>
                <a:cs typeface="Calibri"/>
                <a:sym typeface="Calibri"/>
              </a:rPr>
              <a:t>Predicted next move</a:t>
            </a:r>
            <a:endParaRPr sz="1700">
              <a:solidFill>
                <a:schemeClr val="lt1"/>
              </a:solidFill>
              <a:latin typeface="Calibri"/>
              <a:ea typeface="Calibri"/>
              <a:cs typeface="Calibri"/>
              <a:sym typeface="Calibri"/>
            </a:endParaRPr>
          </a:p>
        </p:txBody>
      </p:sp>
      <p:sp>
        <p:nvSpPr>
          <p:cNvPr id="379" name="Google Shape;379;p40"/>
          <p:cNvSpPr txBox="1"/>
          <p:nvPr/>
        </p:nvSpPr>
        <p:spPr>
          <a:xfrm>
            <a:off x="6483500" y="2265375"/>
            <a:ext cx="2250900" cy="677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t>Outcome of rounds used to update model</a:t>
            </a:r>
            <a:endParaRPr sz="1600"/>
          </a:p>
        </p:txBody>
      </p:sp>
      <p:sp>
        <p:nvSpPr>
          <p:cNvPr id="380" name="Google Shape;380;p40"/>
          <p:cNvSpPr txBox="1"/>
          <p:nvPr>
            <p:ph type="title"/>
          </p:nvPr>
        </p:nvSpPr>
        <p:spPr>
          <a:xfrm>
            <a:off x="1227175" y="-87875"/>
            <a:ext cx="62718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FF0000"/>
              </a:buClr>
              <a:buSzPts val="3300"/>
              <a:buFont typeface="Calibri"/>
              <a:buNone/>
            </a:pPr>
            <a:r>
              <a:rPr lang="en">
                <a:solidFill>
                  <a:srgbClr val="FF0000"/>
                </a:solidFill>
                <a:latin typeface="Calibri"/>
                <a:ea typeface="Calibri"/>
                <a:cs typeface="Calibri"/>
                <a:sym typeface="Calibri"/>
              </a:rPr>
              <a:t>How do we use HMM</a:t>
            </a:r>
            <a:endParaRPr>
              <a:solidFill>
                <a:srgbClr val="FF0000"/>
              </a:solidFill>
              <a:latin typeface="Calibri"/>
              <a:ea typeface="Calibri"/>
              <a:cs typeface="Calibri"/>
              <a:sym typeface="Calibri"/>
            </a:endParaRPr>
          </a:p>
        </p:txBody>
      </p:sp>
      <p:sp>
        <p:nvSpPr>
          <p:cNvPr id="381" name="Google Shape;381;p40"/>
          <p:cNvSpPr/>
          <p:nvPr/>
        </p:nvSpPr>
        <p:spPr>
          <a:xfrm>
            <a:off x="3484582" y="736526"/>
            <a:ext cx="1657500" cy="7791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700">
                <a:solidFill>
                  <a:schemeClr val="lt1"/>
                </a:solidFill>
                <a:latin typeface="Calibri"/>
                <a:ea typeface="Calibri"/>
                <a:cs typeface="Calibri"/>
                <a:sym typeface="Calibri"/>
              </a:rPr>
              <a:t>Initialization Model</a:t>
            </a:r>
            <a:endParaRPr sz="1700">
              <a:solidFill>
                <a:schemeClr val="lt1"/>
              </a:solidFill>
              <a:latin typeface="Calibri"/>
              <a:ea typeface="Calibri"/>
              <a:cs typeface="Calibri"/>
              <a:sym typeface="Calibri"/>
            </a:endParaRPr>
          </a:p>
        </p:txBody>
      </p:sp>
      <p:cxnSp>
        <p:nvCxnSpPr>
          <p:cNvPr id="382" name="Google Shape;382;p40"/>
          <p:cNvCxnSpPr/>
          <p:nvPr/>
        </p:nvCxnSpPr>
        <p:spPr>
          <a:xfrm>
            <a:off x="4313326" y="1549127"/>
            <a:ext cx="0" cy="270000"/>
          </a:xfrm>
          <a:prstGeom prst="straightConnector1">
            <a:avLst/>
          </a:prstGeom>
          <a:noFill/>
          <a:ln cap="flat" cmpd="sng" w="28575">
            <a:solidFill>
              <a:schemeClr val="dk1"/>
            </a:solidFill>
            <a:prstDash val="solid"/>
            <a:round/>
            <a:headEnd len="med" w="med" type="none"/>
            <a:tailEnd len="med" w="med" type="triangle"/>
          </a:ln>
        </p:spPr>
      </p:cxnSp>
      <p:pic>
        <p:nvPicPr>
          <p:cNvPr id="383" name="Google Shape;383;p40"/>
          <p:cNvPicPr preferRelativeResize="0"/>
          <p:nvPr/>
        </p:nvPicPr>
        <p:blipFill rotWithShape="1">
          <a:blip r:embed="rId3">
            <a:alphaModFix/>
          </a:blip>
          <a:srcRect b="2433" l="5065" r="3992" t="2500"/>
          <a:stretch/>
        </p:blipFill>
        <p:spPr>
          <a:xfrm>
            <a:off x="3029575" y="1852613"/>
            <a:ext cx="2693151" cy="2031501"/>
          </a:xfrm>
          <a:prstGeom prst="rect">
            <a:avLst/>
          </a:prstGeom>
          <a:noFill/>
          <a:ln cap="flat" cmpd="sng" w="9525">
            <a:solidFill>
              <a:schemeClr val="dk2"/>
            </a:solidFill>
            <a:prstDash val="solid"/>
            <a:round/>
            <a:headEnd len="sm" w="sm" type="none"/>
            <a:tailEnd len="sm" w="sm" type="none"/>
          </a:ln>
        </p:spPr>
      </p:pic>
      <p:cxnSp>
        <p:nvCxnSpPr>
          <p:cNvPr id="384" name="Google Shape;384;p40"/>
          <p:cNvCxnSpPr/>
          <p:nvPr/>
        </p:nvCxnSpPr>
        <p:spPr>
          <a:xfrm>
            <a:off x="4347976" y="3917627"/>
            <a:ext cx="0" cy="270000"/>
          </a:xfrm>
          <a:prstGeom prst="straightConnector1">
            <a:avLst/>
          </a:prstGeom>
          <a:noFill/>
          <a:ln cap="flat" cmpd="sng" w="28575">
            <a:solidFill>
              <a:schemeClr val="dk1"/>
            </a:solidFill>
            <a:prstDash val="solid"/>
            <a:round/>
            <a:headEnd len="med" w="med" type="none"/>
            <a:tailEnd len="med" w="med" type="triangle"/>
          </a:ln>
        </p:spPr>
      </p:cxnSp>
      <p:cxnSp>
        <p:nvCxnSpPr>
          <p:cNvPr id="385" name="Google Shape;385;p40"/>
          <p:cNvCxnSpPr/>
          <p:nvPr/>
        </p:nvCxnSpPr>
        <p:spPr>
          <a:xfrm>
            <a:off x="5202225" y="4628700"/>
            <a:ext cx="1179900" cy="0"/>
          </a:xfrm>
          <a:prstGeom prst="straightConnector1">
            <a:avLst/>
          </a:prstGeom>
          <a:noFill/>
          <a:ln cap="flat" cmpd="sng" w="28575">
            <a:solidFill>
              <a:schemeClr val="dk1"/>
            </a:solidFill>
            <a:prstDash val="solid"/>
            <a:round/>
            <a:headEnd len="med" w="med" type="none"/>
            <a:tailEnd len="med" w="med" type="none"/>
          </a:ln>
        </p:spPr>
      </p:cxnSp>
      <p:cxnSp>
        <p:nvCxnSpPr>
          <p:cNvPr id="386" name="Google Shape;386;p40"/>
          <p:cNvCxnSpPr>
            <a:endCxn id="383" idx="3"/>
          </p:cNvCxnSpPr>
          <p:nvPr/>
        </p:nvCxnSpPr>
        <p:spPr>
          <a:xfrm flipH="1" rot="5400000">
            <a:off x="5172226" y="3418863"/>
            <a:ext cx="1760400" cy="659400"/>
          </a:xfrm>
          <a:prstGeom prst="bentConnector2">
            <a:avLst/>
          </a:prstGeom>
          <a:noFill/>
          <a:ln cap="flat" cmpd="sng" w="28575">
            <a:solidFill>
              <a:schemeClr val="dk1"/>
            </a:solidFill>
            <a:prstDash val="solid"/>
            <a:round/>
            <a:headEnd len="med" w="med" type="none"/>
            <a:tailEnd len="med" w="med" type="none"/>
          </a:ln>
        </p:spPr>
      </p:cxnSp>
      <p:sp>
        <p:nvSpPr>
          <p:cNvPr id="387" name="Google Shape;387;p40"/>
          <p:cNvSpPr/>
          <p:nvPr/>
        </p:nvSpPr>
        <p:spPr>
          <a:xfrm>
            <a:off x="5717275" y="2822175"/>
            <a:ext cx="225000" cy="924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40"/>
          <p:cNvPicPr preferRelativeResize="0"/>
          <p:nvPr/>
        </p:nvPicPr>
        <p:blipFill rotWithShape="1">
          <a:blip r:embed="rId4">
            <a:alphaModFix/>
          </a:blip>
          <a:srcRect b="0" l="0" r="960" t="0"/>
          <a:stretch/>
        </p:blipFill>
        <p:spPr>
          <a:xfrm>
            <a:off x="3016500" y="1853088"/>
            <a:ext cx="2693149" cy="2030550"/>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3"/>
                                        </p:tgtEl>
                                      </p:cBhvr>
                                    </p:animEffect>
                                    <p:set>
                                      <p:cBhvr>
                                        <p:cTn dur="1" fill="hold">
                                          <p:stCondLst>
                                            <p:cond delay="1000"/>
                                          </p:stCondLst>
                                        </p:cTn>
                                        <p:tgtEl>
                                          <p:spTgt spid="3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ph type="title"/>
          </p:nvPr>
        </p:nvSpPr>
        <p:spPr>
          <a:xfrm>
            <a:off x="311700" y="2150850"/>
            <a:ext cx="8520600" cy="841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700">
                <a:solidFill>
                  <a:srgbClr val="FF0000"/>
                </a:solidFill>
                <a:latin typeface="Calibri"/>
                <a:ea typeface="Calibri"/>
                <a:cs typeface="Calibri"/>
                <a:sym typeface="Calibri"/>
              </a:rPr>
              <a:t>Challenges with using an HMM in our situation </a:t>
            </a:r>
            <a:endParaRPr sz="3700">
              <a:solidFill>
                <a:srgbClr val="FF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2"/>
          <p:cNvSpPr txBox="1"/>
          <p:nvPr>
            <p:ph type="title"/>
          </p:nvPr>
        </p:nvSpPr>
        <p:spPr>
          <a:xfrm>
            <a:off x="719550" y="947775"/>
            <a:ext cx="7248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FF0000"/>
                </a:solidFill>
                <a:latin typeface="Calibri"/>
                <a:ea typeface="Calibri"/>
                <a:cs typeface="Calibri"/>
                <a:sym typeface="Calibri"/>
              </a:rPr>
              <a:t>Challenge #1</a:t>
            </a:r>
            <a:endParaRPr sz="4020">
              <a:solidFill>
                <a:srgbClr val="FF0000"/>
              </a:solidFill>
              <a:latin typeface="Calibri"/>
              <a:ea typeface="Calibri"/>
              <a:cs typeface="Calibri"/>
              <a:sym typeface="Calibri"/>
            </a:endParaRPr>
          </a:p>
        </p:txBody>
      </p:sp>
      <p:sp>
        <p:nvSpPr>
          <p:cNvPr id="399" name="Google Shape;399;p42"/>
          <p:cNvSpPr txBox="1"/>
          <p:nvPr>
            <p:ph idx="1" type="body"/>
          </p:nvPr>
        </p:nvSpPr>
        <p:spPr>
          <a:xfrm>
            <a:off x="965550" y="1590675"/>
            <a:ext cx="7002600" cy="2213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t/>
            </a:r>
            <a:endParaRPr sz="2000"/>
          </a:p>
          <a:p>
            <a:pPr indent="-419100" lvl="0" marL="457200" rtl="0" algn="l">
              <a:spcBef>
                <a:spcPts val="1200"/>
              </a:spcBef>
              <a:spcAft>
                <a:spcPts val="0"/>
              </a:spcAft>
              <a:buSzPts val="3000"/>
              <a:buChar char="●"/>
            </a:pPr>
            <a:r>
              <a:rPr lang="en" sz="3000">
                <a:latin typeface="Calibri"/>
                <a:ea typeface="Calibri"/>
                <a:cs typeface="Calibri"/>
                <a:sym typeface="Calibri"/>
              </a:rPr>
              <a:t>Convergence speed </a:t>
            </a:r>
            <a:endParaRPr sz="3000">
              <a:latin typeface="Calibri"/>
              <a:ea typeface="Calibri"/>
              <a:cs typeface="Calibri"/>
              <a:sym typeface="Calibri"/>
            </a:endParaRPr>
          </a:p>
          <a:p>
            <a:pPr indent="-419100" lvl="1" marL="914400" rtl="0" algn="l">
              <a:spcBef>
                <a:spcPts val="0"/>
              </a:spcBef>
              <a:spcAft>
                <a:spcPts val="0"/>
              </a:spcAft>
              <a:buSzPts val="3000"/>
              <a:buFont typeface="Calibri"/>
              <a:buChar char="○"/>
            </a:pPr>
            <a:r>
              <a:rPr lang="en" sz="3000">
                <a:latin typeface="Calibri"/>
                <a:ea typeface="Calibri"/>
                <a:cs typeface="Calibri"/>
                <a:sym typeface="Calibri"/>
              </a:rPr>
              <a:t>Better initial values→faster converge</a:t>
            </a:r>
            <a:endParaRPr sz="3200">
              <a:latin typeface="Calibri"/>
              <a:ea typeface="Calibri"/>
              <a:cs typeface="Calibri"/>
              <a:sym typeface="Calibri"/>
            </a:endParaRPr>
          </a:p>
          <a:p>
            <a:pPr indent="0" lvl="0" marL="0" rtl="0" algn="l">
              <a:lnSpc>
                <a:spcPct val="95000"/>
              </a:lnSpc>
              <a:spcBef>
                <a:spcPts val="120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1200"/>
              </a:spcAft>
              <a:buNone/>
            </a:pPr>
            <a:r>
              <a:t/>
            </a:r>
            <a:endParaRPr sz="26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3"/>
          <p:cNvSpPr txBox="1"/>
          <p:nvPr>
            <p:ph type="title"/>
          </p:nvPr>
        </p:nvSpPr>
        <p:spPr>
          <a:xfrm>
            <a:off x="842550" y="546600"/>
            <a:ext cx="7248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solidFill>
                  <a:srgbClr val="FF0000"/>
                </a:solidFill>
                <a:latin typeface="Calibri"/>
                <a:ea typeface="Calibri"/>
                <a:cs typeface="Calibri"/>
                <a:sym typeface="Calibri"/>
              </a:rPr>
              <a:t>Solution to Challenge #1</a:t>
            </a:r>
            <a:endParaRPr sz="2820">
              <a:solidFill>
                <a:srgbClr val="FF0000"/>
              </a:solidFill>
              <a:latin typeface="Calibri"/>
              <a:ea typeface="Calibri"/>
              <a:cs typeface="Calibri"/>
              <a:sym typeface="Calibri"/>
            </a:endParaRPr>
          </a:p>
        </p:txBody>
      </p:sp>
      <p:sp>
        <p:nvSpPr>
          <p:cNvPr id="405" name="Google Shape;405;p43"/>
          <p:cNvSpPr txBox="1"/>
          <p:nvPr>
            <p:ph idx="1" type="body"/>
          </p:nvPr>
        </p:nvSpPr>
        <p:spPr>
          <a:xfrm>
            <a:off x="311700" y="1017725"/>
            <a:ext cx="8310300" cy="3474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393700" lvl="0" marL="457200" rtl="0" algn="l">
              <a:spcBef>
                <a:spcPts val="1200"/>
              </a:spcBef>
              <a:spcAft>
                <a:spcPts val="0"/>
              </a:spcAft>
              <a:buSzPts val="2600"/>
              <a:buChar char="●"/>
            </a:pPr>
            <a:r>
              <a:rPr lang="en" sz="2600">
                <a:latin typeface="Calibri"/>
                <a:ea typeface="Calibri"/>
                <a:cs typeface="Calibri"/>
                <a:sym typeface="Calibri"/>
              </a:rPr>
              <a:t>Source initial values </a:t>
            </a:r>
            <a:endParaRPr sz="2600">
              <a:latin typeface="Calibri"/>
              <a:ea typeface="Calibri"/>
              <a:cs typeface="Calibri"/>
              <a:sym typeface="Calibri"/>
            </a:endParaRPr>
          </a:p>
          <a:p>
            <a:pPr indent="-393700" lvl="1" marL="914400" rtl="0" algn="l">
              <a:spcBef>
                <a:spcPts val="0"/>
              </a:spcBef>
              <a:spcAft>
                <a:spcPts val="0"/>
              </a:spcAft>
              <a:buSzPts val="2600"/>
              <a:buFont typeface="Calibri"/>
              <a:buChar char="○"/>
            </a:pPr>
            <a:r>
              <a:rPr lang="en" sz="2600">
                <a:latin typeface="Calibri"/>
                <a:ea typeface="Calibri"/>
                <a:cs typeface="Calibri"/>
                <a:sym typeface="Calibri"/>
              </a:rPr>
              <a:t>Taken from baseline human behaviors</a:t>
            </a:r>
            <a:endParaRPr sz="2600">
              <a:latin typeface="Calibri"/>
              <a:ea typeface="Calibri"/>
              <a:cs typeface="Calibri"/>
              <a:sym typeface="Calibri"/>
            </a:endParaRPr>
          </a:p>
          <a:p>
            <a:pPr indent="0" lvl="0" marL="457200" rtl="0" algn="l">
              <a:lnSpc>
                <a:spcPct val="100000"/>
              </a:lnSpc>
              <a:spcBef>
                <a:spcPts val="1200"/>
              </a:spcBef>
              <a:spcAft>
                <a:spcPts val="0"/>
              </a:spcAft>
              <a:buNone/>
            </a:pPr>
            <a:r>
              <a:t/>
            </a:r>
            <a:endParaRPr sz="2600">
              <a:latin typeface="Calibri"/>
              <a:ea typeface="Calibri"/>
              <a:cs typeface="Calibri"/>
              <a:sym typeface="Calibri"/>
            </a:endParaRPr>
          </a:p>
          <a:p>
            <a:pPr indent="0" lvl="0" marL="914400" rtl="0" algn="l">
              <a:spcBef>
                <a:spcPts val="0"/>
              </a:spcBef>
              <a:spcAft>
                <a:spcPts val="0"/>
              </a:spcAft>
              <a:buNone/>
            </a:pPr>
            <a:r>
              <a:t/>
            </a:r>
            <a:endParaRPr sz="2600">
              <a:latin typeface="Calibri"/>
              <a:ea typeface="Calibri"/>
              <a:cs typeface="Calibri"/>
              <a:sym typeface="Calibri"/>
            </a:endParaRPr>
          </a:p>
          <a:p>
            <a:pPr indent="0" lvl="0" marL="0" rtl="0" algn="l">
              <a:spcBef>
                <a:spcPts val="1200"/>
              </a:spcBef>
              <a:spcAft>
                <a:spcPts val="0"/>
              </a:spcAft>
              <a:buNone/>
            </a:pPr>
            <a:r>
              <a:t/>
            </a:r>
            <a:endParaRPr sz="2600">
              <a:latin typeface="Calibri"/>
              <a:ea typeface="Calibri"/>
              <a:cs typeface="Calibri"/>
              <a:sym typeface="Calibri"/>
            </a:endParaRPr>
          </a:p>
          <a:p>
            <a:pPr indent="0" lvl="0" marL="0" rtl="0" algn="l">
              <a:spcBef>
                <a:spcPts val="1200"/>
              </a:spcBef>
              <a:spcAft>
                <a:spcPts val="1200"/>
              </a:spcAft>
              <a:buNone/>
            </a:pPr>
            <a:r>
              <a:t/>
            </a:r>
            <a:endParaRPr sz="2400">
              <a:latin typeface="Calibri"/>
              <a:ea typeface="Calibri"/>
              <a:cs typeface="Calibri"/>
              <a:sym typeface="Calibri"/>
            </a:endParaRPr>
          </a:p>
        </p:txBody>
      </p:sp>
      <p:pic>
        <p:nvPicPr>
          <p:cNvPr id="406" name="Google Shape;406;p43"/>
          <p:cNvPicPr preferRelativeResize="0"/>
          <p:nvPr/>
        </p:nvPicPr>
        <p:blipFill rotWithShape="1">
          <a:blip r:embed="rId3">
            <a:alphaModFix/>
          </a:blip>
          <a:srcRect b="0" l="5411" r="2870" t="0"/>
          <a:stretch/>
        </p:blipFill>
        <p:spPr>
          <a:xfrm>
            <a:off x="279150" y="2771775"/>
            <a:ext cx="3070050" cy="1775600"/>
          </a:xfrm>
          <a:prstGeom prst="rect">
            <a:avLst/>
          </a:prstGeom>
          <a:noFill/>
          <a:ln>
            <a:noFill/>
          </a:ln>
        </p:spPr>
      </p:pic>
      <p:pic>
        <p:nvPicPr>
          <p:cNvPr id="407" name="Google Shape;407;p43"/>
          <p:cNvPicPr preferRelativeResize="0"/>
          <p:nvPr/>
        </p:nvPicPr>
        <p:blipFill rotWithShape="1">
          <a:blip r:embed="rId4">
            <a:alphaModFix/>
          </a:blip>
          <a:srcRect b="2433" l="5065" r="3992" t="2500"/>
          <a:stretch/>
        </p:blipFill>
        <p:spPr>
          <a:xfrm>
            <a:off x="6292150" y="2950784"/>
            <a:ext cx="1879273" cy="1417599"/>
          </a:xfrm>
          <a:prstGeom prst="rect">
            <a:avLst/>
          </a:prstGeom>
          <a:noFill/>
          <a:ln cap="flat" cmpd="sng" w="9525">
            <a:solidFill>
              <a:schemeClr val="dk2"/>
            </a:solidFill>
            <a:prstDash val="solid"/>
            <a:round/>
            <a:headEnd len="sm" w="sm" type="none"/>
            <a:tailEnd len="sm" w="sm" type="none"/>
          </a:ln>
        </p:spPr>
      </p:pic>
      <p:pic>
        <p:nvPicPr>
          <p:cNvPr id="408" name="Google Shape;408;p43"/>
          <p:cNvPicPr preferRelativeResize="0"/>
          <p:nvPr/>
        </p:nvPicPr>
        <p:blipFill rotWithShape="1">
          <a:blip r:embed="rId5">
            <a:alphaModFix/>
          </a:blip>
          <a:srcRect b="0" l="2752" r="0" t="10992"/>
          <a:stretch/>
        </p:blipFill>
        <p:spPr>
          <a:xfrm>
            <a:off x="3834850" y="2950775"/>
            <a:ext cx="1971652" cy="1417601"/>
          </a:xfrm>
          <a:prstGeom prst="rect">
            <a:avLst/>
          </a:prstGeom>
          <a:noFill/>
          <a:ln cap="flat" cmpd="sng" w="9525">
            <a:solidFill>
              <a:schemeClr val="dk2"/>
            </a:solidFill>
            <a:prstDash val="solid"/>
            <a:round/>
            <a:headEnd len="sm" w="sm" type="none"/>
            <a:tailEnd len="sm" w="sm" type="none"/>
          </a:ln>
        </p:spPr>
      </p:pic>
      <p:cxnSp>
        <p:nvCxnSpPr>
          <p:cNvPr id="409" name="Google Shape;409;p43"/>
          <p:cNvCxnSpPr>
            <a:stCxn id="406" idx="3"/>
            <a:endCxn id="408" idx="1"/>
          </p:cNvCxnSpPr>
          <p:nvPr/>
        </p:nvCxnSpPr>
        <p:spPr>
          <a:xfrm>
            <a:off x="3349200" y="3659575"/>
            <a:ext cx="485700" cy="0"/>
          </a:xfrm>
          <a:prstGeom prst="straightConnector1">
            <a:avLst/>
          </a:prstGeom>
          <a:noFill/>
          <a:ln cap="flat" cmpd="sng" w="28575">
            <a:solidFill>
              <a:schemeClr val="dk1"/>
            </a:solidFill>
            <a:prstDash val="solid"/>
            <a:round/>
            <a:headEnd len="med" w="med" type="none"/>
            <a:tailEnd len="med" w="med" type="triangle"/>
          </a:ln>
        </p:spPr>
      </p:cxnSp>
      <p:cxnSp>
        <p:nvCxnSpPr>
          <p:cNvPr id="410" name="Google Shape;410;p43"/>
          <p:cNvCxnSpPr/>
          <p:nvPr/>
        </p:nvCxnSpPr>
        <p:spPr>
          <a:xfrm>
            <a:off x="5806500" y="3659575"/>
            <a:ext cx="485700" cy="0"/>
          </a:xfrm>
          <a:prstGeom prst="straightConnector1">
            <a:avLst/>
          </a:prstGeom>
          <a:noFill/>
          <a:ln cap="flat" cmpd="sng" w="28575">
            <a:solidFill>
              <a:schemeClr val="dk1"/>
            </a:solidFill>
            <a:prstDash val="solid"/>
            <a:round/>
            <a:headEnd len="med" w="med" type="none"/>
            <a:tailEnd len="med" w="med" type="triangle"/>
          </a:ln>
        </p:spPr>
      </p:cxnSp>
      <p:sp>
        <p:nvSpPr>
          <p:cNvPr id="411" name="Google Shape;411;p43"/>
          <p:cNvSpPr txBox="1"/>
          <p:nvPr/>
        </p:nvSpPr>
        <p:spPr>
          <a:xfrm>
            <a:off x="453450" y="4547375"/>
            <a:ext cx="8237100" cy="1049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Clr>
                <a:schemeClr val="dk1"/>
              </a:buClr>
              <a:buSzPts val="1100"/>
              <a:buFont typeface="Arial"/>
              <a:buNone/>
            </a:pPr>
            <a:r>
              <a:rPr lang="en" sz="700">
                <a:solidFill>
                  <a:schemeClr val="dk1"/>
                </a:solidFill>
                <a:latin typeface="Calibri"/>
                <a:ea typeface="Calibri"/>
                <a:cs typeface="Calibri"/>
                <a:sym typeface="Calibri"/>
              </a:rPr>
              <a:t>H. Zhang, F. Moisan, and C. Gonzalez, “Paper-rock-scissors: An exploration of the dynamics of players’ strategies,” Proceedings of the Human Factors and Ergonomics Society Annual Meeting, vol. 64, no. 1, pp. 268–272, 2021.  D. Eyler, Z. Shalla, T. McDevitt, and A.Doumaux, “Winning at RockPaper-Scissors.” The College Mathematics Journal, vol. 40, no. 2, pp. 125–28. 2009. [45] D. Batzilis, S. Jaffe, S. Levitt, J. A. List, and J. Picel, “Behavior in strategic settings: Evidence from a million rock-paper-scissors games,” Games, vol. 10, no. 2, p. 18, 2019. S. Sadaghiani and A. Kleinschmidt, “Functional interactions between intrinsic brain activity and behavior,” NeuroImage, vol. 80, pp. 379–386, 2013.</a:t>
            </a:r>
            <a:endParaRPr sz="7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4"/>
          <p:cNvSpPr txBox="1"/>
          <p:nvPr>
            <p:ph type="title"/>
          </p:nvPr>
        </p:nvSpPr>
        <p:spPr>
          <a:xfrm>
            <a:off x="719550" y="947775"/>
            <a:ext cx="7248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FF0000"/>
                </a:solidFill>
                <a:latin typeface="Calibri"/>
                <a:ea typeface="Calibri"/>
                <a:cs typeface="Calibri"/>
                <a:sym typeface="Calibri"/>
              </a:rPr>
              <a:t>Challenge #2</a:t>
            </a:r>
            <a:endParaRPr sz="4020">
              <a:solidFill>
                <a:srgbClr val="FF0000"/>
              </a:solidFill>
              <a:latin typeface="Calibri"/>
              <a:ea typeface="Calibri"/>
              <a:cs typeface="Calibri"/>
              <a:sym typeface="Calibri"/>
            </a:endParaRPr>
          </a:p>
        </p:txBody>
      </p:sp>
      <p:sp>
        <p:nvSpPr>
          <p:cNvPr id="417" name="Google Shape;417;p44"/>
          <p:cNvSpPr txBox="1"/>
          <p:nvPr>
            <p:ph idx="1" type="body"/>
          </p:nvPr>
        </p:nvSpPr>
        <p:spPr>
          <a:xfrm>
            <a:off x="965550" y="1590675"/>
            <a:ext cx="7002600" cy="2213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t/>
            </a:r>
            <a:endParaRPr sz="2000"/>
          </a:p>
          <a:p>
            <a:pPr indent="-431800" lvl="0" marL="457200" rtl="0" algn="l">
              <a:lnSpc>
                <a:spcPct val="95000"/>
              </a:lnSpc>
              <a:spcBef>
                <a:spcPts val="1200"/>
              </a:spcBef>
              <a:spcAft>
                <a:spcPts val="0"/>
              </a:spcAft>
              <a:buSzPts val="3200"/>
              <a:buChar char="●"/>
            </a:pPr>
            <a:r>
              <a:rPr lang="en" sz="3200">
                <a:latin typeface="Calibri"/>
                <a:ea typeface="Calibri"/>
                <a:cs typeface="Calibri"/>
                <a:sym typeface="Calibri"/>
              </a:rPr>
              <a:t>Using entire observation history </a:t>
            </a:r>
            <a:endParaRPr sz="3200">
              <a:latin typeface="Calibri"/>
              <a:ea typeface="Calibri"/>
              <a:cs typeface="Calibri"/>
              <a:sym typeface="Calibri"/>
            </a:endParaRPr>
          </a:p>
          <a:p>
            <a:pPr indent="-431800" lvl="1" marL="914400" rtl="0" algn="l">
              <a:lnSpc>
                <a:spcPct val="95000"/>
              </a:lnSpc>
              <a:spcBef>
                <a:spcPts val="0"/>
              </a:spcBef>
              <a:spcAft>
                <a:spcPts val="0"/>
              </a:spcAft>
              <a:buSzPts val="3200"/>
              <a:buFont typeface="Calibri"/>
              <a:buChar char="○"/>
            </a:pPr>
            <a:r>
              <a:rPr lang="en" sz="3200">
                <a:latin typeface="Calibri"/>
                <a:ea typeface="Calibri"/>
                <a:cs typeface="Calibri"/>
                <a:sym typeface="Calibri"/>
              </a:rPr>
              <a:t>Lacks dynamism</a:t>
            </a:r>
            <a:endParaRPr sz="3200">
              <a:latin typeface="Calibri"/>
              <a:ea typeface="Calibri"/>
              <a:cs typeface="Calibri"/>
              <a:sym typeface="Calibri"/>
            </a:endParaRPr>
          </a:p>
          <a:p>
            <a:pPr indent="0" lvl="0" marL="457200" rtl="0" algn="l">
              <a:lnSpc>
                <a:spcPct val="80000"/>
              </a:lnSpc>
              <a:spcBef>
                <a:spcPts val="1200"/>
              </a:spcBef>
              <a:spcAft>
                <a:spcPts val="0"/>
              </a:spcAft>
              <a:buNone/>
            </a:pPr>
            <a:r>
              <a:t/>
            </a:r>
            <a:endParaRPr sz="3200">
              <a:latin typeface="Calibri"/>
              <a:ea typeface="Calibri"/>
              <a:cs typeface="Calibri"/>
              <a:sym typeface="Calibri"/>
            </a:endParaRPr>
          </a:p>
          <a:p>
            <a:pPr indent="0" lvl="0" marL="914400" rtl="0" algn="l">
              <a:lnSpc>
                <a:spcPct val="95000"/>
              </a:lnSpc>
              <a:spcBef>
                <a:spcPts val="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1200"/>
              </a:spcAft>
              <a:buNone/>
            </a:pPr>
            <a:r>
              <a:t/>
            </a:r>
            <a:endParaRPr sz="2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solidFill>
                  <a:srgbClr val="FF0000"/>
                </a:solidFill>
                <a:latin typeface="Calibri"/>
                <a:ea typeface="Calibri"/>
                <a:cs typeface="Calibri"/>
                <a:sym typeface="Calibri"/>
              </a:rPr>
              <a:t>General direction of work</a:t>
            </a:r>
            <a:endParaRPr sz="2820">
              <a:solidFill>
                <a:srgbClr val="FF0000"/>
              </a:solidFill>
              <a:latin typeface="Calibri"/>
              <a:ea typeface="Calibri"/>
              <a:cs typeface="Calibri"/>
              <a:sym typeface="Calibri"/>
            </a:endParaRPr>
          </a:p>
        </p:txBody>
      </p:sp>
      <p:sp>
        <p:nvSpPr>
          <p:cNvPr id="90" name="Google Shape;90;p18"/>
          <p:cNvSpPr txBox="1"/>
          <p:nvPr>
            <p:ph idx="1" type="body"/>
          </p:nvPr>
        </p:nvSpPr>
        <p:spPr>
          <a:xfrm>
            <a:off x="1171050" y="1589025"/>
            <a:ext cx="6801900" cy="2377500"/>
          </a:xfrm>
          <a:prstGeom prst="rect">
            <a:avLst/>
          </a:prstGeom>
        </p:spPr>
        <p:txBody>
          <a:bodyPr anchorCtr="0" anchor="t" bIns="91425" lIns="91425" spcFirstLastPara="1" rIns="91425" wrap="square" tIns="91425">
            <a:normAutofit lnSpcReduction="10000"/>
          </a:bodyPr>
          <a:lstStyle/>
          <a:p>
            <a:pPr indent="-415530" lvl="0" marL="457200" rtl="0" algn="l">
              <a:lnSpc>
                <a:spcPct val="100000"/>
              </a:lnSpc>
              <a:spcBef>
                <a:spcPts val="0"/>
              </a:spcBef>
              <a:spcAft>
                <a:spcPts val="0"/>
              </a:spcAft>
              <a:buSzPts val="2944"/>
              <a:buFont typeface="Calibri"/>
              <a:buChar char="●"/>
            </a:pPr>
            <a:r>
              <a:rPr lang="en" sz="2943">
                <a:latin typeface="Calibri"/>
                <a:ea typeface="Calibri"/>
                <a:cs typeface="Calibri"/>
                <a:sym typeface="Calibri"/>
              </a:rPr>
              <a:t>Diagnosis of behavioural</a:t>
            </a:r>
            <a:r>
              <a:rPr lang="en" sz="2943">
                <a:latin typeface="Calibri"/>
                <a:ea typeface="Calibri"/>
                <a:cs typeface="Calibri"/>
                <a:sym typeface="Calibri"/>
              </a:rPr>
              <a:t> disorders</a:t>
            </a:r>
            <a:endParaRPr sz="2943">
              <a:latin typeface="Calibri"/>
              <a:ea typeface="Calibri"/>
              <a:cs typeface="Calibri"/>
              <a:sym typeface="Calibri"/>
            </a:endParaRPr>
          </a:p>
          <a:p>
            <a:pPr indent="0" lvl="0" marL="457200" rtl="0" algn="l">
              <a:lnSpc>
                <a:spcPct val="100000"/>
              </a:lnSpc>
              <a:spcBef>
                <a:spcPts val="1200"/>
              </a:spcBef>
              <a:spcAft>
                <a:spcPts val="0"/>
              </a:spcAft>
              <a:buNone/>
            </a:pPr>
            <a:r>
              <a:rPr lang="en" sz="2943">
                <a:latin typeface="Calibri"/>
                <a:ea typeface="Calibri"/>
                <a:cs typeface="Calibri"/>
                <a:sym typeface="Calibri"/>
              </a:rPr>
              <a:t> </a:t>
            </a:r>
            <a:endParaRPr sz="2943">
              <a:latin typeface="Calibri"/>
              <a:ea typeface="Calibri"/>
              <a:cs typeface="Calibri"/>
              <a:sym typeface="Calibri"/>
            </a:endParaRPr>
          </a:p>
          <a:p>
            <a:pPr indent="-415530" lvl="0" marL="457200" rtl="0" algn="l">
              <a:lnSpc>
                <a:spcPct val="100000"/>
              </a:lnSpc>
              <a:spcBef>
                <a:spcPts val="1200"/>
              </a:spcBef>
              <a:spcAft>
                <a:spcPts val="0"/>
              </a:spcAft>
              <a:buSzPts val="2944"/>
              <a:buFont typeface="Calibri"/>
              <a:buChar char="●"/>
            </a:pPr>
            <a:r>
              <a:rPr lang="en" sz="2943">
                <a:latin typeface="Calibri"/>
                <a:ea typeface="Calibri"/>
                <a:cs typeface="Calibri"/>
                <a:sym typeface="Calibri"/>
              </a:rPr>
              <a:t>Builds personalized profiles.</a:t>
            </a:r>
            <a:endParaRPr sz="2943">
              <a:latin typeface="Calibri"/>
              <a:ea typeface="Calibri"/>
              <a:cs typeface="Calibri"/>
              <a:sym typeface="Calibri"/>
            </a:endParaRPr>
          </a:p>
          <a:p>
            <a:pPr indent="0" lvl="0" marL="914400" rtl="0" algn="l">
              <a:spcBef>
                <a:spcPts val="1200"/>
              </a:spcBef>
              <a:spcAft>
                <a:spcPts val="1200"/>
              </a:spcAft>
              <a:buNone/>
            </a:pPr>
            <a:r>
              <a:t/>
            </a:r>
            <a:endParaRPr sz="2943">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5"/>
          <p:cNvSpPr txBox="1"/>
          <p:nvPr>
            <p:ph type="title"/>
          </p:nvPr>
        </p:nvSpPr>
        <p:spPr>
          <a:xfrm>
            <a:off x="719550" y="947775"/>
            <a:ext cx="7248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FF0000"/>
                </a:solidFill>
                <a:latin typeface="Calibri"/>
                <a:ea typeface="Calibri"/>
                <a:cs typeface="Calibri"/>
                <a:sym typeface="Calibri"/>
              </a:rPr>
              <a:t>Solution </a:t>
            </a:r>
            <a:r>
              <a:rPr lang="en" sz="4020">
                <a:solidFill>
                  <a:srgbClr val="FF0000"/>
                </a:solidFill>
                <a:latin typeface="Calibri"/>
                <a:ea typeface="Calibri"/>
                <a:cs typeface="Calibri"/>
                <a:sym typeface="Calibri"/>
              </a:rPr>
              <a:t>#2</a:t>
            </a:r>
            <a:endParaRPr sz="4020">
              <a:solidFill>
                <a:srgbClr val="FF0000"/>
              </a:solidFill>
              <a:latin typeface="Calibri"/>
              <a:ea typeface="Calibri"/>
              <a:cs typeface="Calibri"/>
              <a:sym typeface="Calibri"/>
            </a:endParaRPr>
          </a:p>
        </p:txBody>
      </p:sp>
      <p:sp>
        <p:nvSpPr>
          <p:cNvPr id="423" name="Google Shape;423;p45"/>
          <p:cNvSpPr txBox="1"/>
          <p:nvPr>
            <p:ph idx="1" type="body"/>
          </p:nvPr>
        </p:nvSpPr>
        <p:spPr>
          <a:xfrm>
            <a:off x="545075" y="1434200"/>
            <a:ext cx="8178300" cy="2946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t/>
            </a:r>
            <a:endParaRPr sz="2000"/>
          </a:p>
          <a:p>
            <a:pPr indent="-431800" lvl="0" marL="457200" rtl="0" algn="l">
              <a:lnSpc>
                <a:spcPct val="95000"/>
              </a:lnSpc>
              <a:spcBef>
                <a:spcPts val="1200"/>
              </a:spcBef>
              <a:spcAft>
                <a:spcPts val="0"/>
              </a:spcAft>
              <a:buSzPts val="3200"/>
              <a:buChar char="●"/>
            </a:pPr>
            <a:r>
              <a:rPr lang="en" sz="3200">
                <a:latin typeface="Calibri"/>
                <a:ea typeface="Calibri"/>
                <a:cs typeface="Calibri"/>
                <a:sym typeface="Calibri"/>
              </a:rPr>
              <a:t>Sliding window based data restructure</a:t>
            </a:r>
            <a:endParaRPr sz="3200">
              <a:latin typeface="Calibri"/>
              <a:ea typeface="Calibri"/>
              <a:cs typeface="Calibri"/>
              <a:sym typeface="Calibri"/>
            </a:endParaRPr>
          </a:p>
          <a:p>
            <a:pPr indent="-469900" lvl="0" marL="457200" rtl="0" algn="l">
              <a:lnSpc>
                <a:spcPct val="100000"/>
              </a:lnSpc>
              <a:spcBef>
                <a:spcPts val="0"/>
              </a:spcBef>
              <a:spcAft>
                <a:spcPts val="0"/>
              </a:spcAft>
              <a:buSzPts val="3800"/>
              <a:buFont typeface="Calibri"/>
              <a:buChar char="●"/>
            </a:pPr>
            <a:r>
              <a:rPr lang="en" sz="2400"/>
              <a:t>With a sliding window of size s, the set of rounds being taken into account after n rounds are played is: {R</a:t>
            </a:r>
            <a:r>
              <a:rPr baseline="-25000" lang="en" sz="2400"/>
              <a:t>n−s+1</a:t>
            </a:r>
            <a:r>
              <a:rPr lang="en" sz="2400"/>
              <a:t>,R</a:t>
            </a:r>
            <a:r>
              <a:rPr baseline="-25000" lang="en" sz="2400"/>
              <a:t>n−s+2</a:t>
            </a:r>
            <a:r>
              <a:rPr lang="en" sz="2400"/>
              <a:t>,R</a:t>
            </a:r>
            <a:r>
              <a:rPr baseline="-25000" lang="en" sz="2400"/>
              <a:t>n−s+3</a:t>
            </a:r>
            <a:r>
              <a:rPr lang="en" sz="2400"/>
              <a:t>, ... ,R</a:t>
            </a:r>
            <a:r>
              <a:rPr baseline="-25000" lang="en" sz="2400"/>
              <a:t>n</a:t>
            </a:r>
            <a:r>
              <a:rPr lang="en" sz="2400"/>
              <a:t>}, to replace the entire history data {R</a:t>
            </a:r>
            <a:r>
              <a:rPr baseline="-25000" lang="en" sz="2400"/>
              <a:t>1</a:t>
            </a:r>
            <a:r>
              <a:rPr lang="en" sz="2400"/>
              <a:t>, R</a:t>
            </a:r>
            <a:r>
              <a:rPr baseline="-25000" lang="en" sz="2400"/>
              <a:t>2</a:t>
            </a:r>
            <a:r>
              <a:rPr lang="en" sz="2400"/>
              <a:t>, ..., R</a:t>
            </a:r>
            <a:r>
              <a:rPr baseline="-25000" lang="en" sz="2400"/>
              <a:t>n</a:t>
            </a:r>
            <a:r>
              <a:rPr lang="en" sz="2400"/>
              <a:t>}.</a:t>
            </a:r>
            <a:endParaRPr sz="2400"/>
          </a:p>
          <a:p>
            <a:pPr indent="0" lvl="0" marL="457200" rtl="0" algn="l">
              <a:lnSpc>
                <a:spcPct val="95000"/>
              </a:lnSpc>
              <a:spcBef>
                <a:spcPts val="1200"/>
              </a:spcBef>
              <a:spcAft>
                <a:spcPts val="0"/>
              </a:spcAft>
              <a:buNone/>
            </a:pPr>
            <a:r>
              <a:t/>
            </a:r>
            <a:endParaRPr sz="3200">
              <a:latin typeface="Calibri"/>
              <a:ea typeface="Calibri"/>
              <a:cs typeface="Calibri"/>
              <a:sym typeface="Calibri"/>
            </a:endParaRPr>
          </a:p>
          <a:p>
            <a:pPr indent="0" lvl="0" marL="457200" rtl="0" algn="l">
              <a:lnSpc>
                <a:spcPct val="80000"/>
              </a:lnSpc>
              <a:spcBef>
                <a:spcPts val="1200"/>
              </a:spcBef>
              <a:spcAft>
                <a:spcPts val="0"/>
              </a:spcAft>
              <a:buNone/>
            </a:pPr>
            <a:r>
              <a:t/>
            </a:r>
            <a:endParaRPr sz="3200">
              <a:latin typeface="Calibri"/>
              <a:ea typeface="Calibri"/>
              <a:cs typeface="Calibri"/>
              <a:sym typeface="Calibri"/>
            </a:endParaRPr>
          </a:p>
          <a:p>
            <a:pPr indent="0" lvl="0" marL="914400" rtl="0" algn="l">
              <a:lnSpc>
                <a:spcPct val="95000"/>
              </a:lnSpc>
              <a:spcBef>
                <a:spcPts val="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1200"/>
              </a:spcAft>
              <a:buNone/>
            </a:pPr>
            <a:r>
              <a:t/>
            </a:r>
            <a:endParaRPr sz="26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6"/>
          <p:cNvSpPr/>
          <p:nvPr/>
        </p:nvSpPr>
        <p:spPr>
          <a:xfrm>
            <a:off x="529500" y="2429575"/>
            <a:ext cx="8085000" cy="827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9" name="Google Shape;429;p46"/>
          <p:cNvSpPr/>
          <p:nvPr/>
        </p:nvSpPr>
        <p:spPr>
          <a:xfrm>
            <a:off x="837383" y="2429566"/>
            <a:ext cx="1504800" cy="827700"/>
          </a:xfrm>
          <a:prstGeom prst="roundRect">
            <a:avLst>
              <a:gd fmla="val 16667" name="adj"/>
            </a:avLst>
          </a:prstGeom>
          <a:solidFill>
            <a:srgbClr val="DD7E6B"/>
          </a:solidFill>
          <a:ln cap="flat" cmpd="sng" w="12700">
            <a:solidFill>
              <a:srgbClr val="AC5B2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0" name="Google Shape;430;p46"/>
          <p:cNvSpPr/>
          <p:nvPr/>
        </p:nvSpPr>
        <p:spPr>
          <a:xfrm>
            <a:off x="1262600" y="2429565"/>
            <a:ext cx="1504800" cy="827700"/>
          </a:xfrm>
          <a:prstGeom prst="roundRect">
            <a:avLst>
              <a:gd fmla="val 16667" name="adj"/>
            </a:avLst>
          </a:prstGeom>
          <a:solidFill>
            <a:srgbClr val="FFF2CC"/>
          </a:solidFill>
          <a:ln cap="flat" cmpd="sng" w="12700">
            <a:solidFill>
              <a:srgbClr val="BA8C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1" name="Google Shape;431;p46"/>
          <p:cNvSpPr/>
          <p:nvPr/>
        </p:nvSpPr>
        <p:spPr>
          <a:xfrm>
            <a:off x="1614493" y="2429564"/>
            <a:ext cx="1504800" cy="827700"/>
          </a:xfrm>
          <a:prstGeom prst="roundRect">
            <a:avLst>
              <a:gd fmla="val 16667" name="adj"/>
            </a:avLst>
          </a:prstGeom>
          <a:solidFill>
            <a:srgbClr val="A2C4C9"/>
          </a:solidFill>
          <a:ln cap="flat" cmpd="sng" w="12700">
            <a:solidFill>
              <a:srgbClr val="517E3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2" name="Google Shape;432;p46"/>
          <p:cNvSpPr/>
          <p:nvPr/>
        </p:nvSpPr>
        <p:spPr>
          <a:xfrm>
            <a:off x="1966410" y="2429563"/>
            <a:ext cx="1504800" cy="827700"/>
          </a:xfrm>
          <a:prstGeom prst="roundRect">
            <a:avLst>
              <a:gd fmla="val 16667" name="adj"/>
            </a:avLst>
          </a:prstGeom>
          <a:solidFill>
            <a:srgbClr val="8DA9DB"/>
          </a:solidFill>
          <a:ln cap="flat" cmpd="sng" w="12700">
            <a:solidFill>
              <a:srgbClr val="517E3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 name="Google Shape;433;p46"/>
          <p:cNvSpPr txBox="1"/>
          <p:nvPr/>
        </p:nvSpPr>
        <p:spPr>
          <a:xfrm>
            <a:off x="2099220" y="2604925"/>
            <a:ext cx="1380900" cy="4770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1900"/>
              <a:t>Set of data </a:t>
            </a:r>
            <a:endParaRPr sz="1900"/>
          </a:p>
        </p:txBody>
      </p:sp>
      <p:sp>
        <p:nvSpPr>
          <p:cNvPr id="434" name="Google Shape;434;p46"/>
          <p:cNvSpPr/>
          <p:nvPr/>
        </p:nvSpPr>
        <p:spPr>
          <a:xfrm>
            <a:off x="5004589" y="2429563"/>
            <a:ext cx="1504800" cy="827700"/>
          </a:xfrm>
          <a:prstGeom prst="roundRect">
            <a:avLst>
              <a:gd fmla="val 16667" name="adj"/>
            </a:avLst>
          </a:prstGeom>
          <a:solidFill>
            <a:srgbClr val="B6D7A8"/>
          </a:solidFill>
          <a:ln cap="flat" cmpd="sng" w="12700">
            <a:solidFill>
              <a:srgbClr val="517E3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5" name="Google Shape;435;p46"/>
          <p:cNvSpPr txBox="1"/>
          <p:nvPr/>
        </p:nvSpPr>
        <p:spPr>
          <a:xfrm>
            <a:off x="5066550" y="2604925"/>
            <a:ext cx="1380900" cy="4770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1900"/>
              <a:t>Set of data </a:t>
            </a:r>
            <a:endParaRPr sz="1900"/>
          </a:p>
        </p:txBody>
      </p:sp>
      <p:cxnSp>
        <p:nvCxnSpPr>
          <p:cNvPr id="436" name="Google Shape;436;p46"/>
          <p:cNvCxnSpPr/>
          <p:nvPr/>
        </p:nvCxnSpPr>
        <p:spPr>
          <a:xfrm>
            <a:off x="3949350" y="2849425"/>
            <a:ext cx="727200" cy="0"/>
          </a:xfrm>
          <a:prstGeom prst="straightConnector1">
            <a:avLst/>
          </a:prstGeom>
          <a:noFill/>
          <a:ln cap="flat" cmpd="sng" w="28575">
            <a:solidFill>
              <a:schemeClr val="dk1"/>
            </a:solidFill>
            <a:prstDash val="solid"/>
            <a:round/>
            <a:headEnd len="med" w="med" type="none"/>
            <a:tailEnd len="med" w="med" type="triangle"/>
          </a:ln>
        </p:spPr>
      </p:cxnSp>
      <p:cxnSp>
        <p:nvCxnSpPr>
          <p:cNvPr id="437" name="Google Shape;437;p46"/>
          <p:cNvCxnSpPr>
            <a:stCxn id="431" idx="1"/>
          </p:cNvCxnSpPr>
          <p:nvPr/>
        </p:nvCxnSpPr>
        <p:spPr>
          <a:xfrm>
            <a:off x="1614493" y="2843414"/>
            <a:ext cx="351900" cy="0"/>
          </a:xfrm>
          <a:prstGeom prst="straightConnector1">
            <a:avLst/>
          </a:prstGeom>
          <a:noFill/>
          <a:ln cap="flat" cmpd="sng" w="28575">
            <a:solidFill>
              <a:schemeClr val="dk1"/>
            </a:solidFill>
            <a:prstDash val="solid"/>
            <a:round/>
            <a:headEnd len="med" w="med" type="none"/>
            <a:tailEnd len="med" w="med" type="triangle"/>
          </a:ln>
        </p:spPr>
      </p:cxnSp>
      <p:cxnSp>
        <p:nvCxnSpPr>
          <p:cNvPr id="438" name="Google Shape;438;p46"/>
          <p:cNvCxnSpPr/>
          <p:nvPr/>
        </p:nvCxnSpPr>
        <p:spPr>
          <a:xfrm>
            <a:off x="1262593" y="2843414"/>
            <a:ext cx="351900" cy="0"/>
          </a:xfrm>
          <a:prstGeom prst="straightConnector1">
            <a:avLst/>
          </a:prstGeom>
          <a:noFill/>
          <a:ln cap="flat" cmpd="sng" w="28575">
            <a:solidFill>
              <a:schemeClr val="dk1"/>
            </a:solidFill>
            <a:prstDash val="solid"/>
            <a:round/>
            <a:headEnd len="med" w="med" type="none"/>
            <a:tailEnd len="med" w="med" type="triangle"/>
          </a:ln>
        </p:spPr>
      </p:cxnSp>
      <p:cxnSp>
        <p:nvCxnSpPr>
          <p:cNvPr id="439" name="Google Shape;439;p46"/>
          <p:cNvCxnSpPr/>
          <p:nvPr/>
        </p:nvCxnSpPr>
        <p:spPr>
          <a:xfrm>
            <a:off x="910693" y="2843414"/>
            <a:ext cx="351900" cy="0"/>
          </a:xfrm>
          <a:prstGeom prst="straightConnector1">
            <a:avLst/>
          </a:prstGeom>
          <a:noFill/>
          <a:ln cap="flat" cmpd="sng" w="28575">
            <a:solidFill>
              <a:schemeClr val="dk1"/>
            </a:solidFill>
            <a:prstDash val="solid"/>
            <a:round/>
            <a:headEnd len="med" w="med" type="none"/>
            <a:tailEnd len="med" w="med" type="triangle"/>
          </a:ln>
        </p:spPr>
      </p:cxnSp>
      <p:sp>
        <p:nvSpPr>
          <p:cNvPr id="440" name="Google Shape;440;p46"/>
          <p:cNvSpPr txBox="1"/>
          <p:nvPr/>
        </p:nvSpPr>
        <p:spPr>
          <a:xfrm>
            <a:off x="837375" y="3630175"/>
            <a:ext cx="1504800" cy="831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Slided over by same amount each new set </a:t>
            </a:r>
            <a:endParaRPr/>
          </a:p>
        </p:txBody>
      </p:sp>
      <p:cxnSp>
        <p:nvCxnSpPr>
          <p:cNvPr id="441" name="Google Shape;441;p46"/>
          <p:cNvCxnSpPr/>
          <p:nvPr/>
        </p:nvCxnSpPr>
        <p:spPr>
          <a:xfrm rot="10800000">
            <a:off x="1589768" y="3298664"/>
            <a:ext cx="0" cy="290100"/>
          </a:xfrm>
          <a:prstGeom prst="straightConnector1">
            <a:avLst/>
          </a:prstGeom>
          <a:noFill/>
          <a:ln cap="flat" cmpd="sng" w="28575">
            <a:solidFill>
              <a:schemeClr val="dk1"/>
            </a:solidFill>
            <a:prstDash val="solid"/>
            <a:round/>
            <a:headEnd len="med" w="med" type="none"/>
            <a:tailEnd len="med" w="med" type="triangle"/>
          </a:ln>
        </p:spPr>
      </p:cxnSp>
      <p:cxnSp>
        <p:nvCxnSpPr>
          <p:cNvPr id="442" name="Google Shape;442;p46"/>
          <p:cNvCxnSpPr/>
          <p:nvPr/>
        </p:nvCxnSpPr>
        <p:spPr>
          <a:xfrm flipH="1" rot="10800000">
            <a:off x="1538725" y="1781050"/>
            <a:ext cx="3096900" cy="359100"/>
          </a:xfrm>
          <a:prstGeom prst="curvedConnector3">
            <a:avLst>
              <a:gd fmla="val 50000" name="adj1"/>
            </a:avLst>
          </a:prstGeom>
          <a:noFill/>
          <a:ln cap="flat" cmpd="sng" w="19050">
            <a:solidFill>
              <a:schemeClr val="dk2"/>
            </a:solidFill>
            <a:prstDash val="solid"/>
            <a:round/>
            <a:headEnd len="med" w="med" type="none"/>
            <a:tailEnd len="med" w="med" type="none"/>
          </a:ln>
        </p:spPr>
      </p:cxnSp>
      <p:cxnSp>
        <p:nvCxnSpPr>
          <p:cNvPr id="443" name="Google Shape;443;p46"/>
          <p:cNvCxnSpPr/>
          <p:nvPr/>
        </p:nvCxnSpPr>
        <p:spPr>
          <a:xfrm rot="10800000">
            <a:off x="4436675" y="1781050"/>
            <a:ext cx="3168600" cy="359100"/>
          </a:xfrm>
          <a:prstGeom prst="curvedConnector3">
            <a:avLst>
              <a:gd fmla="val 50000" name="adj1"/>
            </a:avLst>
          </a:prstGeom>
          <a:noFill/>
          <a:ln cap="flat" cmpd="sng" w="19050">
            <a:solidFill>
              <a:schemeClr val="dk2"/>
            </a:solidFill>
            <a:prstDash val="solid"/>
            <a:round/>
            <a:headEnd len="med" w="med" type="none"/>
            <a:tailEnd len="med" w="med" type="none"/>
          </a:ln>
        </p:spPr>
      </p:cxnSp>
      <p:sp>
        <p:nvSpPr>
          <p:cNvPr id="444" name="Google Shape;444;p46"/>
          <p:cNvSpPr txBox="1"/>
          <p:nvPr/>
        </p:nvSpPr>
        <p:spPr>
          <a:xfrm>
            <a:off x="3457800" y="1134550"/>
            <a:ext cx="1956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Calibri"/>
                <a:ea typeface="Calibri"/>
                <a:cs typeface="Calibri"/>
                <a:sym typeface="Calibri"/>
              </a:rPr>
              <a:t>Total Data</a:t>
            </a:r>
            <a:endParaRPr b="1" sz="3000">
              <a:latin typeface="Calibri"/>
              <a:ea typeface="Calibri"/>
              <a:cs typeface="Calibri"/>
              <a:sym typeface="Calibri"/>
            </a:endParaRPr>
          </a:p>
        </p:txBody>
      </p:sp>
      <p:sp>
        <p:nvSpPr>
          <p:cNvPr id="445" name="Google Shape;445;p46"/>
          <p:cNvSpPr txBox="1"/>
          <p:nvPr>
            <p:ph type="title"/>
          </p:nvPr>
        </p:nvSpPr>
        <p:spPr>
          <a:xfrm>
            <a:off x="1340100" y="117900"/>
            <a:ext cx="64638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0000"/>
              </a:buClr>
              <a:buSzPts val="3300"/>
              <a:buFont typeface="Calibri"/>
              <a:buNone/>
            </a:pPr>
            <a:r>
              <a:rPr lang="en">
                <a:solidFill>
                  <a:srgbClr val="FF0000"/>
                </a:solidFill>
                <a:latin typeface="Calibri"/>
                <a:ea typeface="Calibri"/>
                <a:cs typeface="Calibri"/>
                <a:sym typeface="Calibri"/>
              </a:rPr>
              <a:t>Diagram of the sliding window modification</a:t>
            </a:r>
            <a:endParaRPr>
              <a:solidFill>
                <a:srgbClr val="FF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7"/>
          <p:cNvSpPr txBox="1"/>
          <p:nvPr>
            <p:ph type="title"/>
          </p:nvPr>
        </p:nvSpPr>
        <p:spPr>
          <a:xfrm>
            <a:off x="719550" y="947775"/>
            <a:ext cx="7248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FF0000"/>
                </a:solidFill>
                <a:latin typeface="Calibri"/>
                <a:ea typeface="Calibri"/>
                <a:cs typeface="Calibri"/>
                <a:sym typeface="Calibri"/>
              </a:rPr>
              <a:t>Challenge #3</a:t>
            </a:r>
            <a:endParaRPr sz="4020">
              <a:solidFill>
                <a:srgbClr val="FF0000"/>
              </a:solidFill>
              <a:latin typeface="Calibri"/>
              <a:ea typeface="Calibri"/>
              <a:cs typeface="Calibri"/>
              <a:sym typeface="Calibri"/>
            </a:endParaRPr>
          </a:p>
        </p:txBody>
      </p:sp>
      <p:sp>
        <p:nvSpPr>
          <p:cNvPr id="451" name="Google Shape;451;p47"/>
          <p:cNvSpPr txBox="1"/>
          <p:nvPr>
            <p:ph idx="1" type="body"/>
          </p:nvPr>
        </p:nvSpPr>
        <p:spPr>
          <a:xfrm>
            <a:off x="947700" y="2278400"/>
            <a:ext cx="7248600" cy="694200"/>
          </a:xfrm>
          <a:prstGeom prst="rect">
            <a:avLst/>
          </a:prstGeom>
        </p:spPr>
        <p:txBody>
          <a:bodyPr anchorCtr="0" anchor="t" bIns="91425" lIns="91425" spcFirstLastPara="1" rIns="91425" wrap="square" tIns="91425">
            <a:noAutofit/>
          </a:bodyPr>
          <a:lstStyle/>
          <a:p>
            <a:pPr indent="-457200" lvl="0" marL="457200" rtl="0" algn="l">
              <a:lnSpc>
                <a:spcPct val="95000"/>
              </a:lnSpc>
              <a:spcBef>
                <a:spcPts val="0"/>
              </a:spcBef>
              <a:spcAft>
                <a:spcPts val="0"/>
              </a:spcAft>
              <a:buSzPts val="3600"/>
              <a:buChar char="●"/>
            </a:pPr>
            <a:r>
              <a:rPr lang="en" sz="3600">
                <a:latin typeface="Calibri"/>
                <a:ea typeface="Calibri"/>
                <a:cs typeface="Calibri"/>
                <a:sym typeface="Calibri"/>
              </a:rPr>
              <a:t>Need for sub-optimal convergence</a:t>
            </a:r>
            <a:endParaRPr sz="3600">
              <a:latin typeface="Calibri"/>
              <a:ea typeface="Calibri"/>
              <a:cs typeface="Calibri"/>
              <a:sym typeface="Calibri"/>
            </a:endParaRPr>
          </a:p>
          <a:p>
            <a:pPr indent="0" lvl="0" marL="0" rtl="0" algn="l">
              <a:lnSpc>
                <a:spcPct val="95000"/>
              </a:lnSpc>
              <a:spcBef>
                <a:spcPts val="1200"/>
              </a:spcBef>
              <a:spcAft>
                <a:spcPts val="0"/>
              </a:spcAft>
              <a:buNone/>
            </a:pPr>
            <a:r>
              <a:t/>
            </a:r>
            <a:endParaRPr sz="3200">
              <a:latin typeface="Calibri"/>
              <a:ea typeface="Calibri"/>
              <a:cs typeface="Calibri"/>
              <a:sym typeface="Calibri"/>
            </a:endParaRPr>
          </a:p>
          <a:p>
            <a:pPr indent="0" lvl="0" marL="457200" rtl="0" algn="l">
              <a:lnSpc>
                <a:spcPct val="80000"/>
              </a:lnSpc>
              <a:spcBef>
                <a:spcPts val="1200"/>
              </a:spcBef>
              <a:spcAft>
                <a:spcPts val="0"/>
              </a:spcAft>
              <a:buNone/>
            </a:pPr>
            <a:r>
              <a:t/>
            </a:r>
            <a:endParaRPr sz="3200">
              <a:latin typeface="Calibri"/>
              <a:ea typeface="Calibri"/>
              <a:cs typeface="Calibri"/>
              <a:sym typeface="Calibri"/>
            </a:endParaRPr>
          </a:p>
          <a:p>
            <a:pPr indent="0" lvl="0" marL="914400" rtl="0" algn="l">
              <a:lnSpc>
                <a:spcPct val="95000"/>
              </a:lnSpc>
              <a:spcBef>
                <a:spcPts val="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1200"/>
              </a:spcAft>
              <a:buNone/>
            </a:pPr>
            <a:r>
              <a:t/>
            </a:r>
            <a:endParaRPr sz="26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8"/>
          <p:cNvSpPr txBox="1"/>
          <p:nvPr>
            <p:ph type="title"/>
          </p:nvPr>
        </p:nvSpPr>
        <p:spPr>
          <a:xfrm>
            <a:off x="719550" y="947775"/>
            <a:ext cx="7248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320">
                <a:solidFill>
                  <a:srgbClr val="FF0000"/>
                </a:solidFill>
                <a:latin typeface="Calibri"/>
                <a:ea typeface="Calibri"/>
                <a:cs typeface="Calibri"/>
                <a:sym typeface="Calibri"/>
              </a:rPr>
              <a:t>Solution #3</a:t>
            </a:r>
            <a:endParaRPr sz="4320">
              <a:solidFill>
                <a:srgbClr val="FF0000"/>
              </a:solidFill>
              <a:latin typeface="Calibri"/>
              <a:ea typeface="Calibri"/>
              <a:cs typeface="Calibri"/>
              <a:sym typeface="Calibri"/>
            </a:endParaRPr>
          </a:p>
        </p:txBody>
      </p:sp>
      <p:sp>
        <p:nvSpPr>
          <p:cNvPr id="457" name="Google Shape;457;p48"/>
          <p:cNvSpPr txBox="1"/>
          <p:nvPr>
            <p:ph idx="1" type="body"/>
          </p:nvPr>
        </p:nvSpPr>
        <p:spPr>
          <a:xfrm>
            <a:off x="662000" y="1872775"/>
            <a:ext cx="8341800" cy="3149700"/>
          </a:xfrm>
          <a:prstGeom prst="rect">
            <a:avLst/>
          </a:prstGeom>
        </p:spPr>
        <p:txBody>
          <a:bodyPr anchorCtr="0" anchor="t" bIns="91425" lIns="91425" spcFirstLastPara="1" rIns="91425" wrap="square" tIns="91425">
            <a:noAutofit/>
          </a:bodyPr>
          <a:lstStyle/>
          <a:p>
            <a:pPr indent="-374650" lvl="0" marL="457200" rtl="0" algn="l">
              <a:lnSpc>
                <a:spcPct val="95000"/>
              </a:lnSpc>
              <a:spcBef>
                <a:spcPts val="0"/>
              </a:spcBef>
              <a:spcAft>
                <a:spcPts val="0"/>
              </a:spcAft>
              <a:buSzPts val="2300"/>
              <a:buFont typeface="Calibri"/>
              <a:buChar char="●"/>
            </a:pPr>
            <a:r>
              <a:rPr lang="en" sz="2300">
                <a:latin typeface="Calibri"/>
                <a:ea typeface="Calibri"/>
                <a:cs typeface="Calibri"/>
                <a:sym typeface="Calibri"/>
              </a:rPr>
              <a:t>HMM with restart</a:t>
            </a:r>
            <a:endParaRPr sz="2300">
              <a:latin typeface="Calibri"/>
              <a:ea typeface="Calibri"/>
              <a:cs typeface="Calibri"/>
              <a:sym typeface="Calibri"/>
            </a:endParaRPr>
          </a:p>
          <a:p>
            <a:pPr indent="0" lvl="0" marL="914400" rtl="0" algn="l">
              <a:lnSpc>
                <a:spcPct val="95000"/>
              </a:lnSpc>
              <a:spcBef>
                <a:spcPts val="1200"/>
              </a:spcBef>
              <a:spcAft>
                <a:spcPts val="0"/>
              </a:spcAft>
              <a:buNone/>
            </a:pPr>
            <a:r>
              <a:t/>
            </a:r>
            <a:endParaRPr sz="2300">
              <a:latin typeface="Calibri"/>
              <a:ea typeface="Calibri"/>
              <a:cs typeface="Calibri"/>
              <a:sym typeface="Calibri"/>
            </a:endParaRPr>
          </a:p>
          <a:p>
            <a:pPr indent="-342900" lvl="0" marL="457200" rtl="0" algn="l">
              <a:lnSpc>
                <a:spcPct val="95000"/>
              </a:lnSpc>
              <a:spcBef>
                <a:spcPts val="1200"/>
              </a:spcBef>
              <a:spcAft>
                <a:spcPts val="0"/>
              </a:spcAft>
              <a:buSzPts val="1800"/>
              <a:buChar char="●"/>
            </a:pPr>
            <a:r>
              <a:rPr lang="en" sz="2300">
                <a:latin typeface="Calibri"/>
                <a:ea typeface="Calibri"/>
                <a:cs typeface="Calibri"/>
                <a:sym typeface="Calibri"/>
              </a:rPr>
              <a:t>Calculation for the HMMR: k</a:t>
            </a:r>
            <a:r>
              <a:rPr baseline="-25000" lang="en" sz="2300">
                <a:latin typeface="Calibri"/>
                <a:ea typeface="Calibri"/>
                <a:cs typeface="Calibri"/>
                <a:sym typeface="Calibri"/>
              </a:rPr>
              <a:t>n</a:t>
            </a:r>
            <a:r>
              <a:rPr lang="en" sz="2300">
                <a:latin typeface="Calibri"/>
                <a:ea typeface="Calibri"/>
                <a:cs typeface="Calibri"/>
                <a:sym typeface="Calibri"/>
              </a:rPr>
              <a:t> denotes the sets of parameters for the n-th rounds and k</a:t>
            </a:r>
            <a:r>
              <a:rPr baseline="-25000" lang="en" sz="2300">
                <a:latin typeface="Calibri"/>
                <a:ea typeface="Calibri"/>
                <a:cs typeface="Calibri"/>
                <a:sym typeface="Calibri"/>
              </a:rPr>
              <a:t>0</a:t>
            </a:r>
            <a:r>
              <a:rPr lang="en" sz="2300">
                <a:latin typeface="Calibri"/>
                <a:ea typeface="Calibri"/>
                <a:cs typeface="Calibri"/>
                <a:sym typeface="Calibri"/>
              </a:rPr>
              <a:t> is the initial parameters of the model:</a:t>
            </a:r>
            <a:endParaRPr sz="2300">
              <a:latin typeface="Calibri"/>
              <a:ea typeface="Calibri"/>
              <a:cs typeface="Calibri"/>
              <a:sym typeface="Calibri"/>
            </a:endParaRPr>
          </a:p>
          <a:p>
            <a:pPr indent="0" lvl="0" marL="457200" rtl="0" algn="l">
              <a:lnSpc>
                <a:spcPct val="95000"/>
              </a:lnSpc>
              <a:spcBef>
                <a:spcPts val="1200"/>
              </a:spcBef>
              <a:spcAft>
                <a:spcPts val="0"/>
              </a:spcAft>
              <a:buNone/>
            </a:pPr>
            <a:r>
              <a:rPr lang="en" sz="2339"/>
              <a:t>k</a:t>
            </a:r>
            <a:r>
              <a:rPr baseline="-25000" lang="en" sz="2339"/>
              <a:t>n</a:t>
            </a:r>
            <a:r>
              <a:rPr lang="en" sz="2339"/>
              <a:t> = m ∗ (k</a:t>
            </a:r>
            <a:r>
              <a:rPr baseline="-25000" lang="en" sz="2339"/>
              <a:t>n−1</a:t>
            </a:r>
            <a:r>
              <a:rPr lang="en" sz="2339"/>
              <a:t>) + (1 − m) ∗ k</a:t>
            </a:r>
            <a:r>
              <a:rPr baseline="-25000" lang="en" sz="2339"/>
              <a:t>0</a:t>
            </a:r>
            <a:endParaRPr baseline="-25000" sz="2339"/>
          </a:p>
          <a:p>
            <a:pPr indent="0" lvl="0" marL="457200" rtl="0" algn="l">
              <a:lnSpc>
                <a:spcPct val="95000"/>
              </a:lnSpc>
              <a:spcBef>
                <a:spcPts val="1200"/>
              </a:spcBef>
              <a:spcAft>
                <a:spcPts val="0"/>
              </a:spcAft>
              <a:buNone/>
            </a:pPr>
            <a:r>
              <a:t/>
            </a:r>
            <a:endParaRPr sz="3200">
              <a:latin typeface="Calibri"/>
              <a:ea typeface="Calibri"/>
              <a:cs typeface="Calibri"/>
              <a:sym typeface="Calibri"/>
            </a:endParaRPr>
          </a:p>
          <a:p>
            <a:pPr indent="0" lvl="0" marL="457200" rtl="0" algn="l">
              <a:lnSpc>
                <a:spcPct val="95000"/>
              </a:lnSpc>
              <a:spcBef>
                <a:spcPts val="1200"/>
              </a:spcBef>
              <a:spcAft>
                <a:spcPts val="0"/>
              </a:spcAft>
              <a:buNone/>
            </a:pPr>
            <a:r>
              <a:t/>
            </a:r>
            <a:endParaRPr sz="3200">
              <a:latin typeface="Calibri"/>
              <a:ea typeface="Calibri"/>
              <a:cs typeface="Calibri"/>
              <a:sym typeface="Calibri"/>
            </a:endParaRPr>
          </a:p>
          <a:p>
            <a:pPr indent="0" lvl="0" marL="457200" rtl="0" algn="l">
              <a:lnSpc>
                <a:spcPct val="80000"/>
              </a:lnSpc>
              <a:spcBef>
                <a:spcPts val="1200"/>
              </a:spcBef>
              <a:spcAft>
                <a:spcPts val="0"/>
              </a:spcAft>
              <a:buNone/>
            </a:pPr>
            <a:r>
              <a:t/>
            </a:r>
            <a:endParaRPr sz="3200">
              <a:latin typeface="Calibri"/>
              <a:ea typeface="Calibri"/>
              <a:cs typeface="Calibri"/>
              <a:sym typeface="Calibri"/>
            </a:endParaRPr>
          </a:p>
          <a:p>
            <a:pPr indent="0" lvl="0" marL="914400" rtl="0" algn="l">
              <a:lnSpc>
                <a:spcPct val="95000"/>
              </a:lnSpc>
              <a:spcBef>
                <a:spcPts val="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0"/>
              </a:spcAft>
              <a:buNone/>
            </a:pPr>
            <a:r>
              <a:t/>
            </a:r>
            <a:endParaRPr sz="2800">
              <a:latin typeface="Calibri"/>
              <a:ea typeface="Calibri"/>
              <a:cs typeface="Calibri"/>
              <a:sym typeface="Calibri"/>
            </a:endParaRPr>
          </a:p>
          <a:p>
            <a:pPr indent="0" lvl="0" marL="0" rtl="0" algn="l">
              <a:lnSpc>
                <a:spcPct val="95000"/>
              </a:lnSpc>
              <a:spcBef>
                <a:spcPts val="1200"/>
              </a:spcBef>
              <a:spcAft>
                <a:spcPts val="1200"/>
              </a:spcAft>
              <a:buNone/>
            </a:pPr>
            <a:r>
              <a:t/>
            </a:r>
            <a:endParaRPr sz="26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9"/>
          <p:cNvSpPr txBox="1"/>
          <p:nvPr>
            <p:ph type="title"/>
          </p:nvPr>
        </p:nvSpPr>
        <p:spPr>
          <a:xfrm>
            <a:off x="715200" y="0"/>
            <a:ext cx="77136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0000"/>
              </a:buClr>
              <a:buSzPts val="3300"/>
              <a:buFont typeface="Calibri"/>
              <a:buNone/>
            </a:pPr>
            <a:r>
              <a:rPr lang="en">
                <a:solidFill>
                  <a:srgbClr val="FF0000"/>
                </a:solidFill>
                <a:latin typeface="Calibri"/>
                <a:ea typeface="Calibri"/>
                <a:cs typeface="Calibri"/>
                <a:sym typeface="Calibri"/>
              </a:rPr>
              <a:t>Combination Model with Partial Reset Modification</a:t>
            </a:r>
            <a:endParaRPr>
              <a:solidFill>
                <a:srgbClr val="FF0000"/>
              </a:solidFill>
              <a:latin typeface="Calibri"/>
              <a:ea typeface="Calibri"/>
              <a:cs typeface="Calibri"/>
              <a:sym typeface="Calibri"/>
            </a:endParaRPr>
          </a:p>
        </p:txBody>
      </p:sp>
      <p:sp>
        <p:nvSpPr>
          <p:cNvPr id="463" name="Google Shape;463;p49"/>
          <p:cNvSpPr/>
          <p:nvPr/>
        </p:nvSpPr>
        <p:spPr>
          <a:xfrm>
            <a:off x="2693752" y="1994499"/>
            <a:ext cx="1281300" cy="728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Current </a:t>
            </a:r>
            <a:r>
              <a:rPr lang="en" sz="1500">
                <a:solidFill>
                  <a:schemeClr val="lt1"/>
                </a:solidFill>
                <a:latin typeface="Calibri"/>
                <a:ea typeface="Calibri"/>
                <a:cs typeface="Calibri"/>
                <a:sym typeface="Calibri"/>
              </a:rPr>
              <a:t>i</a:t>
            </a:r>
            <a:r>
              <a:rPr lang="en" sz="1500">
                <a:solidFill>
                  <a:schemeClr val="lt1"/>
                </a:solidFill>
                <a:latin typeface="Calibri"/>
                <a:ea typeface="Calibri"/>
                <a:cs typeface="Calibri"/>
                <a:sym typeface="Calibri"/>
              </a:rPr>
              <a:t>terations</a:t>
            </a:r>
            <a:r>
              <a:rPr lang="en" sz="1500">
                <a:solidFill>
                  <a:schemeClr val="lt1"/>
                </a:solidFill>
                <a:latin typeface="Calibri"/>
                <a:ea typeface="Calibri"/>
                <a:cs typeface="Calibri"/>
                <a:sym typeface="Calibri"/>
              </a:rPr>
              <a:t> model</a:t>
            </a:r>
            <a:endParaRPr sz="1500">
              <a:solidFill>
                <a:schemeClr val="lt1"/>
              </a:solidFill>
              <a:latin typeface="Calibri"/>
              <a:ea typeface="Calibri"/>
              <a:cs typeface="Calibri"/>
              <a:sym typeface="Calibri"/>
            </a:endParaRPr>
          </a:p>
        </p:txBody>
      </p:sp>
      <p:sp>
        <p:nvSpPr>
          <p:cNvPr id="464" name="Google Shape;464;p49"/>
          <p:cNvSpPr/>
          <p:nvPr/>
        </p:nvSpPr>
        <p:spPr>
          <a:xfrm>
            <a:off x="3950126" y="4211726"/>
            <a:ext cx="1533000" cy="815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Final model used for next iteration</a:t>
            </a:r>
            <a:endParaRPr sz="1500">
              <a:solidFill>
                <a:schemeClr val="lt1"/>
              </a:solidFill>
              <a:latin typeface="Calibri"/>
              <a:ea typeface="Calibri"/>
              <a:cs typeface="Calibri"/>
              <a:sym typeface="Calibri"/>
            </a:endParaRPr>
          </a:p>
        </p:txBody>
      </p:sp>
      <p:sp>
        <p:nvSpPr>
          <p:cNvPr id="465" name="Google Shape;465;p49"/>
          <p:cNvSpPr/>
          <p:nvPr/>
        </p:nvSpPr>
        <p:spPr>
          <a:xfrm>
            <a:off x="5390075" y="3027600"/>
            <a:ext cx="1339200" cy="752400"/>
          </a:xfrm>
          <a:prstGeom prst="rect">
            <a:avLst/>
          </a:prstGeom>
          <a:solidFill>
            <a:srgbClr val="6AA84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Initial model</a:t>
            </a:r>
            <a:endParaRPr sz="1500">
              <a:solidFill>
                <a:schemeClr val="lt1"/>
              </a:solidFill>
              <a:latin typeface="Calibri"/>
              <a:ea typeface="Calibri"/>
              <a:cs typeface="Calibri"/>
              <a:sym typeface="Calibri"/>
            </a:endParaRPr>
          </a:p>
        </p:txBody>
      </p:sp>
      <p:cxnSp>
        <p:nvCxnSpPr>
          <p:cNvPr id="466" name="Google Shape;466;p49"/>
          <p:cNvCxnSpPr/>
          <p:nvPr/>
        </p:nvCxnSpPr>
        <p:spPr>
          <a:xfrm>
            <a:off x="3334400" y="2750700"/>
            <a:ext cx="0" cy="276900"/>
          </a:xfrm>
          <a:prstGeom prst="straightConnector1">
            <a:avLst/>
          </a:prstGeom>
          <a:noFill/>
          <a:ln cap="flat" cmpd="sng" w="28575">
            <a:solidFill>
              <a:schemeClr val="dk1"/>
            </a:solidFill>
            <a:prstDash val="solid"/>
            <a:round/>
            <a:headEnd len="med" w="med" type="none"/>
            <a:tailEnd len="med" w="med" type="triangle"/>
          </a:ln>
        </p:spPr>
      </p:cxnSp>
      <p:sp>
        <p:nvSpPr>
          <p:cNvPr id="467" name="Google Shape;467;p49"/>
          <p:cNvSpPr/>
          <p:nvPr/>
        </p:nvSpPr>
        <p:spPr>
          <a:xfrm>
            <a:off x="2703976" y="3027606"/>
            <a:ext cx="1339200" cy="752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Updated model</a:t>
            </a:r>
            <a:endParaRPr sz="1500">
              <a:solidFill>
                <a:schemeClr val="lt1"/>
              </a:solidFill>
              <a:latin typeface="Calibri"/>
              <a:ea typeface="Calibri"/>
              <a:cs typeface="Calibri"/>
              <a:sym typeface="Calibri"/>
            </a:endParaRPr>
          </a:p>
          <a:p>
            <a:pPr indent="0" lvl="0" marL="0" marR="0" rtl="0" algn="ctr">
              <a:spcBef>
                <a:spcPts val="0"/>
              </a:spcBef>
              <a:spcAft>
                <a:spcPts val="0"/>
              </a:spcAft>
              <a:buNone/>
            </a:pPr>
            <a:r>
              <a:rPr lang="en" sz="1500">
                <a:solidFill>
                  <a:schemeClr val="lt1"/>
                </a:solidFill>
                <a:latin typeface="Calibri"/>
                <a:ea typeface="Calibri"/>
                <a:cs typeface="Calibri"/>
                <a:sym typeface="Calibri"/>
              </a:rPr>
              <a:t> (not used)</a:t>
            </a:r>
            <a:endParaRPr sz="1500">
              <a:solidFill>
                <a:schemeClr val="lt1"/>
              </a:solidFill>
              <a:latin typeface="Calibri"/>
              <a:ea typeface="Calibri"/>
              <a:cs typeface="Calibri"/>
              <a:sym typeface="Calibri"/>
            </a:endParaRPr>
          </a:p>
        </p:txBody>
      </p:sp>
      <p:sp>
        <p:nvSpPr>
          <p:cNvPr id="468" name="Google Shape;468;p49"/>
          <p:cNvSpPr txBox="1"/>
          <p:nvPr/>
        </p:nvSpPr>
        <p:spPr>
          <a:xfrm rot="-1133">
            <a:off x="4328033" y="3031871"/>
            <a:ext cx="909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alibri"/>
                <a:ea typeface="Calibri"/>
                <a:cs typeface="Calibri"/>
                <a:sym typeface="Calibri"/>
              </a:rPr>
              <a:t>Combo </a:t>
            </a:r>
            <a:endParaRPr sz="1500">
              <a:latin typeface="Calibri"/>
              <a:ea typeface="Calibri"/>
              <a:cs typeface="Calibri"/>
              <a:sym typeface="Calibri"/>
            </a:endParaRPr>
          </a:p>
        </p:txBody>
      </p:sp>
      <p:cxnSp>
        <p:nvCxnSpPr>
          <p:cNvPr id="469" name="Google Shape;469;p49"/>
          <p:cNvCxnSpPr/>
          <p:nvPr/>
        </p:nvCxnSpPr>
        <p:spPr>
          <a:xfrm>
            <a:off x="4716626" y="3366138"/>
            <a:ext cx="0" cy="815400"/>
          </a:xfrm>
          <a:prstGeom prst="straightConnector1">
            <a:avLst/>
          </a:prstGeom>
          <a:noFill/>
          <a:ln cap="flat" cmpd="sng" w="28575">
            <a:solidFill>
              <a:schemeClr val="dk1"/>
            </a:solidFill>
            <a:prstDash val="solid"/>
            <a:round/>
            <a:headEnd len="med" w="med" type="none"/>
            <a:tailEnd len="med" w="med" type="triangle"/>
          </a:ln>
        </p:spPr>
      </p:cxnSp>
      <p:sp>
        <p:nvSpPr>
          <p:cNvPr id="470" name="Google Shape;470;p49"/>
          <p:cNvSpPr/>
          <p:nvPr/>
        </p:nvSpPr>
        <p:spPr>
          <a:xfrm>
            <a:off x="2689102" y="961399"/>
            <a:ext cx="1281300" cy="728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Initial model</a:t>
            </a:r>
            <a:endParaRPr sz="1500">
              <a:solidFill>
                <a:schemeClr val="lt1"/>
              </a:solidFill>
              <a:latin typeface="Calibri"/>
              <a:ea typeface="Calibri"/>
              <a:cs typeface="Calibri"/>
              <a:sym typeface="Calibri"/>
            </a:endParaRPr>
          </a:p>
        </p:txBody>
      </p:sp>
      <p:cxnSp>
        <p:nvCxnSpPr>
          <p:cNvPr id="471" name="Google Shape;471;p49"/>
          <p:cNvCxnSpPr/>
          <p:nvPr/>
        </p:nvCxnSpPr>
        <p:spPr>
          <a:xfrm>
            <a:off x="3329750" y="1703700"/>
            <a:ext cx="0" cy="276900"/>
          </a:xfrm>
          <a:prstGeom prst="straightConnector1">
            <a:avLst/>
          </a:prstGeom>
          <a:noFill/>
          <a:ln cap="flat" cmpd="sng" w="28575">
            <a:solidFill>
              <a:schemeClr val="dk1"/>
            </a:solidFill>
            <a:prstDash val="solid"/>
            <a:round/>
            <a:headEnd len="med" w="med" type="none"/>
            <a:tailEnd len="med" w="med" type="triangle"/>
          </a:ln>
        </p:spPr>
      </p:cxnSp>
      <p:sp>
        <p:nvSpPr>
          <p:cNvPr id="472" name="Google Shape;472;p49"/>
          <p:cNvSpPr/>
          <p:nvPr/>
        </p:nvSpPr>
        <p:spPr>
          <a:xfrm>
            <a:off x="3979525" y="1298450"/>
            <a:ext cx="2078975" cy="1667100"/>
          </a:xfrm>
          <a:custGeom>
            <a:rect b="b" l="l" r="r" t="t"/>
            <a:pathLst>
              <a:path extrusionOk="0" h="66684" w="83159">
                <a:moveTo>
                  <a:pt x="83159" y="66684"/>
                </a:moveTo>
                <a:lnTo>
                  <a:pt x="83159" y="0"/>
                </a:lnTo>
                <a:lnTo>
                  <a:pt x="0" y="0"/>
                </a:lnTo>
              </a:path>
            </a:pathLst>
          </a:custGeom>
          <a:noFill/>
          <a:ln cap="flat" cmpd="sng" w="28575">
            <a:solidFill>
              <a:schemeClr val="dk1"/>
            </a:solidFill>
            <a:prstDash val="dash"/>
            <a:round/>
            <a:headEnd len="med" w="med" type="none"/>
            <a:tailEnd len="med" w="med" type="none"/>
          </a:ln>
        </p:spPr>
      </p:sp>
      <p:sp>
        <p:nvSpPr>
          <p:cNvPr id="473" name="Google Shape;473;p49"/>
          <p:cNvSpPr/>
          <p:nvPr/>
        </p:nvSpPr>
        <p:spPr>
          <a:xfrm rot="5400000">
            <a:off x="5994500" y="2909313"/>
            <a:ext cx="132300" cy="1125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9"/>
          <p:cNvSpPr/>
          <p:nvPr/>
        </p:nvSpPr>
        <p:spPr>
          <a:xfrm>
            <a:off x="1989225" y="2377700"/>
            <a:ext cx="1916321" cy="2249961"/>
          </a:xfrm>
          <a:custGeom>
            <a:rect b="b" l="l" r="r" t="t"/>
            <a:pathLst>
              <a:path extrusionOk="0" h="89435" w="79433">
                <a:moveTo>
                  <a:pt x="79433" y="89435"/>
                </a:moveTo>
                <a:lnTo>
                  <a:pt x="0" y="89435"/>
                </a:lnTo>
                <a:lnTo>
                  <a:pt x="0" y="0"/>
                </a:lnTo>
                <a:lnTo>
                  <a:pt x="25693" y="0"/>
                </a:lnTo>
              </a:path>
            </a:pathLst>
          </a:custGeom>
          <a:noFill/>
          <a:ln cap="flat" cmpd="sng" w="28575">
            <a:solidFill>
              <a:schemeClr val="dk1"/>
            </a:solidFill>
            <a:prstDash val="dash"/>
            <a:round/>
            <a:headEnd len="med" w="med" type="none"/>
            <a:tailEnd len="med" w="med" type="none"/>
          </a:ln>
        </p:spPr>
      </p:sp>
      <p:sp>
        <p:nvSpPr>
          <p:cNvPr id="475" name="Google Shape;475;p49"/>
          <p:cNvSpPr/>
          <p:nvPr/>
        </p:nvSpPr>
        <p:spPr>
          <a:xfrm>
            <a:off x="2556975" y="2316350"/>
            <a:ext cx="132300" cy="1125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9"/>
          <p:cNvSpPr txBox="1"/>
          <p:nvPr/>
        </p:nvSpPr>
        <p:spPr>
          <a:xfrm>
            <a:off x="182475" y="1125925"/>
            <a:ext cx="2200500" cy="92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t>Final Model</a:t>
            </a:r>
            <a:r>
              <a:rPr lang="en" sz="1600"/>
              <a:t> becomes model used to make next updated model </a:t>
            </a:r>
            <a:endParaRPr sz="1600"/>
          </a:p>
        </p:txBody>
      </p:sp>
      <p:cxnSp>
        <p:nvCxnSpPr>
          <p:cNvPr id="477" name="Google Shape;477;p49"/>
          <p:cNvCxnSpPr>
            <a:stCxn id="464" idx="3"/>
            <a:endCxn id="478" idx="1"/>
          </p:cNvCxnSpPr>
          <p:nvPr/>
        </p:nvCxnSpPr>
        <p:spPr>
          <a:xfrm>
            <a:off x="5483126" y="4619426"/>
            <a:ext cx="575400" cy="0"/>
          </a:xfrm>
          <a:prstGeom prst="straightConnector1">
            <a:avLst/>
          </a:prstGeom>
          <a:noFill/>
          <a:ln cap="flat" cmpd="sng" w="28575">
            <a:solidFill>
              <a:schemeClr val="dk1"/>
            </a:solidFill>
            <a:prstDash val="solid"/>
            <a:round/>
            <a:headEnd len="med" w="med" type="none"/>
            <a:tailEnd len="med" w="med" type="triangle"/>
          </a:ln>
        </p:spPr>
      </p:cxnSp>
      <p:sp>
        <p:nvSpPr>
          <p:cNvPr id="479" name="Google Shape;479;p49"/>
          <p:cNvSpPr/>
          <p:nvPr/>
        </p:nvSpPr>
        <p:spPr>
          <a:xfrm>
            <a:off x="6058525" y="4211725"/>
            <a:ext cx="1533000" cy="815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700">
                <a:solidFill>
                  <a:schemeClr val="lt1"/>
                </a:solidFill>
                <a:latin typeface="Calibri"/>
                <a:ea typeface="Calibri"/>
                <a:cs typeface="Calibri"/>
                <a:sym typeface="Calibri"/>
              </a:rPr>
              <a:t>Behavioural Profile</a:t>
            </a:r>
            <a:endParaRPr sz="1700">
              <a:solidFill>
                <a:schemeClr val="lt1"/>
              </a:solidFill>
              <a:latin typeface="Calibri"/>
              <a:ea typeface="Calibri"/>
              <a:cs typeface="Calibri"/>
              <a:sym typeface="Calibri"/>
            </a:endParaRPr>
          </a:p>
        </p:txBody>
      </p:sp>
      <p:cxnSp>
        <p:nvCxnSpPr>
          <p:cNvPr id="480" name="Google Shape;480;p49"/>
          <p:cNvCxnSpPr/>
          <p:nvPr/>
        </p:nvCxnSpPr>
        <p:spPr>
          <a:xfrm>
            <a:off x="4134313" y="3366150"/>
            <a:ext cx="1164600" cy="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0"/>
          <p:cNvSpPr txBox="1"/>
          <p:nvPr>
            <p:ph type="title"/>
          </p:nvPr>
        </p:nvSpPr>
        <p:spPr>
          <a:xfrm>
            <a:off x="311700" y="499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0000"/>
                </a:solidFill>
                <a:latin typeface="Calibri"/>
                <a:ea typeface="Calibri"/>
                <a:cs typeface="Calibri"/>
                <a:sym typeface="Calibri"/>
              </a:rPr>
              <a:t>Performance</a:t>
            </a:r>
            <a:endParaRPr>
              <a:solidFill>
                <a:srgbClr val="FF0000"/>
              </a:solidFill>
              <a:latin typeface="Calibri"/>
              <a:ea typeface="Calibri"/>
              <a:cs typeface="Calibri"/>
              <a:sym typeface="Calibri"/>
            </a:endParaRPr>
          </a:p>
        </p:txBody>
      </p:sp>
      <p:pic>
        <p:nvPicPr>
          <p:cNvPr id="486" name="Google Shape;486;p50"/>
          <p:cNvPicPr preferRelativeResize="0"/>
          <p:nvPr/>
        </p:nvPicPr>
        <p:blipFill>
          <a:blip r:embed="rId3">
            <a:alphaModFix/>
          </a:blip>
          <a:stretch>
            <a:fillRect/>
          </a:stretch>
        </p:blipFill>
        <p:spPr>
          <a:xfrm>
            <a:off x="1269575" y="1072285"/>
            <a:ext cx="6604850" cy="3213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1"/>
          <p:cNvSpPr txBox="1"/>
          <p:nvPr>
            <p:ph type="title"/>
          </p:nvPr>
        </p:nvSpPr>
        <p:spPr>
          <a:xfrm>
            <a:off x="311700" y="2150850"/>
            <a:ext cx="8520600" cy="84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700">
                <a:solidFill>
                  <a:srgbClr val="FF0000"/>
                </a:solidFill>
                <a:latin typeface="Calibri"/>
                <a:ea typeface="Calibri"/>
                <a:cs typeface="Calibri"/>
                <a:sym typeface="Calibri"/>
              </a:rPr>
              <a:t>Outcome of our application</a:t>
            </a:r>
            <a:endParaRPr sz="3700">
              <a:solidFill>
                <a:srgbClr val="FF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2"/>
          <p:cNvSpPr txBox="1"/>
          <p:nvPr/>
        </p:nvSpPr>
        <p:spPr>
          <a:xfrm>
            <a:off x="3608950" y="196725"/>
            <a:ext cx="2114400" cy="538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Calibri"/>
                <a:ea typeface="Calibri"/>
                <a:cs typeface="Calibri"/>
                <a:sym typeface="Calibri"/>
              </a:rPr>
              <a:t>Our Application</a:t>
            </a:r>
            <a:endParaRPr sz="2300"/>
          </a:p>
        </p:txBody>
      </p:sp>
      <p:pic>
        <p:nvPicPr>
          <p:cNvPr id="497" name="Google Shape;497;p52"/>
          <p:cNvPicPr preferRelativeResize="0"/>
          <p:nvPr/>
        </p:nvPicPr>
        <p:blipFill>
          <a:blip r:embed="rId3">
            <a:alphaModFix/>
          </a:blip>
          <a:stretch>
            <a:fillRect/>
          </a:stretch>
        </p:blipFill>
        <p:spPr>
          <a:xfrm>
            <a:off x="1017101" y="898148"/>
            <a:ext cx="7298099" cy="38949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53"/>
          <p:cNvPicPr preferRelativeResize="0"/>
          <p:nvPr/>
        </p:nvPicPr>
        <p:blipFill>
          <a:blip r:embed="rId3">
            <a:alphaModFix/>
          </a:blip>
          <a:stretch>
            <a:fillRect/>
          </a:stretch>
        </p:blipFill>
        <p:spPr>
          <a:xfrm>
            <a:off x="152400" y="1128688"/>
            <a:ext cx="8839204" cy="3642719"/>
          </a:xfrm>
          <a:prstGeom prst="rect">
            <a:avLst/>
          </a:prstGeom>
          <a:noFill/>
          <a:ln>
            <a:noFill/>
          </a:ln>
        </p:spPr>
      </p:pic>
      <p:sp>
        <p:nvSpPr>
          <p:cNvPr id="503" name="Google Shape;503;p53"/>
          <p:cNvSpPr txBox="1"/>
          <p:nvPr/>
        </p:nvSpPr>
        <p:spPr>
          <a:xfrm>
            <a:off x="2412450" y="318525"/>
            <a:ext cx="4319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FF0000"/>
                </a:solidFill>
                <a:latin typeface="Calibri"/>
                <a:ea typeface="Calibri"/>
                <a:cs typeface="Calibri"/>
                <a:sym typeface="Calibri"/>
              </a:rPr>
              <a:t>Recent 20 rounds summary</a:t>
            </a:r>
            <a:r>
              <a:rPr b="1" lang="en" sz="2400">
                <a:solidFill>
                  <a:srgbClr val="FF0000"/>
                </a:solidFill>
                <a:latin typeface="Calibri"/>
                <a:ea typeface="Calibri"/>
                <a:cs typeface="Calibri"/>
                <a:sym typeface="Calibri"/>
              </a:rPr>
              <a:t> </a:t>
            </a:r>
            <a:endParaRPr b="1" sz="2400">
              <a:solidFill>
                <a:srgbClr val="FF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4"/>
          <p:cNvSpPr txBox="1"/>
          <p:nvPr>
            <p:ph type="title"/>
          </p:nvPr>
        </p:nvSpPr>
        <p:spPr>
          <a:xfrm>
            <a:off x="464650" y="661275"/>
            <a:ext cx="265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FF0000"/>
                </a:solidFill>
                <a:latin typeface="Calibri"/>
                <a:ea typeface="Calibri"/>
                <a:cs typeface="Calibri"/>
                <a:sym typeface="Calibri"/>
              </a:rPr>
              <a:t>Future work</a:t>
            </a:r>
            <a:endParaRPr sz="3020">
              <a:solidFill>
                <a:srgbClr val="FF0000"/>
              </a:solidFill>
              <a:latin typeface="Calibri"/>
              <a:ea typeface="Calibri"/>
              <a:cs typeface="Calibri"/>
              <a:sym typeface="Calibri"/>
            </a:endParaRPr>
          </a:p>
        </p:txBody>
      </p:sp>
      <p:sp>
        <p:nvSpPr>
          <p:cNvPr id="509" name="Google Shape;509;p54"/>
          <p:cNvSpPr txBox="1"/>
          <p:nvPr>
            <p:ph idx="1" type="body"/>
          </p:nvPr>
        </p:nvSpPr>
        <p:spPr>
          <a:xfrm>
            <a:off x="311700" y="101772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200">
              <a:latin typeface="Calibri"/>
              <a:ea typeface="Calibri"/>
              <a:cs typeface="Calibri"/>
              <a:sym typeface="Calibri"/>
            </a:endParaRPr>
          </a:p>
          <a:p>
            <a:pPr indent="-368300" lvl="0" marL="457200" rtl="0" algn="l">
              <a:spcBef>
                <a:spcPts val="1200"/>
              </a:spcBef>
              <a:spcAft>
                <a:spcPts val="0"/>
              </a:spcAft>
              <a:buSzPts val="2200"/>
              <a:buFont typeface="Calibri"/>
              <a:buChar char="●"/>
            </a:pPr>
            <a:r>
              <a:rPr lang="en" sz="2200">
                <a:latin typeface="Calibri"/>
                <a:ea typeface="Calibri"/>
                <a:cs typeface="Calibri"/>
                <a:sym typeface="Calibri"/>
              </a:rPr>
              <a:t>Human trials (with IRB approval) </a:t>
            </a:r>
            <a:endParaRPr sz="2200">
              <a:latin typeface="Calibri"/>
              <a:ea typeface="Calibri"/>
              <a:cs typeface="Calibri"/>
              <a:sym typeface="Calibri"/>
            </a:endParaRPr>
          </a:p>
          <a:p>
            <a:pPr indent="0" lvl="0" marL="457200" rtl="0" algn="l">
              <a:spcBef>
                <a:spcPts val="1200"/>
              </a:spcBef>
              <a:spcAft>
                <a:spcPts val="0"/>
              </a:spcAft>
              <a:buNone/>
            </a:pPr>
            <a:r>
              <a:t/>
            </a:r>
            <a:endParaRPr sz="2200">
              <a:latin typeface="Calibri"/>
              <a:ea typeface="Calibri"/>
              <a:cs typeface="Calibri"/>
              <a:sym typeface="Calibri"/>
            </a:endParaRPr>
          </a:p>
          <a:p>
            <a:pPr indent="-368300" lvl="0" marL="457200" rtl="0" algn="l">
              <a:spcBef>
                <a:spcPts val="1200"/>
              </a:spcBef>
              <a:spcAft>
                <a:spcPts val="0"/>
              </a:spcAft>
              <a:buSzPts val="2200"/>
              <a:buFont typeface="Calibri"/>
              <a:buChar char="●"/>
            </a:pPr>
            <a:r>
              <a:rPr lang="en" sz="2200">
                <a:latin typeface="Calibri"/>
                <a:ea typeface="Calibri"/>
                <a:cs typeface="Calibri"/>
                <a:sym typeface="Calibri"/>
              </a:rPr>
              <a:t>Narrower identification of worrying behavior patterns </a:t>
            </a:r>
            <a:endParaRPr sz="2200">
              <a:latin typeface="Calibri"/>
              <a:ea typeface="Calibri"/>
              <a:cs typeface="Calibri"/>
              <a:sym typeface="Calibri"/>
            </a:endParaRPr>
          </a:p>
        </p:txBody>
      </p:sp>
      <p:pic>
        <p:nvPicPr>
          <p:cNvPr id="510" name="Google Shape;510;p54"/>
          <p:cNvPicPr preferRelativeResize="0"/>
          <p:nvPr/>
        </p:nvPicPr>
        <p:blipFill>
          <a:blip r:embed="rId3">
            <a:alphaModFix/>
          </a:blip>
          <a:stretch>
            <a:fillRect/>
          </a:stretch>
        </p:blipFill>
        <p:spPr>
          <a:xfrm>
            <a:off x="4753100" y="1303875"/>
            <a:ext cx="4267203" cy="28441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FF0000"/>
                </a:solidFill>
                <a:latin typeface="Calibri"/>
                <a:ea typeface="Calibri"/>
                <a:cs typeface="Calibri"/>
                <a:sym typeface="Calibri"/>
              </a:rPr>
              <a:t>Similar r</a:t>
            </a:r>
            <a:r>
              <a:rPr lang="en">
                <a:solidFill>
                  <a:srgbClr val="FF0000"/>
                </a:solidFill>
                <a:latin typeface="Calibri"/>
                <a:ea typeface="Calibri"/>
                <a:cs typeface="Calibri"/>
                <a:sym typeface="Calibri"/>
              </a:rPr>
              <a:t>esearch in this area</a:t>
            </a:r>
            <a:endParaRPr>
              <a:solidFill>
                <a:srgbClr val="FF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Calibri"/>
                <a:ea typeface="Calibri"/>
                <a:cs typeface="Calibri"/>
                <a:sym typeface="Calibri"/>
              </a:rPr>
              <a:t>Thank you for listening to our presentation</a:t>
            </a: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20">
                <a:solidFill>
                  <a:srgbClr val="FF0000"/>
                </a:solidFill>
                <a:latin typeface="Calibri"/>
                <a:ea typeface="Calibri"/>
                <a:cs typeface="Calibri"/>
                <a:sym typeface="Calibri"/>
              </a:rPr>
              <a:t>Computational psychology</a:t>
            </a:r>
            <a:endParaRPr sz="2820">
              <a:solidFill>
                <a:srgbClr val="FF0000"/>
              </a:solidFill>
              <a:latin typeface="Calibri"/>
              <a:ea typeface="Calibri"/>
              <a:cs typeface="Calibri"/>
              <a:sym typeface="Calibri"/>
            </a:endParaRPr>
          </a:p>
        </p:txBody>
      </p:sp>
      <p:sp>
        <p:nvSpPr>
          <p:cNvPr id="521" name="Google Shape;521;p56"/>
          <p:cNvSpPr txBox="1"/>
          <p:nvPr>
            <p:ph idx="1" type="body"/>
          </p:nvPr>
        </p:nvSpPr>
        <p:spPr>
          <a:xfrm>
            <a:off x="311700" y="1017725"/>
            <a:ext cx="4437300" cy="354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808">
              <a:latin typeface="Calibri"/>
              <a:ea typeface="Calibri"/>
              <a:cs typeface="Calibri"/>
              <a:sym typeface="Calibri"/>
            </a:endParaRPr>
          </a:p>
          <a:p>
            <a:pPr indent="-343415" lvl="0" marL="457200" rtl="0" algn="l">
              <a:spcBef>
                <a:spcPts val="1200"/>
              </a:spcBef>
              <a:spcAft>
                <a:spcPts val="0"/>
              </a:spcAft>
              <a:buSzPts val="1808"/>
              <a:buFont typeface="Calibri"/>
              <a:buChar char="●"/>
            </a:pPr>
            <a:r>
              <a:rPr lang="en" sz="1808">
                <a:latin typeface="Calibri"/>
                <a:ea typeface="Calibri"/>
                <a:cs typeface="Calibri"/>
                <a:sym typeface="Calibri"/>
              </a:rPr>
              <a:t>Monte carlo way to outlier pick adhd </a:t>
            </a:r>
            <a:endParaRPr sz="1808">
              <a:latin typeface="Calibri"/>
              <a:ea typeface="Calibri"/>
              <a:cs typeface="Calibri"/>
              <a:sym typeface="Calibri"/>
            </a:endParaRPr>
          </a:p>
          <a:p>
            <a:pPr indent="-343415" lvl="0" marL="457200" rtl="0" algn="l">
              <a:spcBef>
                <a:spcPts val="0"/>
              </a:spcBef>
              <a:spcAft>
                <a:spcPts val="0"/>
              </a:spcAft>
              <a:buSzPts val="1808"/>
              <a:buFont typeface="Calibri"/>
              <a:buChar char="●"/>
            </a:pPr>
            <a:r>
              <a:rPr lang="en" sz="1808">
                <a:latin typeface="Calibri"/>
                <a:ea typeface="Calibri"/>
                <a:cs typeface="Calibri"/>
                <a:sym typeface="Calibri"/>
              </a:rPr>
              <a:t>PSO algo</a:t>
            </a:r>
            <a:endParaRPr sz="1808">
              <a:latin typeface="Calibri"/>
              <a:ea typeface="Calibri"/>
              <a:cs typeface="Calibri"/>
              <a:sym typeface="Calibri"/>
            </a:endParaRPr>
          </a:p>
          <a:p>
            <a:pPr indent="-343415" lvl="0" marL="457200" rtl="0" algn="l">
              <a:spcBef>
                <a:spcPts val="0"/>
              </a:spcBef>
              <a:spcAft>
                <a:spcPts val="0"/>
              </a:spcAft>
              <a:buSzPts val="1808"/>
              <a:buFont typeface="Calibri"/>
              <a:buChar char="●"/>
            </a:pPr>
            <a:r>
              <a:rPr lang="en" sz="1808">
                <a:latin typeface="Calibri"/>
                <a:ea typeface="Calibri"/>
                <a:cs typeface="Calibri"/>
                <a:sym typeface="Calibri"/>
              </a:rPr>
              <a:t>Used x algorithim to psychopathic group</a:t>
            </a:r>
            <a:endParaRPr sz="1808">
              <a:latin typeface="Calibri"/>
              <a:ea typeface="Calibri"/>
              <a:cs typeface="Calibri"/>
              <a:sym typeface="Calibri"/>
            </a:endParaRPr>
          </a:p>
          <a:p>
            <a:pPr indent="0" lvl="0" marL="0" rtl="0" algn="l">
              <a:spcBef>
                <a:spcPts val="1200"/>
              </a:spcBef>
              <a:spcAft>
                <a:spcPts val="0"/>
              </a:spcAft>
              <a:buNone/>
            </a:pPr>
            <a:r>
              <a:rPr lang="en" sz="1700">
                <a:latin typeface="Calibri"/>
                <a:ea typeface="Calibri"/>
                <a:cs typeface="Calibri"/>
                <a:sym typeface="Calibri"/>
              </a:rPr>
              <a:t>Reference at bottom, spend 20 seconds talk more technical</a:t>
            </a:r>
            <a:endParaRPr sz="1700">
              <a:latin typeface="Calibri"/>
              <a:ea typeface="Calibri"/>
              <a:cs typeface="Calibri"/>
              <a:sym typeface="Calibri"/>
            </a:endParaRPr>
          </a:p>
          <a:p>
            <a:pPr indent="0" lvl="0" marL="0" rtl="0" algn="l">
              <a:spcBef>
                <a:spcPts val="120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indent="0" lvl="0" marL="0" rtl="0" algn="l">
              <a:spcBef>
                <a:spcPts val="1200"/>
              </a:spcBef>
              <a:spcAft>
                <a:spcPts val="1200"/>
              </a:spcAft>
              <a:buNone/>
            </a:pPr>
            <a:r>
              <a:t/>
            </a:r>
            <a:endParaRPr sz="17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7"/>
          <p:cNvSpPr txBox="1"/>
          <p:nvPr>
            <p:ph type="ctrTitle"/>
          </p:nvPr>
        </p:nvSpPr>
        <p:spPr>
          <a:xfrm>
            <a:off x="311700" y="199050"/>
            <a:ext cx="8520600" cy="65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670">
                <a:latin typeface="Calibri"/>
                <a:ea typeface="Calibri"/>
                <a:cs typeface="Calibri"/>
                <a:sym typeface="Calibri"/>
              </a:rPr>
              <a:t>Initial</a:t>
            </a:r>
            <a:r>
              <a:rPr lang="en" sz="2670">
                <a:latin typeface="Calibri"/>
                <a:ea typeface="Calibri"/>
                <a:cs typeface="Calibri"/>
                <a:sym typeface="Calibri"/>
              </a:rPr>
              <a:t> parameters within our </a:t>
            </a:r>
            <a:r>
              <a:rPr lang="en" sz="2670">
                <a:latin typeface="Calibri"/>
                <a:ea typeface="Calibri"/>
                <a:cs typeface="Calibri"/>
                <a:sym typeface="Calibri"/>
              </a:rPr>
              <a:t>HMM for RPS Player Behaviour </a:t>
            </a:r>
            <a:endParaRPr sz="2670">
              <a:latin typeface="Calibri"/>
              <a:ea typeface="Calibri"/>
              <a:cs typeface="Calibri"/>
              <a:sym typeface="Calibri"/>
            </a:endParaRPr>
          </a:p>
        </p:txBody>
      </p:sp>
      <p:sp>
        <p:nvSpPr>
          <p:cNvPr id="527" name="Google Shape;527;p57"/>
          <p:cNvSpPr/>
          <p:nvPr/>
        </p:nvSpPr>
        <p:spPr>
          <a:xfrm>
            <a:off x="3866875" y="1540925"/>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Out</a:t>
            </a:r>
            <a:endParaRPr sz="1900">
              <a:latin typeface="Calibri"/>
              <a:ea typeface="Calibri"/>
              <a:cs typeface="Calibri"/>
              <a:sym typeface="Calibri"/>
            </a:endParaRPr>
          </a:p>
        </p:txBody>
      </p:sp>
      <p:sp>
        <p:nvSpPr>
          <p:cNvPr id="528" name="Google Shape;528;p57"/>
          <p:cNvSpPr/>
          <p:nvPr/>
        </p:nvSpPr>
        <p:spPr>
          <a:xfrm>
            <a:off x="2322075" y="318272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Self</a:t>
            </a:r>
            <a:endParaRPr sz="1900">
              <a:latin typeface="Calibri"/>
              <a:ea typeface="Calibri"/>
              <a:cs typeface="Calibri"/>
              <a:sym typeface="Calibri"/>
            </a:endParaRPr>
          </a:p>
        </p:txBody>
      </p:sp>
      <p:sp>
        <p:nvSpPr>
          <p:cNvPr id="529" name="Google Shape;529;p57"/>
          <p:cNvSpPr/>
          <p:nvPr/>
        </p:nvSpPr>
        <p:spPr>
          <a:xfrm>
            <a:off x="5020250" y="31827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Op</a:t>
            </a:r>
            <a:endParaRPr sz="1900">
              <a:latin typeface="Calibri"/>
              <a:ea typeface="Calibri"/>
              <a:cs typeface="Calibri"/>
              <a:sym typeface="Calibri"/>
            </a:endParaRPr>
          </a:p>
        </p:txBody>
      </p:sp>
      <p:cxnSp>
        <p:nvCxnSpPr>
          <p:cNvPr id="530" name="Google Shape;530;p57"/>
          <p:cNvCxnSpPr/>
          <p:nvPr/>
        </p:nvCxnSpPr>
        <p:spPr>
          <a:xfrm flipH="1" rot="10800000">
            <a:off x="2931675" y="2227425"/>
            <a:ext cx="906300" cy="820200"/>
          </a:xfrm>
          <a:prstGeom prst="curvedConnector3">
            <a:avLst>
              <a:gd fmla="val 12421" name="adj1"/>
            </a:avLst>
          </a:prstGeom>
          <a:noFill/>
          <a:ln cap="flat" cmpd="sng" w="38100">
            <a:solidFill>
              <a:schemeClr val="dk1"/>
            </a:solidFill>
            <a:prstDash val="solid"/>
            <a:round/>
            <a:headEnd len="med" w="med" type="none"/>
            <a:tailEnd len="med" w="med" type="stealth"/>
          </a:ln>
        </p:spPr>
      </p:cxnSp>
      <p:cxnSp>
        <p:nvCxnSpPr>
          <p:cNvPr id="531" name="Google Shape;531;p57"/>
          <p:cNvCxnSpPr/>
          <p:nvPr/>
        </p:nvCxnSpPr>
        <p:spPr>
          <a:xfrm rot="5400000">
            <a:off x="3176739" y="2597908"/>
            <a:ext cx="986100" cy="634800"/>
          </a:xfrm>
          <a:prstGeom prst="curvedConnector3">
            <a:avLst>
              <a:gd fmla="val 72200" name="adj1"/>
            </a:avLst>
          </a:prstGeom>
          <a:noFill/>
          <a:ln cap="flat" cmpd="sng" w="38100">
            <a:solidFill>
              <a:schemeClr val="dk1"/>
            </a:solidFill>
            <a:prstDash val="solid"/>
            <a:round/>
            <a:headEnd len="med" w="med" type="none"/>
            <a:tailEnd len="med" w="med" type="stealth"/>
          </a:ln>
        </p:spPr>
      </p:cxnSp>
      <p:cxnSp>
        <p:nvCxnSpPr>
          <p:cNvPr id="532" name="Google Shape;532;p57"/>
          <p:cNvCxnSpPr/>
          <p:nvPr/>
        </p:nvCxnSpPr>
        <p:spPr>
          <a:xfrm flipH="1" rot="-5400000">
            <a:off x="4780450" y="2415000"/>
            <a:ext cx="825300" cy="551100"/>
          </a:xfrm>
          <a:prstGeom prst="curvedConnector3">
            <a:avLst>
              <a:gd fmla="val 8715" name="adj1"/>
            </a:avLst>
          </a:prstGeom>
          <a:noFill/>
          <a:ln cap="flat" cmpd="sng" w="38100">
            <a:solidFill>
              <a:schemeClr val="dk1"/>
            </a:solidFill>
            <a:prstDash val="solid"/>
            <a:round/>
            <a:headEnd len="med" w="med" type="none"/>
            <a:tailEnd len="med" w="med" type="stealth"/>
          </a:ln>
        </p:spPr>
      </p:cxnSp>
      <p:cxnSp>
        <p:nvCxnSpPr>
          <p:cNvPr id="533" name="Google Shape;533;p57"/>
          <p:cNvCxnSpPr>
            <a:stCxn id="529" idx="1"/>
          </p:cNvCxnSpPr>
          <p:nvPr/>
        </p:nvCxnSpPr>
        <p:spPr>
          <a:xfrm flipH="1" rot="5400000">
            <a:off x="4460089" y="2618742"/>
            <a:ext cx="826500" cy="593100"/>
          </a:xfrm>
          <a:prstGeom prst="curvedConnector3">
            <a:avLst>
              <a:gd fmla="val 31893" name="adj1"/>
            </a:avLst>
          </a:prstGeom>
          <a:noFill/>
          <a:ln cap="flat" cmpd="sng" w="38100">
            <a:solidFill>
              <a:schemeClr val="dk1"/>
            </a:solidFill>
            <a:prstDash val="solid"/>
            <a:round/>
            <a:headEnd len="med" w="med" type="none"/>
            <a:tailEnd len="med" w="med" type="stealth"/>
          </a:ln>
        </p:spPr>
      </p:cxnSp>
      <p:sp>
        <p:nvSpPr>
          <p:cNvPr id="534" name="Google Shape;534;p57"/>
          <p:cNvSpPr txBox="1"/>
          <p:nvPr/>
        </p:nvSpPr>
        <p:spPr>
          <a:xfrm>
            <a:off x="5300325" y="23379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0.2</a:t>
            </a:r>
            <a:endParaRPr b="1" sz="1300">
              <a:solidFill>
                <a:srgbClr val="0000FF"/>
              </a:solidFill>
            </a:endParaRPr>
          </a:p>
        </p:txBody>
      </p:sp>
      <p:sp>
        <p:nvSpPr>
          <p:cNvPr id="535" name="Google Shape;535;p57"/>
          <p:cNvSpPr txBox="1"/>
          <p:nvPr/>
        </p:nvSpPr>
        <p:spPr>
          <a:xfrm>
            <a:off x="4074238" y="41023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0.5</a:t>
            </a:r>
            <a:endParaRPr b="1" sz="1300">
              <a:solidFill>
                <a:srgbClr val="0000FF"/>
              </a:solidFill>
            </a:endParaRPr>
          </a:p>
        </p:txBody>
      </p:sp>
      <p:sp>
        <p:nvSpPr>
          <p:cNvPr id="536" name="Google Shape;536;p57"/>
          <p:cNvSpPr txBox="1"/>
          <p:nvPr/>
        </p:nvSpPr>
        <p:spPr>
          <a:xfrm>
            <a:off x="4074250" y="33606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0.2</a:t>
            </a:r>
            <a:endParaRPr b="1" sz="1300">
              <a:solidFill>
                <a:srgbClr val="0000FF"/>
              </a:solidFill>
            </a:endParaRPr>
          </a:p>
        </p:txBody>
      </p:sp>
      <p:sp>
        <p:nvSpPr>
          <p:cNvPr id="537" name="Google Shape;537;p57"/>
          <p:cNvSpPr txBox="1"/>
          <p:nvPr/>
        </p:nvSpPr>
        <p:spPr>
          <a:xfrm>
            <a:off x="4665600" y="2667225"/>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38" name="Google Shape;538;p57"/>
          <p:cNvSpPr txBox="1"/>
          <p:nvPr/>
        </p:nvSpPr>
        <p:spPr>
          <a:xfrm>
            <a:off x="3422475" y="271830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39" name="Google Shape;539;p57"/>
          <p:cNvSpPr txBox="1"/>
          <p:nvPr/>
        </p:nvSpPr>
        <p:spPr>
          <a:xfrm>
            <a:off x="2780025" y="227790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40" name="Google Shape;540;p57"/>
          <p:cNvSpPr txBox="1"/>
          <p:nvPr/>
        </p:nvSpPr>
        <p:spPr>
          <a:xfrm>
            <a:off x="1967775" y="37174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0.5</a:t>
            </a:r>
            <a:endParaRPr b="1" sz="1300">
              <a:solidFill>
                <a:srgbClr val="0000FF"/>
              </a:solidFill>
            </a:endParaRPr>
          </a:p>
        </p:txBody>
      </p:sp>
      <p:sp>
        <p:nvSpPr>
          <p:cNvPr id="541" name="Google Shape;541;p57"/>
          <p:cNvSpPr txBox="1"/>
          <p:nvPr/>
        </p:nvSpPr>
        <p:spPr>
          <a:xfrm>
            <a:off x="4170025" y="1194594"/>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0.4</a:t>
            </a:r>
            <a:endParaRPr b="1" sz="1300">
              <a:solidFill>
                <a:srgbClr val="0000FF"/>
              </a:solidFill>
            </a:endParaRPr>
          </a:p>
        </p:txBody>
      </p:sp>
      <p:sp>
        <p:nvSpPr>
          <p:cNvPr id="542" name="Google Shape;542;p57"/>
          <p:cNvSpPr txBox="1"/>
          <p:nvPr/>
        </p:nvSpPr>
        <p:spPr>
          <a:xfrm>
            <a:off x="5891550" y="383290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43" name="Google Shape;543;p57"/>
          <p:cNvSpPr txBox="1"/>
          <p:nvPr/>
        </p:nvSpPr>
        <p:spPr>
          <a:xfrm>
            <a:off x="311700" y="3903675"/>
            <a:ext cx="1583100" cy="1046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t>Self – Emission:</a:t>
            </a:r>
            <a:endParaRPr b="1"/>
          </a:p>
          <a:p>
            <a:pPr indent="0" lvl="0" marL="0" rtl="0" algn="l">
              <a:spcBef>
                <a:spcPts val="0"/>
              </a:spcBef>
              <a:spcAft>
                <a:spcPts val="0"/>
              </a:spcAft>
              <a:buNone/>
            </a:pPr>
            <a:r>
              <a:rPr b="1" lang="en">
                <a:latin typeface="Courier New"/>
                <a:ea typeface="Courier New"/>
                <a:cs typeface="Courier New"/>
                <a:sym typeface="Courier New"/>
              </a:rPr>
              <a:t>Repeat    0.5</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Upgrade   0.2</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Downgrade 0.3</a:t>
            </a:r>
            <a:endParaRPr b="1">
              <a:latin typeface="Courier New"/>
              <a:ea typeface="Courier New"/>
              <a:cs typeface="Courier New"/>
              <a:sym typeface="Courier New"/>
            </a:endParaRPr>
          </a:p>
        </p:txBody>
      </p:sp>
      <p:sp>
        <p:nvSpPr>
          <p:cNvPr id="544" name="Google Shape;544;p57"/>
          <p:cNvSpPr txBox="1"/>
          <p:nvPr/>
        </p:nvSpPr>
        <p:spPr>
          <a:xfrm>
            <a:off x="6515550" y="3859925"/>
            <a:ext cx="1583100" cy="1046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t>Op</a:t>
            </a:r>
            <a:r>
              <a:rPr b="1" lang="en"/>
              <a:t> – Emission:</a:t>
            </a:r>
            <a:endParaRPr b="1"/>
          </a:p>
          <a:p>
            <a:pPr indent="0" lvl="0" marL="0" rtl="0" algn="l">
              <a:spcBef>
                <a:spcPts val="0"/>
              </a:spcBef>
              <a:spcAft>
                <a:spcPts val="0"/>
              </a:spcAft>
              <a:buNone/>
            </a:pPr>
            <a:r>
              <a:rPr b="1" lang="en">
                <a:latin typeface="Courier New"/>
                <a:ea typeface="Courier New"/>
                <a:cs typeface="Courier New"/>
                <a:sym typeface="Courier New"/>
              </a:rPr>
              <a:t>Repeat    0.3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Upgrade   0.5</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Downgrade 0.2</a:t>
            </a:r>
            <a:endParaRPr b="1">
              <a:latin typeface="Courier New"/>
              <a:ea typeface="Courier New"/>
              <a:cs typeface="Courier New"/>
              <a:sym typeface="Courier New"/>
            </a:endParaRPr>
          </a:p>
        </p:txBody>
      </p:sp>
      <p:sp>
        <p:nvSpPr>
          <p:cNvPr id="545" name="Google Shape;545;p57"/>
          <p:cNvSpPr txBox="1"/>
          <p:nvPr/>
        </p:nvSpPr>
        <p:spPr>
          <a:xfrm>
            <a:off x="5722800" y="1044450"/>
            <a:ext cx="3029100" cy="126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t>Out</a:t>
            </a:r>
            <a:r>
              <a:rPr b="1" lang="en"/>
              <a:t> – Emission:</a:t>
            </a:r>
            <a:endParaRPr b="1"/>
          </a:p>
          <a:p>
            <a:pPr indent="0" lvl="0" marL="0" rtl="0" algn="l">
              <a:spcBef>
                <a:spcPts val="0"/>
              </a:spcBef>
              <a:spcAft>
                <a:spcPts val="0"/>
              </a:spcAft>
              <a:buNone/>
            </a:pPr>
            <a:r>
              <a:rPr b="1" lang="en"/>
              <a:t>                     Win    Lose    Tie </a:t>
            </a:r>
            <a:endParaRPr b="1"/>
          </a:p>
          <a:p>
            <a:pPr indent="0" lvl="0" marL="0" rtl="0" algn="l">
              <a:spcBef>
                <a:spcPts val="0"/>
              </a:spcBef>
              <a:spcAft>
                <a:spcPts val="0"/>
              </a:spcAft>
              <a:buNone/>
            </a:pPr>
            <a:r>
              <a:rPr b="1" lang="en">
                <a:latin typeface="Courier New"/>
                <a:ea typeface="Courier New"/>
                <a:cs typeface="Courier New"/>
                <a:sym typeface="Courier New"/>
              </a:rPr>
              <a:t>Repeat    0.7  0.1  0.2</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Upgrade   0.1  0.5  0.4</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Downgrade 0.2  0.4  0.4</a:t>
            </a:r>
            <a:endParaRPr b="1">
              <a:latin typeface="Courier New"/>
              <a:ea typeface="Courier New"/>
              <a:cs typeface="Courier New"/>
              <a:sym typeface="Courier New"/>
            </a:endParaRPr>
          </a:p>
        </p:txBody>
      </p:sp>
      <p:pic>
        <p:nvPicPr>
          <p:cNvPr id="546" name="Google Shape;546;p57"/>
          <p:cNvPicPr preferRelativeResize="0"/>
          <p:nvPr/>
        </p:nvPicPr>
        <p:blipFill>
          <a:blip r:embed="rId3">
            <a:alphaModFix/>
          </a:blip>
          <a:stretch>
            <a:fillRect/>
          </a:stretch>
        </p:blipFill>
        <p:spPr>
          <a:xfrm flipH="1" rot="-595656">
            <a:off x="4010766" y="1011069"/>
            <a:ext cx="734017" cy="687502"/>
          </a:xfrm>
          <a:prstGeom prst="rect">
            <a:avLst/>
          </a:prstGeom>
          <a:noFill/>
          <a:ln>
            <a:noFill/>
          </a:ln>
        </p:spPr>
      </p:pic>
      <p:pic>
        <p:nvPicPr>
          <p:cNvPr id="547" name="Google Shape;547;p57"/>
          <p:cNvPicPr preferRelativeResize="0"/>
          <p:nvPr/>
        </p:nvPicPr>
        <p:blipFill>
          <a:blip r:embed="rId3">
            <a:alphaModFix/>
          </a:blip>
          <a:stretch>
            <a:fillRect/>
          </a:stretch>
        </p:blipFill>
        <p:spPr>
          <a:xfrm flipH="1" rot="-7349829">
            <a:off x="1823129" y="3566144"/>
            <a:ext cx="734017" cy="687503"/>
          </a:xfrm>
          <a:prstGeom prst="rect">
            <a:avLst/>
          </a:prstGeom>
          <a:noFill/>
          <a:ln>
            <a:noFill/>
          </a:ln>
        </p:spPr>
      </p:pic>
      <p:pic>
        <p:nvPicPr>
          <p:cNvPr id="548" name="Google Shape;548;p57"/>
          <p:cNvPicPr preferRelativeResize="0"/>
          <p:nvPr/>
        </p:nvPicPr>
        <p:blipFill>
          <a:blip r:embed="rId3">
            <a:alphaModFix/>
          </a:blip>
          <a:stretch>
            <a:fillRect/>
          </a:stretch>
        </p:blipFill>
        <p:spPr>
          <a:xfrm flipH="1" rot="6143194">
            <a:off x="5765067" y="3712907"/>
            <a:ext cx="734018" cy="687502"/>
          </a:xfrm>
          <a:prstGeom prst="rect">
            <a:avLst/>
          </a:prstGeom>
          <a:noFill/>
          <a:ln>
            <a:noFill/>
          </a:ln>
        </p:spPr>
      </p:pic>
      <p:cxnSp>
        <p:nvCxnSpPr>
          <p:cNvPr id="549" name="Google Shape;549;p57"/>
          <p:cNvCxnSpPr/>
          <p:nvPr/>
        </p:nvCxnSpPr>
        <p:spPr>
          <a:xfrm flipH="1">
            <a:off x="3636950" y="4013313"/>
            <a:ext cx="1234200" cy="86700"/>
          </a:xfrm>
          <a:prstGeom prst="curvedConnector3">
            <a:avLst>
              <a:gd fmla="val 50000" name="adj1"/>
            </a:avLst>
          </a:prstGeom>
          <a:noFill/>
          <a:ln cap="flat" cmpd="sng" w="38100">
            <a:solidFill>
              <a:schemeClr val="dk1"/>
            </a:solidFill>
            <a:prstDash val="solid"/>
            <a:round/>
            <a:headEnd len="med" w="med" type="none"/>
            <a:tailEnd len="med" w="med" type="stealth"/>
          </a:ln>
        </p:spPr>
      </p:cxnSp>
      <p:cxnSp>
        <p:nvCxnSpPr>
          <p:cNvPr id="550" name="Google Shape;550;p57"/>
          <p:cNvCxnSpPr/>
          <p:nvPr/>
        </p:nvCxnSpPr>
        <p:spPr>
          <a:xfrm flipH="1" rot="10800000">
            <a:off x="3661850" y="3703000"/>
            <a:ext cx="1184400" cy="104700"/>
          </a:xfrm>
          <a:prstGeom prst="curvedConnector3">
            <a:avLst>
              <a:gd fmla="val 50000" name="adj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8"/>
          <p:cNvSpPr txBox="1"/>
          <p:nvPr>
            <p:ph type="title"/>
          </p:nvPr>
        </p:nvSpPr>
        <p:spPr>
          <a:xfrm>
            <a:off x="942600" y="2150850"/>
            <a:ext cx="7258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540">
                <a:solidFill>
                  <a:srgbClr val="FF0000"/>
                </a:solidFill>
                <a:latin typeface="Calibri"/>
                <a:ea typeface="Calibri"/>
                <a:cs typeface="Calibri"/>
                <a:sym typeface="Calibri"/>
              </a:rPr>
              <a:t>Demo</a:t>
            </a:r>
            <a:endParaRPr sz="3540">
              <a:solidFill>
                <a:srgbClr val="FF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9"/>
          <p:cNvSpPr txBox="1"/>
          <p:nvPr>
            <p:ph type="ctrTitle"/>
          </p:nvPr>
        </p:nvSpPr>
        <p:spPr>
          <a:xfrm>
            <a:off x="311700" y="199050"/>
            <a:ext cx="8520600" cy="65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070">
                <a:latin typeface="Calibri"/>
                <a:ea typeface="Calibri"/>
                <a:cs typeface="Calibri"/>
                <a:sym typeface="Calibri"/>
              </a:rPr>
              <a:t>Final</a:t>
            </a:r>
            <a:r>
              <a:rPr lang="en" sz="2070">
                <a:latin typeface="Calibri"/>
                <a:ea typeface="Calibri"/>
                <a:cs typeface="Calibri"/>
                <a:sym typeface="Calibri"/>
              </a:rPr>
              <a:t> </a:t>
            </a:r>
            <a:r>
              <a:rPr lang="en" sz="2070">
                <a:latin typeface="Calibri"/>
                <a:ea typeface="Calibri"/>
                <a:cs typeface="Calibri"/>
                <a:sym typeface="Calibri"/>
              </a:rPr>
              <a:t>initial</a:t>
            </a:r>
            <a:r>
              <a:rPr lang="en" sz="2070">
                <a:latin typeface="Calibri"/>
                <a:ea typeface="Calibri"/>
                <a:cs typeface="Calibri"/>
                <a:sym typeface="Calibri"/>
              </a:rPr>
              <a:t> p</a:t>
            </a:r>
            <a:r>
              <a:rPr lang="en" sz="2070">
                <a:latin typeface="Calibri"/>
                <a:ea typeface="Calibri"/>
                <a:cs typeface="Calibri"/>
                <a:sym typeface="Calibri"/>
              </a:rPr>
              <a:t>arameters within our HMM for RPS Player Behaviour </a:t>
            </a:r>
            <a:endParaRPr sz="2070">
              <a:latin typeface="Calibri"/>
              <a:ea typeface="Calibri"/>
              <a:cs typeface="Calibri"/>
              <a:sym typeface="Calibri"/>
            </a:endParaRPr>
          </a:p>
        </p:txBody>
      </p:sp>
      <p:sp>
        <p:nvSpPr>
          <p:cNvPr id="561" name="Google Shape;561;p59"/>
          <p:cNvSpPr/>
          <p:nvPr/>
        </p:nvSpPr>
        <p:spPr>
          <a:xfrm>
            <a:off x="3866875" y="1540925"/>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Out</a:t>
            </a:r>
            <a:endParaRPr sz="1900">
              <a:latin typeface="Calibri"/>
              <a:ea typeface="Calibri"/>
              <a:cs typeface="Calibri"/>
              <a:sym typeface="Calibri"/>
            </a:endParaRPr>
          </a:p>
        </p:txBody>
      </p:sp>
      <p:sp>
        <p:nvSpPr>
          <p:cNvPr id="562" name="Google Shape;562;p59"/>
          <p:cNvSpPr/>
          <p:nvPr/>
        </p:nvSpPr>
        <p:spPr>
          <a:xfrm>
            <a:off x="2322075" y="318272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Self</a:t>
            </a:r>
            <a:endParaRPr sz="1900">
              <a:latin typeface="Calibri"/>
              <a:ea typeface="Calibri"/>
              <a:cs typeface="Calibri"/>
              <a:sym typeface="Calibri"/>
            </a:endParaRPr>
          </a:p>
        </p:txBody>
      </p:sp>
      <p:sp>
        <p:nvSpPr>
          <p:cNvPr id="563" name="Google Shape;563;p59"/>
          <p:cNvSpPr/>
          <p:nvPr/>
        </p:nvSpPr>
        <p:spPr>
          <a:xfrm>
            <a:off x="5020250" y="31827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Op</a:t>
            </a:r>
            <a:endParaRPr sz="1900">
              <a:latin typeface="Calibri"/>
              <a:ea typeface="Calibri"/>
              <a:cs typeface="Calibri"/>
              <a:sym typeface="Calibri"/>
            </a:endParaRPr>
          </a:p>
        </p:txBody>
      </p:sp>
      <p:cxnSp>
        <p:nvCxnSpPr>
          <p:cNvPr id="564" name="Google Shape;564;p59"/>
          <p:cNvCxnSpPr/>
          <p:nvPr/>
        </p:nvCxnSpPr>
        <p:spPr>
          <a:xfrm flipH="1" rot="10800000">
            <a:off x="2931675" y="2227425"/>
            <a:ext cx="906300" cy="820200"/>
          </a:xfrm>
          <a:prstGeom prst="curvedConnector3">
            <a:avLst>
              <a:gd fmla="val 12421" name="adj1"/>
            </a:avLst>
          </a:prstGeom>
          <a:noFill/>
          <a:ln cap="flat" cmpd="sng" w="38100">
            <a:solidFill>
              <a:schemeClr val="dk1"/>
            </a:solidFill>
            <a:prstDash val="solid"/>
            <a:round/>
            <a:headEnd len="med" w="med" type="none"/>
            <a:tailEnd len="med" w="med" type="stealth"/>
          </a:ln>
        </p:spPr>
      </p:cxnSp>
      <p:cxnSp>
        <p:nvCxnSpPr>
          <p:cNvPr id="565" name="Google Shape;565;p59"/>
          <p:cNvCxnSpPr/>
          <p:nvPr/>
        </p:nvCxnSpPr>
        <p:spPr>
          <a:xfrm rot="5400000">
            <a:off x="3176739" y="2597908"/>
            <a:ext cx="986100" cy="634800"/>
          </a:xfrm>
          <a:prstGeom prst="curvedConnector3">
            <a:avLst>
              <a:gd fmla="val 72200" name="adj1"/>
            </a:avLst>
          </a:prstGeom>
          <a:noFill/>
          <a:ln cap="flat" cmpd="sng" w="38100">
            <a:solidFill>
              <a:schemeClr val="dk1"/>
            </a:solidFill>
            <a:prstDash val="solid"/>
            <a:round/>
            <a:headEnd len="med" w="med" type="none"/>
            <a:tailEnd len="med" w="med" type="stealth"/>
          </a:ln>
        </p:spPr>
      </p:cxnSp>
      <p:cxnSp>
        <p:nvCxnSpPr>
          <p:cNvPr id="566" name="Google Shape;566;p59"/>
          <p:cNvCxnSpPr/>
          <p:nvPr/>
        </p:nvCxnSpPr>
        <p:spPr>
          <a:xfrm flipH="1" rot="-5400000">
            <a:off x="4780450" y="2415000"/>
            <a:ext cx="825300" cy="551100"/>
          </a:xfrm>
          <a:prstGeom prst="curvedConnector3">
            <a:avLst>
              <a:gd fmla="val 8715" name="adj1"/>
            </a:avLst>
          </a:prstGeom>
          <a:noFill/>
          <a:ln cap="flat" cmpd="sng" w="38100">
            <a:solidFill>
              <a:schemeClr val="dk1"/>
            </a:solidFill>
            <a:prstDash val="solid"/>
            <a:round/>
            <a:headEnd len="med" w="med" type="none"/>
            <a:tailEnd len="med" w="med" type="stealth"/>
          </a:ln>
        </p:spPr>
      </p:cxnSp>
      <p:cxnSp>
        <p:nvCxnSpPr>
          <p:cNvPr id="567" name="Google Shape;567;p59"/>
          <p:cNvCxnSpPr>
            <a:stCxn id="563" idx="1"/>
          </p:cNvCxnSpPr>
          <p:nvPr/>
        </p:nvCxnSpPr>
        <p:spPr>
          <a:xfrm flipH="1" rot="5400000">
            <a:off x="4460089" y="2618742"/>
            <a:ext cx="826500" cy="593100"/>
          </a:xfrm>
          <a:prstGeom prst="curvedConnector3">
            <a:avLst>
              <a:gd fmla="val 31893" name="adj1"/>
            </a:avLst>
          </a:prstGeom>
          <a:noFill/>
          <a:ln cap="flat" cmpd="sng" w="38100">
            <a:solidFill>
              <a:schemeClr val="dk1"/>
            </a:solidFill>
            <a:prstDash val="solid"/>
            <a:round/>
            <a:headEnd len="med" w="med" type="none"/>
            <a:tailEnd len="med" w="med" type="stealth"/>
          </a:ln>
        </p:spPr>
      </p:cxnSp>
      <p:sp>
        <p:nvSpPr>
          <p:cNvPr id="568" name="Google Shape;568;p59"/>
          <p:cNvSpPr txBox="1"/>
          <p:nvPr/>
        </p:nvSpPr>
        <p:spPr>
          <a:xfrm>
            <a:off x="5300325" y="23379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0.2</a:t>
            </a:r>
            <a:endParaRPr b="1" sz="1300">
              <a:solidFill>
                <a:srgbClr val="0000FF"/>
              </a:solidFill>
            </a:endParaRPr>
          </a:p>
        </p:txBody>
      </p:sp>
      <p:sp>
        <p:nvSpPr>
          <p:cNvPr id="569" name="Google Shape;569;p59"/>
          <p:cNvSpPr txBox="1"/>
          <p:nvPr/>
        </p:nvSpPr>
        <p:spPr>
          <a:xfrm>
            <a:off x="4074238" y="41023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0.5</a:t>
            </a:r>
            <a:endParaRPr b="1" sz="1300">
              <a:solidFill>
                <a:srgbClr val="0000FF"/>
              </a:solidFill>
            </a:endParaRPr>
          </a:p>
        </p:txBody>
      </p:sp>
      <p:sp>
        <p:nvSpPr>
          <p:cNvPr id="570" name="Google Shape;570;p59"/>
          <p:cNvSpPr txBox="1"/>
          <p:nvPr/>
        </p:nvSpPr>
        <p:spPr>
          <a:xfrm>
            <a:off x="4074250" y="33606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0.2</a:t>
            </a:r>
            <a:endParaRPr b="1" sz="1300">
              <a:solidFill>
                <a:srgbClr val="0000FF"/>
              </a:solidFill>
            </a:endParaRPr>
          </a:p>
        </p:txBody>
      </p:sp>
      <p:sp>
        <p:nvSpPr>
          <p:cNvPr id="571" name="Google Shape;571;p59"/>
          <p:cNvSpPr txBox="1"/>
          <p:nvPr/>
        </p:nvSpPr>
        <p:spPr>
          <a:xfrm>
            <a:off x="4665600" y="2667225"/>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72" name="Google Shape;572;p59"/>
          <p:cNvSpPr txBox="1"/>
          <p:nvPr/>
        </p:nvSpPr>
        <p:spPr>
          <a:xfrm>
            <a:off x="3422475" y="271830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73" name="Google Shape;573;p59"/>
          <p:cNvSpPr txBox="1"/>
          <p:nvPr/>
        </p:nvSpPr>
        <p:spPr>
          <a:xfrm>
            <a:off x="2780025" y="227790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74" name="Google Shape;574;p59"/>
          <p:cNvSpPr txBox="1"/>
          <p:nvPr/>
        </p:nvSpPr>
        <p:spPr>
          <a:xfrm>
            <a:off x="1984325" y="374555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0.5</a:t>
            </a:r>
            <a:endParaRPr b="1" sz="1300">
              <a:solidFill>
                <a:srgbClr val="0000FF"/>
              </a:solidFill>
            </a:endParaRPr>
          </a:p>
        </p:txBody>
      </p:sp>
      <p:sp>
        <p:nvSpPr>
          <p:cNvPr id="575" name="Google Shape;575;p59"/>
          <p:cNvSpPr txBox="1"/>
          <p:nvPr/>
        </p:nvSpPr>
        <p:spPr>
          <a:xfrm>
            <a:off x="4170025" y="1194594"/>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0.4</a:t>
            </a:r>
            <a:endParaRPr b="1" sz="1300">
              <a:solidFill>
                <a:srgbClr val="0000FF"/>
              </a:solidFill>
            </a:endParaRPr>
          </a:p>
        </p:txBody>
      </p:sp>
      <p:sp>
        <p:nvSpPr>
          <p:cNvPr id="576" name="Google Shape;576;p59"/>
          <p:cNvSpPr txBox="1"/>
          <p:nvPr/>
        </p:nvSpPr>
        <p:spPr>
          <a:xfrm>
            <a:off x="5891550" y="3832900"/>
            <a:ext cx="415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0000FF"/>
                </a:solidFill>
              </a:rPr>
              <a:t>0.3</a:t>
            </a:r>
            <a:endParaRPr b="1" sz="1300">
              <a:solidFill>
                <a:srgbClr val="0000FF"/>
              </a:solidFill>
            </a:endParaRPr>
          </a:p>
        </p:txBody>
      </p:sp>
      <p:sp>
        <p:nvSpPr>
          <p:cNvPr id="577" name="Google Shape;577;p59"/>
          <p:cNvSpPr txBox="1"/>
          <p:nvPr/>
        </p:nvSpPr>
        <p:spPr>
          <a:xfrm>
            <a:off x="192100" y="3903675"/>
            <a:ext cx="1741500" cy="1046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t>Self – Emission:</a:t>
            </a:r>
            <a:endParaRPr b="1"/>
          </a:p>
          <a:p>
            <a:pPr indent="0" lvl="0" marL="0" rtl="0" algn="l">
              <a:spcBef>
                <a:spcPts val="0"/>
              </a:spcBef>
              <a:spcAft>
                <a:spcPts val="0"/>
              </a:spcAft>
              <a:buNone/>
            </a:pPr>
            <a:r>
              <a:rPr b="1" lang="en">
                <a:latin typeface="Courier New"/>
                <a:ea typeface="Courier New"/>
                <a:cs typeface="Courier New"/>
                <a:sym typeface="Courier New"/>
              </a:rPr>
              <a:t>Repeat    0.33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Upgrade   0.33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Downgrade 0.33</a:t>
            </a:r>
            <a:endParaRPr b="1">
              <a:latin typeface="Courier New"/>
              <a:ea typeface="Courier New"/>
              <a:cs typeface="Courier New"/>
              <a:sym typeface="Courier New"/>
            </a:endParaRPr>
          </a:p>
        </p:txBody>
      </p:sp>
      <p:sp>
        <p:nvSpPr>
          <p:cNvPr id="578" name="Google Shape;578;p59"/>
          <p:cNvSpPr txBox="1"/>
          <p:nvPr/>
        </p:nvSpPr>
        <p:spPr>
          <a:xfrm>
            <a:off x="6500800" y="3879575"/>
            <a:ext cx="1806300" cy="1046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t>Op – Emission:</a:t>
            </a:r>
            <a:endParaRPr b="1"/>
          </a:p>
          <a:p>
            <a:pPr indent="0" lvl="0" marL="0" rtl="0" algn="l">
              <a:spcBef>
                <a:spcPts val="0"/>
              </a:spcBef>
              <a:spcAft>
                <a:spcPts val="0"/>
              </a:spcAft>
              <a:buNone/>
            </a:pPr>
            <a:r>
              <a:rPr b="1" lang="en">
                <a:latin typeface="Courier New"/>
                <a:ea typeface="Courier New"/>
                <a:cs typeface="Courier New"/>
                <a:sym typeface="Courier New"/>
              </a:rPr>
              <a:t>Repeat    0.33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Upgrade   0.33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Downgrade 0.33</a:t>
            </a:r>
            <a:endParaRPr b="1">
              <a:latin typeface="Courier New"/>
              <a:ea typeface="Courier New"/>
              <a:cs typeface="Courier New"/>
              <a:sym typeface="Courier New"/>
            </a:endParaRPr>
          </a:p>
        </p:txBody>
      </p:sp>
      <p:sp>
        <p:nvSpPr>
          <p:cNvPr id="579" name="Google Shape;579;p59"/>
          <p:cNvSpPr txBox="1"/>
          <p:nvPr/>
        </p:nvSpPr>
        <p:spPr>
          <a:xfrm>
            <a:off x="5722800" y="1044450"/>
            <a:ext cx="3252600" cy="1262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t>Out – Emission:</a:t>
            </a:r>
            <a:endParaRPr b="1"/>
          </a:p>
          <a:p>
            <a:pPr indent="0" lvl="0" marL="0" rtl="0" algn="l">
              <a:spcBef>
                <a:spcPts val="0"/>
              </a:spcBef>
              <a:spcAft>
                <a:spcPts val="0"/>
              </a:spcAft>
              <a:buNone/>
            </a:pPr>
            <a:r>
              <a:rPr b="1" lang="en"/>
              <a:t>                     Win    Lose    Tie </a:t>
            </a:r>
            <a:endParaRPr b="1"/>
          </a:p>
          <a:p>
            <a:pPr indent="0" lvl="0" marL="0" rtl="0" algn="l">
              <a:spcBef>
                <a:spcPts val="0"/>
              </a:spcBef>
              <a:spcAft>
                <a:spcPts val="0"/>
              </a:spcAft>
              <a:buNone/>
            </a:pPr>
            <a:r>
              <a:rPr b="1" lang="en">
                <a:latin typeface="Courier New"/>
                <a:ea typeface="Courier New"/>
                <a:cs typeface="Courier New"/>
                <a:sym typeface="Courier New"/>
              </a:rPr>
              <a:t>Repeat    0.47  0.47  0.33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Upgrade   0.31  0.25  0.33</a:t>
            </a:r>
            <a:endParaRPr b="1">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Downgrade 0.2</a:t>
            </a:r>
            <a:r>
              <a:rPr b="1" lang="en">
                <a:latin typeface="Courier New"/>
                <a:ea typeface="Courier New"/>
                <a:cs typeface="Courier New"/>
                <a:sym typeface="Courier New"/>
              </a:rPr>
              <a:t>2</a:t>
            </a:r>
            <a:r>
              <a:rPr b="1" lang="en">
                <a:latin typeface="Courier New"/>
                <a:ea typeface="Courier New"/>
                <a:cs typeface="Courier New"/>
                <a:sym typeface="Courier New"/>
              </a:rPr>
              <a:t>  0.28  0.33</a:t>
            </a:r>
            <a:endParaRPr b="1">
              <a:latin typeface="Courier New"/>
              <a:ea typeface="Courier New"/>
              <a:cs typeface="Courier New"/>
              <a:sym typeface="Courier New"/>
            </a:endParaRPr>
          </a:p>
        </p:txBody>
      </p:sp>
      <p:pic>
        <p:nvPicPr>
          <p:cNvPr id="580" name="Google Shape;580;p59"/>
          <p:cNvPicPr preferRelativeResize="0"/>
          <p:nvPr/>
        </p:nvPicPr>
        <p:blipFill rotWithShape="1">
          <a:blip r:embed="rId3">
            <a:alphaModFix/>
          </a:blip>
          <a:srcRect b="2160" l="3120" r="-3119" t="-2160"/>
          <a:stretch/>
        </p:blipFill>
        <p:spPr>
          <a:xfrm flipH="1" rot="-7258901">
            <a:off x="1823141" y="3594243"/>
            <a:ext cx="734017" cy="687504"/>
          </a:xfrm>
          <a:prstGeom prst="rect">
            <a:avLst/>
          </a:prstGeom>
          <a:noFill/>
          <a:ln>
            <a:noFill/>
          </a:ln>
        </p:spPr>
      </p:pic>
      <p:pic>
        <p:nvPicPr>
          <p:cNvPr id="581" name="Google Shape;581;p59"/>
          <p:cNvPicPr preferRelativeResize="0"/>
          <p:nvPr/>
        </p:nvPicPr>
        <p:blipFill>
          <a:blip r:embed="rId3">
            <a:alphaModFix/>
          </a:blip>
          <a:stretch>
            <a:fillRect/>
          </a:stretch>
        </p:blipFill>
        <p:spPr>
          <a:xfrm flipH="1" rot="-595656">
            <a:off x="4010766" y="1001244"/>
            <a:ext cx="734017" cy="687502"/>
          </a:xfrm>
          <a:prstGeom prst="rect">
            <a:avLst/>
          </a:prstGeom>
          <a:noFill/>
          <a:ln>
            <a:noFill/>
          </a:ln>
        </p:spPr>
      </p:pic>
      <p:pic>
        <p:nvPicPr>
          <p:cNvPr id="582" name="Google Shape;582;p59"/>
          <p:cNvPicPr preferRelativeResize="0"/>
          <p:nvPr/>
        </p:nvPicPr>
        <p:blipFill>
          <a:blip r:embed="rId3">
            <a:alphaModFix/>
          </a:blip>
          <a:stretch>
            <a:fillRect/>
          </a:stretch>
        </p:blipFill>
        <p:spPr>
          <a:xfrm flipH="1" rot="6143194">
            <a:off x="5765067" y="3712907"/>
            <a:ext cx="734018" cy="687502"/>
          </a:xfrm>
          <a:prstGeom prst="rect">
            <a:avLst/>
          </a:prstGeom>
          <a:noFill/>
          <a:ln>
            <a:noFill/>
          </a:ln>
        </p:spPr>
      </p:pic>
      <p:cxnSp>
        <p:nvCxnSpPr>
          <p:cNvPr id="583" name="Google Shape;583;p59"/>
          <p:cNvCxnSpPr/>
          <p:nvPr/>
        </p:nvCxnSpPr>
        <p:spPr>
          <a:xfrm flipH="1">
            <a:off x="3636950" y="4013313"/>
            <a:ext cx="1234200" cy="86700"/>
          </a:xfrm>
          <a:prstGeom prst="curvedConnector3">
            <a:avLst>
              <a:gd fmla="val 50000" name="adj1"/>
            </a:avLst>
          </a:prstGeom>
          <a:noFill/>
          <a:ln cap="flat" cmpd="sng" w="38100">
            <a:solidFill>
              <a:schemeClr val="dk1"/>
            </a:solidFill>
            <a:prstDash val="solid"/>
            <a:round/>
            <a:headEnd len="med" w="med" type="none"/>
            <a:tailEnd len="med" w="med" type="stealth"/>
          </a:ln>
        </p:spPr>
      </p:cxnSp>
      <p:cxnSp>
        <p:nvCxnSpPr>
          <p:cNvPr id="584" name="Google Shape;584;p59"/>
          <p:cNvCxnSpPr/>
          <p:nvPr/>
        </p:nvCxnSpPr>
        <p:spPr>
          <a:xfrm flipH="1" rot="10800000">
            <a:off x="3661850" y="3703000"/>
            <a:ext cx="1184400" cy="104700"/>
          </a:xfrm>
          <a:prstGeom prst="curvedConnector3">
            <a:avLst>
              <a:gd fmla="val 50000" name="adj1"/>
            </a:avLst>
          </a:prstGeom>
          <a:noFill/>
          <a:ln cap="flat" cmpd="sng" w="38100">
            <a:solidFill>
              <a:schemeClr val="dk1"/>
            </a:solidFill>
            <a:prstDash val="solid"/>
            <a:round/>
            <a:headEnd len="med" w="med" type="none"/>
            <a:tailEnd len="med" w="med" type="stealth"/>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8" name="Shape 588"/>
        <p:cNvGrpSpPr/>
        <p:nvPr/>
      </p:nvGrpSpPr>
      <p:grpSpPr>
        <a:xfrm>
          <a:off x="0" y="0"/>
          <a:ext cx="0" cy="0"/>
          <a:chOff x="0" y="0"/>
          <a:chExt cx="0" cy="0"/>
        </a:xfrm>
      </p:grpSpPr>
      <p:sp>
        <p:nvSpPr>
          <p:cNvPr id="589" name="Google Shape;58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rgbClr val="FF0000"/>
                </a:solidFill>
                <a:latin typeface="Calibri"/>
                <a:ea typeface="Calibri"/>
                <a:cs typeface="Calibri"/>
                <a:sym typeface="Calibri"/>
              </a:rPr>
              <a:t>Implementation within project</a:t>
            </a:r>
            <a:endParaRPr sz="3220">
              <a:solidFill>
                <a:srgbClr val="FF0000"/>
              </a:solidFill>
              <a:latin typeface="Calibri"/>
              <a:ea typeface="Calibri"/>
              <a:cs typeface="Calibri"/>
              <a:sym typeface="Calibri"/>
            </a:endParaRPr>
          </a:p>
        </p:txBody>
      </p:sp>
      <p:sp>
        <p:nvSpPr>
          <p:cNvPr id="590" name="Google Shape;590;p60"/>
          <p:cNvSpPr txBox="1"/>
          <p:nvPr>
            <p:ph idx="1" type="body"/>
          </p:nvPr>
        </p:nvSpPr>
        <p:spPr>
          <a:xfrm>
            <a:off x="311700" y="1017725"/>
            <a:ext cx="8310300" cy="3474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406400" lvl="0" marL="457200" rtl="0" algn="l">
              <a:spcBef>
                <a:spcPts val="1200"/>
              </a:spcBef>
              <a:spcAft>
                <a:spcPts val="0"/>
              </a:spcAft>
              <a:buSzPts val="2800"/>
              <a:buChar char="●"/>
            </a:pPr>
            <a:r>
              <a:rPr lang="en" sz="2800"/>
              <a:t>HMM combines with RPS application</a:t>
            </a:r>
            <a:endParaRPr sz="2800"/>
          </a:p>
          <a:p>
            <a:pPr indent="0" lvl="0" marL="457200" rtl="0" algn="l">
              <a:spcBef>
                <a:spcPts val="1200"/>
              </a:spcBef>
              <a:spcAft>
                <a:spcPts val="0"/>
              </a:spcAft>
              <a:buNone/>
            </a:pPr>
            <a:r>
              <a:t/>
            </a:r>
            <a:endParaRPr sz="2800"/>
          </a:p>
          <a:p>
            <a:pPr indent="-406400" lvl="0" marL="457200" rtl="0" algn="l">
              <a:spcBef>
                <a:spcPts val="1200"/>
              </a:spcBef>
              <a:spcAft>
                <a:spcPts val="0"/>
              </a:spcAft>
              <a:buSzPts val="2800"/>
              <a:buChar char="●"/>
            </a:pPr>
            <a:r>
              <a:rPr lang="en" sz="2800">
                <a:latin typeface="Calibri"/>
                <a:ea typeface="Calibri"/>
                <a:cs typeface="Calibri"/>
                <a:sym typeface="Calibri"/>
              </a:rPr>
              <a:t>Viterbi Algorithm used to predict player’s behaviour</a:t>
            </a:r>
            <a:endParaRPr sz="28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Detects most likely string of behaviour based on HMM </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 sz="2400">
                <a:latin typeface="Calibri"/>
                <a:ea typeface="Calibri"/>
                <a:cs typeface="Calibri"/>
                <a:sym typeface="Calibri"/>
              </a:rPr>
              <a:t>Works from the last round backwards to find best string </a:t>
            </a:r>
            <a:endParaRPr sz="2400">
              <a:latin typeface="Calibri"/>
              <a:ea typeface="Calibri"/>
              <a:cs typeface="Calibri"/>
              <a:sym typeface="Calibri"/>
            </a:endParaRPr>
          </a:p>
          <a:p>
            <a:pPr indent="0" lvl="0" marL="0" rtl="0" algn="l">
              <a:spcBef>
                <a:spcPts val="1200"/>
              </a:spcBef>
              <a:spcAft>
                <a:spcPts val="1200"/>
              </a:spcAft>
              <a:buNone/>
            </a:pPr>
            <a:r>
              <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4" name="Shape 594"/>
        <p:cNvGrpSpPr/>
        <p:nvPr/>
      </p:nvGrpSpPr>
      <p:grpSpPr>
        <a:xfrm>
          <a:off x="0" y="0"/>
          <a:ext cx="0" cy="0"/>
          <a:chOff x="0" y="0"/>
          <a:chExt cx="0" cy="0"/>
        </a:xfrm>
      </p:grpSpPr>
      <p:cxnSp>
        <p:nvCxnSpPr>
          <p:cNvPr id="595" name="Google Shape;595;p61"/>
          <p:cNvCxnSpPr/>
          <p:nvPr/>
        </p:nvCxnSpPr>
        <p:spPr>
          <a:xfrm>
            <a:off x="3195200" y="1922325"/>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596" name="Google Shape;596;p61"/>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597" name="Google Shape;597;p61"/>
          <p:cNvCxnSpPr/>
          <p:nvPr/>
        </p:nvCxnSpPr>
        <p:spPr>
          <a:xfrm flipH="1" rot="10800000">
            <a:off x="3177950" y="2952663"/>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598" name="Google Shape;598;p61"/>
          <p:cNvCxnSpPr/>
          <p:nvPr/>
        </p:nvCxnSpPr>
        <p:spPr>
          <a:xfrm>
            <a:off x="3156200" y="3000863"/>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599" name="Google Shape;599;p61"/>
          <p:cNvCxnSpPr/>
          <p:nvPr/>
        </p:nvCxnSpPr>
        <p:spPr>
          <a:xfrm>
            <a:off x="3195200" y="1956950"/>
            <a:ext cx="1688400" cy="1965600"/>
          </a:xfrm>
          <a:prstGeom prst="straightConnector1">
            <a:avLst/>
          </a:prstGeom>
          <a:noFill/>
          <a:ln cap="flat" cmpd="sng" w="38100">
            <a:solidFill>
              <a:srgbClr val="CCCCCC"/>
            </a:solidFill>
            <a:prstDash val="solid"/>
            <a:round/>
            <a:headEnd len="med" w="med" type="none"/>
            <a:tailEnd len="med" w="med" type="triangle"/>
          </a:ln>
        </p:spPr>
      </p:cxnSp>
      <p:cxnSp>
        <p:nvCxnSpPr>
          <p:cNvPr id="600" name="Google Shape;600;p61"/>
          <p:cNvCxnSpPr/>
          <p:nvPr/>
        </p:nvCxnSpPr>
        <p:spPr>
          <a:xfrm>
            <a:off x="3177950" y="4152913"/>
            <a:ext cx="1731900" cy="13200"/>
          </a:xfrm>
          <a:prstGeom prst="straightConnector1">
            <a:avLst/>
          </a:prstGeom>
          <a:noFill/>
          <a:ln cap="flat" cmpd="sng" w="38100">
            <a:solidFill>
              <a:srgbClr val="CCCCCC"/>
            </a:solidFill>
            <a:prstDash val="solid"/>
            <a:round/>
            <a:headEnd len="med" w="med" type="none"/>
            <a:tailEnd len="med" w="med" type="triangle"/>
          </a:ln>
        </p:spPr>
      </p:cxnSp>
      <p:sp>
        <p:nvSpPr>
          <p:cNvPr id="601" name="Google Shape;601;p61"/>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602" name="Google Shape;602;p61"/>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603" name="Google Shape;603;p61"/>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604" name="Google Shape;604;p61"/>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605" name="Google Shape;605;p61"/>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606" name="Google Shape;606;p61"/>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607" name="Google Shape;607;p61"/>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608" name="Google Shape;608;p61"/>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609" name="Google Shape;609;p61"/>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610" name="Google Shape;610;p61"/>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cxnSp>
        <p:nvCxnSpPr>
          <p:cNvPr id="611" name="Google Shape;611;p61"/>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cxnSp>
        <p:nvCxnSpPr>
          <p:cNvPr id="612" name="Google Shape;612;p61"/>
          <p:cNvCxnSpPr>
            <a:stCxn id="603" idx="6"/>
          </p:cNvCxnSpPr>
          <p:nvPr/>
        </p:nvCxnSpPr>
        <p:spPr>
          <a:xfrm flipH="1" rot="10800000">
            <a:off x="3134650" y="1974225"/>
            <a:ext cx="1783800" cy="884100"/>
          </a:xfrm>
          <a:prstGeom prst="straightConnector1">
            <a:avLst/>
          </a:prstGeom>
          <a:noFill/>
          <a:ln cap="flat" cmpd="sng" w="38100">
            <a:solidFill>
              <a:srgbClr val="CC4125"/>
            </a:solidFill>
            <a:prstDash val="solid"/>
            <a:round/>
            <a:headEnd len="med" w="med" type="none"/>
            <a:tailEnd len="med" w="med" type="triangle"/>
          </a:ln>
        </p:spPr>
      </p:cxnSp>
      <p:cxnSp>
        <p:nvCxnSpPr>
          <p:cNvPr id="613" name="Google Shape;613;p61"/>
          <p:cNvCxnSpPr>
            <a:stCxn id="604" idx="6"/>
          </p:cNvCxnSpPr>
          <p:nvPr/>
        </p:nvCxnSpPr>
        <p:spPr>
          <a:xfrm flipH="1" rot="10800000">
            <a:off x="3134650" y="2086775"/>
            <a:ext cx="1878900" cy="1836600"/>
          </a:xfrm>
          <a:prstGeom prst="straightConnector1">
            <a:avLst/>
          </a:prstGeom>
          <a:noFill/>
          <a:ln cap="flat" cmpd="sng" w="38100">
            <a:solidFill>
              <a:srgbClr val="CC4125"/>
            </a:solidFill>
            <a:prstDash val="solid"/>
            <a:round/>
            <a:headEnd len="med" w="med" type="none"/>
            <a:tailEnd len="med" w="med" type="triangle"/>
          </a:ln>
        </p:spPr>
      </p:cxnSp>
      <p:sp>
        <p:nvSpPr>
          <p:cNvPr id="614" name="Google Shape;614;p61"/>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615" name="Google Shape;615;p61"/>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616" name="Google Shape;616;p61"/>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617" name="Google Shape;617;p61"/>
          <p:cNvCxnSpPr/>
          <p:nvPr/>
        </p:nvCxnSpPr>
        <p:spPr>
          <a:xfrm>
            <a:off x="6158400" y="1992063"/>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618" name="Google Shape;618;p61"/>
          <p:cNvCxnSpPr/>
          <p:nvPr/>
        </p:nvCxnSpPr>
        <p:spPr>
          <a:xfrm>
            <a:off x="6186825" y="2897013"/>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619" name="Google Shape;619;p61"/>
          <p:cNvCxnSpPr/>
          <p:nvPr/>
        </p:nvCxnSpPr>
        <p:spPr>
          <a:xfrm flipH="1" rot="10800000">
            <a:off x="6141150" y="3022400"/>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620" name="Google Shape;620;p61"/>
          <p:cNvCxnSpPr/>
          <p:nvPr/>
        </p:nvCxnSpPr>
        <p:spPr>
          <a:xfrm>
            <a:off x="6119400" y="3070600"/>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621" name="Google Shape;621;p61"/>
          <p:cNvCxnSpPr/>
          <p:nvPr/>
        </p:nvCxnSpPr>
        <p:spPr>
          <a:xfrm>
            <a:off x="6158400" y="2026688"/>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622" name="Google Shape;622;p61"/>
          <p:cNvCxnSpPr/>
          <p:nvPr/>
        </p:nvCxnSpPr>
        <p:spPr>
          <a:xfrm>
            <a:off x="6141150" y="42226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623" name="Google Shape;623;p61"/>
          <p:cNvCxnSpPr/>
          <p:nvPr/>
        </p:nvCxnSpPr>
        <p:spPr>
          <a:xfrm>
            <a:off x="6186975" y="1816538"/>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624" name="Google Shape;624;p61"/>
          <p:cNvCxnSpPr/>
          <p:nvPr/>
        </p:nvCxnSpPr>
        <p:spPr>
          <a:xfrm flipH="1" rot="10800000">
            <a:off x="6097850" y="2052063"/>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625" name="Google Shape;625;p61"/>
          <p:cNvCxnSpPr/>
          <p:nvPr/>
        </p:nvCxnSpPr>
        <p:spPr>
          <a:xfrm flipH="1" rot="10800000">
            <a:off x="6097850" y="2268713"/>
            <a:ext cx="1721400" cy="1724400"/>
          </a:xfrm>
          <a:prstGeom prst="straightConnector1">
            <a:avLst/>
          </a:prstGeom>
          <a:noFill/>
          <a:ln cap="flat" cmpd="sng" w="38100">
            <a:solidFill>
              <a:srgbClr val="D9D9D9"/>
            </a:solidFill>
            <a:prstDash val="solid"/>
            <a:round/>
            <a:headEnd len="med" w="med" type="none"/>
            <a:tailEnd len="med" w="med" type="triangle"/>
          </a:ln>
        </p:spPr>
      </p:cxnSp>
      <p:cxnSp>
        <p:nvCxnSpPr>
          <p:cNvPr id="626" name="Google Shape;626;p61"/>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627" name="Google Shape;627;p61"/>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628" name="Google Shape;628;p61"/>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629" name="Google Shape;629;p61"/>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630" name="Google Shape;630;p61"/>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631" name="Google Shape;631;p61"/>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632" name="Google Shape;632;p61"/>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633" name="Google Shape;633;p61"/>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634" name="Google Shape;634;p61"/>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635" name="Google Shape;635;p61"/>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636" name="Google Shape;636;p61"/>
          <p:cNvSpPr txBox="1"/>
          <p:nvPr/>
        </p:nvSpPr>
        <p:spPr>
          <a:xfrm>
            <a:off x="5249650" y="4583600"/>
            <a:ext cx="6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N+1</a:t>
            </a:r>
            <a:endParaRPr/>
          </a:p>
        </p:txBody>
      </p:sp>
      <p:sp>
        <p:nvSpPr>
          <p:cNvPr id="637" name="Google Shape;637;p61"/>
          <p:cNvSpPr txBox="1"/>
          <p:nvPr/>
        </p:nvSpPr>
        <p:spPr>
          <a:xfrm>
            <a:off x="8153125" y="4583600"/>
            <a:ext cx="6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p62"/>
          <p:cNvPicPr preferRelativeResize="0"/>
          <p:nvPr/>
        </p:nvPicPr>
        <p:blipFill rotWithShape="1">
          <a:blip r:embed="rId3">
            <a:alphaModFix/>
          </a:blip>
          <a:srcRect b="0" l="0" r="3091" t="42213"/>
          <a:stretch/>
        </p:blipFill>
        <p:spPr>
          <a:xfrm>
            <a:off x="5044550" y="2014600"/>
            <a:ext cx="3838642" cy="600600"/>
          </a:xfrm>
          <a:prstGeom prst="rect">
            <a:avLst/>
          </a:prstGeom>
          <a:noFill/>
          <a:ln>
            <a:noFill/>
          </a:ln>
        </p:spPr>
      </p:pic>
      <p:pic>
        <p:nvPicPr>
          <p:cNvPr id="643" name="Google Shape;643;p62"/>
          <p:cNvPicPr preferRelativeResize="0"/>
          <p:nvPr/>
        </p:nvPicPr>
        <p:blipFill>
          <a:blip r:embed="rId4">
            <a:alphaModFix/>
          </a:blip>
          <a:stretch>
            <a:fillRect/>
          </a:stretch>
        </p:blipFill>
        <p:spPr>
          <a:xfrm>
            <a:off x="5044550" y="2832425"/>
            <a:ext cx="3838651" cy="676114"/>
          </a:xfrm>
          <a:prstGeom prst="rect">
            <a:avLst/>
          </a:prstGeom>
          <a:noFill/>
          <a:ln>
            <a:noFill/>
          </a:ln>
        </p:spPr>
      </p:pic>
      <p:pic>
        <p:nvPicPr>
          <p:cNvPr id="644" name="Google Shape;644;p62"/>
          <p:cNvPicPr preferRelativeResize="0"/>
          <p:nvPr/>
        </p:nvPicPr>
        <p:blipFill rotWithShape="1">
          <a:blip r:embed="rId5">
            <a:alphaModFix/>
          </a:blip>
          <a:srcRect b="0" l="0" r="4933" t="0"/>
          <a:stretch/>
        </p:blipFill>
        <p:spPr>
          <a:xfrm>
            <a:off x="5066100" y="3832325"/>
            <a:ext cx="3838650" cy="542180"/>
          </a:xfrm>
          <a:prstGeom prst="rect">
            <a:avLst/>
          </a:prstGeom>
          <a:noFill/>
          <a:ln>
            <a:noFill/>
          </a:ln>
        </p:spPr>
      </p:pic>
      <p:sp>
        <p:nvSpPr>
          <p:cNvPr id="645" name="Google Shape;645;p62"/>
          <p:cNvSpPr txBox="1"/>
          <p:nvPr/>
        </p:nvSpPr>
        <p:spPr>
          <a:xfrm>
            <a:off x="4649750" y="2114800"/>
            <a:ext cx="39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#2</a:t>
            </a:r>
            <a:endParaRPr/>
          </a:p>
        </p:txBody>
      </p:sp>
      <p:sp>
        <p:nvSpPr>
          <p:cNvPr id="646" name="Google Shape;646;p62"/>
          <p:cNvSpPr txBox="1"/>
          <p:nvPr/>
        </p:nvSpPr>
        <p:spPr>
          <a:xfrm>
            <a:off x="4649750" y="2970388"/>
            <a:ext cx="39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#3</a:t>
            </a:r>
            <a:endParaRPr/>
          </a:p>
        </p:txBody>
      </p:sp>
      <p:sp>
        <p:nvSpPr>
          <p:cNvPr id="647" name="Google Shape;647;p62"/>
          <p:cNvSpPr txBox="1"/>
          <p:nvPr/>
        </p:nvSpPr>
        <p:spPr>
          <a:xfrm>
            <a:off x="4649750" y="3942025"/>
            <a:ext cx="39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#4</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cxnSp>
        <p:nvCxnSpPr>
          <p:cNvPr id="652" name="Google Shape;652;p63"/>
          <p:cNvCxnSpPr/>
          <p:nvPr/>
        </p:nvCxnSpPr>
        <p:spPr>
          <a:xfrm>
            <a:off x="4536925" y="866800"/>
            <a:ext cx="0" cy="5210100"/>
          </a:xfrm>
          <a:prstGeom prst="straightConnector1">
            <a:avLst/>
          </a:prstGeom>
          <a:noFill/>
          <a:ln cap="flat" cmpd="sng" w="28575">
            <a:solidFill>
              <a:schemeClr val="dk2"/>
            </a:solidFill>
            <a:prstDash val="solid"/>
            <a:round/>
            <a:headEnd len="med" w="med" type="none"/>
            <a:tailEnd len="med" w="med" type="none"/>
          </a:ln>
        </p:spPr>
      </p:cxnSp>
      <p:sp>
        <p:nvSpPr>
          <p:cNvPr id="653" name="Google Shape;653;p63"/>
          <p:cNvSpPr txBox="1"/>
          <p:nvPr>
            <p:ph type="title"/>
          </p:nvPr>
        </p:nvSpPr>
        <p:spPr>
          <a:xfrm>
            <a:off x="338250" y="53100"/>
            <a:ext cx="84675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F0000"/>
              </a:buClr>
              <a:buSzPts val="3300"/>
              <a:buFont typeface="Calibri"/>
              <a:buNone/>
            </a:pPr>
            <a:r>
              <a:rPr lang="en">
                <a:solidFill>
                  <a:srgbClr val="FF0000"/>
                </a:solidFill>
                <a:latin typeface="Calibri"/>
                <a:ea typeface="Calibri"/>
                <a:cs typeface="Calibri"/>
                <a:sym typeface="Calibri"/>
              </a:rPr>
              <a:t>Performance of Model  with and without modifications </a:t>
            </a:r>
            <a:endParaRPr>
              <a:solidFill>
                <a:srgbClr val="FF0000"/>
              </a:solidFill>
              <a:latin typeface="Calibri"/>
              <a:ea typeface="Calibri"/>
              <a:cs typeface="Calibri"/>
              <a:sym typeface="Calibri"/>
            </a:endParaRPr>
          </a:p>
        </p:txBody>
      </p:sp>
      <p:cxnSp>
        <p:nvCxnSpPr>
          <p:cNvPr id="654" name="Google Shape;654;p63"/>
          <p:cNvCxnSpPr/>
          <p:nvPr/>
        </p:nvCxnSpPr>
        <p:spPr>
          <a:xfrm>
            <a:off x="-22025" y="866800"/>
            <a:ext cx="9188700" cy="0"/>
          </a:xfrm>
          <a:prstGeom prst="straightConnector1">
            <a:avLst/>
          </a:prstGeom>
          <a:noFill/>
          <a:ln cap="flat" cmpd="sng" w="19050">
            <a:solidFill>
              <a:schemeClr val="dk1"/>
            </a:solidFill>
            <a:prstDash val="solid"/>
            <a:round/>
            <a:headEnd len="med" w="med" type="none"/>
            <a:tailEnd len="med" w="med" type="none"/>
          </a:ln>
        </p:spPr>
      </p:cxnSp>
      <p:sp>
        <p:nvSpPr>
          <p:cNvPr id="655" name="Google Shape;655;p63"/>
          <p:cNvSpPr txBox="1"/>
          <p:nvPr/>
        </p:nvSpPr>
        <p:spPr>
          <a:xfrm>
            <a:off x="651275" y="1115150"/>
            <a:ext cx="3555000" cy="608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100">
                <a:solidFill>
                  <a:schemeClr val="dk1"/>
                </a:solidFill>
                <a:latin typeface="Calibri"/>
                <a:ea typeface="Calibri"/>
                <a:cs typeface="Calibri"/>
                <a:sym typeface="Calibri"/>
              </a:rPr>
              <a:t>Updating without restart</a:t>
            </a:r>
            <a:endParaRPr sz="2100">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656" name="Google Shape;656;p63"/>
          <p:cNvSpPr/>
          <p:nvPr/>
        </p:nvSpPr>
        <p:spPr>
          <a:xfrm>
            <a:off x="1354662" y="1971599"/>
            <a:ext cx="1559100" cy="7659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Previous iterations model</a:t>
            </a:r>
            <a:endParaRPr sz="1500">
              <a:solidFill>
                <a:schemeClr val="lt1"/>
              </a:solidFill>
              <a:latin typeface="Calibri"/>
              <a:ea typeface="Calibri"/>
              <a:cs typeface="Calibri"/>
              <a:sym typeface="Calibri"/>
            </a:endParaRPr>
          </a:p>
        </p:txBody>
      </p:sp>
      <p:sp>
        <p:nvSpPr>
          <p:cNvPr id="657" name="Google Shape;657;p63"/>
          <p:cNvSpPr/>
          <p:nvPr/>
        </p:nvSpPr>
        <p:spPr>
          <a:xfrm>
            <a:off x="1319023" y="3171554"/>
            <a:ext cx="1630500" cy="7659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Updated model used in next iteration</a:t>
            </a:r>
            <a:endParaRPr sz="1500">
              <a:solidFill>
                <a:schemeClr val="lt1"/>
              </a:solidFill>
              <a:latin typeface="Calibri"/>
              <a:ea typeface="Calibri"/>
              <a:cs typeface="Calibri"/>
              <a:sym typeface="Calibri"/>
            </a:endParaRPr>
          </a:p>
        </p:txBody>
      </p:sp>
      <p:cxnSp>
        <p:nvCxnSpPr>
          <p:cNvPr id="658" name="Google Shape;658;p63"/>
          <p:cNvCxnSpPr>
            <a:stCxn id="656" idx="2"/>
            <a:endCxn id="657" idx="0"/>
          </p:cNvCxnSpPr>
          <p:nvPr/>
        </p:nvCxnSpPr>
        <p:spPr>
          <a:xfrm>
            <a:off x="2134212" y="2737499"/>
            <a:ext cx="0" cy="434100"/>
          </a:xfrm>
          <a:prstGeom prst="straightConnector1">
            <a:avLst/>
          </a:prstGeom>
          <a:noFill/>
          <a:ln cap="flat" cmpd="sng" w="28575">
            <a:solidFill>
              <a:schemeClr val="dk1"/>
            </a:solidFill>
            <a:prstDash val="solid"/>
            <a:round/>
            <a:headEnd len="med" w="med" type="none"/>
            <a:tailEnd len="med" w="med" type="triangle"/>
          </a:ln>
        </p:spPr>
      </p:cxnSp>
      <p:sp>
        <p:nvSpPr>
          <p:cNvPr id="659" name="Google Shape;659;p63"/>
          <p:cNvSpPr/>
          <p:nvPr/>
        </p:nvSpPr>
        <p:spPr>
          <a:xfrm>
            <a:off x="2956650" y="2196650"/>
            <a:ext cx="715875" cy="1368000"/>
          </a:xfrm>
          <a:custGeom>
            <a:rect b="b" l="l" r="r" t="t"/>
            <a:pathLst>
              <a:path extrusionOk="0" h="54720" w="28635">
                <a:moveTo>
                  <a:pt x="0" y="54720"/>
                </a:moveTo>
                <a:lnTo>
                  <a:pt x="28635" y="54720"/>
                </a:lnTo>
                <a:lnTo>
                  <a:pt x="28635" y="0"/>
                </a:lnTo>
                <a:lnTo>
                  <a:pt x="981" y="0"/>
                </a:lnTo>
              </a:path>
            </a:pathLst>
          </a:custGeom>
          <a:noFill/>
          <a:ln cap="flat" cmpd="sng" w="19050">
            <a:solidFill>
              <a:schemeClr val="dk2"/>
            </a:solidFill>
            <a:prstDash val="solid"/>
            <a:round/>
            <a:headEnd len="med" w="med" type="none"/>
            <a:tailEnd len="med" w="med" type="none"/>
          </a:ln>
        </p:spPr>
      </p:sp>
      <p:sp>
        <p:nvSpPr>
          <p:cNvPr id="660" name="Google Shape;660;p63"/>
          <p:cNvSpPr/>
          <p:nvPr/>
        </p:nvSpPr>
        <p:spPr>
          <a:xfrm rot="10800000">
            <a:off x="2913750" y="2142725"/>
            <a:ext cx="132300" cy="1125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3"/>
          <p:cNvSpPr txBox="1"/>
          <p:nvPr/>
        </p:nvSpPr>
        <p:spPr>
          <a:xfrm>
            <a:off x="442725" y="4089325"/>
            <a:ext cx="3383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Updated model then becomes model used to make next updated model </a:t>
            </a:r>
            <a:endParaRPr sz="1100"/>
          </a:p>
        </p:txBody>
      </p:sp>
      <p:sp>
        <p:nvSpPr>
          <p:cNvPr id="662" name="Google Shape;662;p63"/>
          <p:cNvSpPr/>
          <p:nvPr/>
        </p:nvSpPr>
        <p:spPr>
          <a:xfrm>
            <a:off x="5041765" y="1723250"/>
            <a:ext cx="1080900" cy="656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Previous iterations model</a:t>
            </a:r>
            <a:endParaRPr sz="1500">
              <a:solidFill>
                <a:schemeClr val="lt1"/>
              </a:solidFill>
              <a:latin typeface="Calibri"/>
              <a:ea typeface="Calibri"/>
              <a:cs typeface="Calibri"/>
              <a:sym typeface="Calibri"/>
            </a:endParaRPr>
          </a:p>
        </p:txBody>
      </p:sp>
      <p:sp>
        <p:nvSpPr>
          <p:cNvPr id="663" name="Google Shape;663;p63"/>
          <p:cNvSpPr/>
          <p:nvPr/>
        </p:nvSpPr>
        <p:spPr>
          <a:xfrm>
            <a:off x="6156552" y="3828890"/>
            <a:ext cx="1129800" cy="678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chemeClr val="lt1"/>
                </a:solidFill>
                <a:latin typeface="Calibri"/>
                <a:ea typeface="Calibri"/>
                <a:cs typeface="Calibri"/>
                <a:sym typeface="Calibri"/>
              </a:rPr>
              <a:t>Final Used Model for Next Iteration</a:t>
            </a:r>
            <a:endParaRPr sz="1300">
              <a:solidFill>
                <a:schemeClr val="lt1"/>
              </a:solidFill>
              <a:latin typeface="Calibri"/>
              <a:ea typeface="Calibri"/>
              <a:cs typeface="Calibri"/>
              <a:sym typeface="Calibri"/>
            </a:endParaRPr>
          </a:p>
        </p:txBody>
      </p:sp>
      <p:sp>
        <p:nvSpPr>
          <p:cNvPr id="664" name="Google Shape;664;p63"/>
          <p:cNvSpPr/>
          <p:nvPr/>
        </p:nvSpPr>
        <p:spPr>
          <a:xfrm>
            <a:off x="7302003" y="2740198"/>
            <a:ext cx="1129800" cy="678000"/>
          </a:xfrm>
          <a:prstGeom prst="rect">
            <a:avLst/>
          </a:prstGeom>
          <a:solidFill>
            <a:srgbClr val="6AA84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Initial model</a:t>
            </a:r>
            <a:endParaRPr sz="1500">
              <a:solidFill>
                <a:schemeClr val="lt1"/>
              </a:solidFill>
              <a:latin typeface="Calibri"/>
              <a:ea typeface="Calibri"/>
              <a:cs typeface="Calibri"/>
              <a:sym typeface="Calibri"/>
            </a:endParaRPr>
          </a:p>
        </p:txBody>
      </p:sp>
      <p:cxnSp>
        <p:nvCxnSpPr>
          <p:cNvPr id="665" name="Google Shape;665;p63"/>
          <p:cNvCxnSpPr/>
          <p:nvPr/>
        </p:nvCxnSpPr>
        <p:spPr>
          <a:xfrm>
            <a:off x="6180911" y="3037170"/>
            <a:ext cx="1081200" cy="0"/>
          </a:xfrm>
          <a:prstGeom prst="straightConnector1">
            <a:avLst/>
          </a:prstGeom>
          <a:noFill/>
          <a:ln cap="flat" cmpd="sng" w="28575">
            <a:solidFill>
              <a:schemeClr val="dk1"/>
            </a:solidFill>
            <a:prstDash val="solid"/>
            <a:miter lim="800000"/>
            <a:headEnd len="med" w="med" type="triangle"/>
            <a:tailEnd len="med" w="med" type="triangle"/>
          </a:ln>
        </p:spPr>
      </p:cxnSp>
      <p:cxnSp>
        <p:nvCxnSpPr>
          <p:cNvPr id="666" name="Google Shape;666;p63"/>
          <p:cNvCxnSpPr/>
          <p:nvPr/>
        </p:nvCxnSpPr>
        <p:spPr>
          <a:xfrm>
            <a:off x="5582293" y="2375074"/>
            <a:ext cx="0" cy="384300"/>
          </a:xfrm>
          <a:prstGeom prst="straightConnector1">
            <a:avLst/>
          </a:prstGeom>
          <a:noFill/>
          <a:ln cap="flat" cmpd="sng" w="28575">
            <a:solidFill>
              <a:schemeClr val="dk1"/>
            </a:solidFill>
            <a:prstDash val="solid"/>
            <a:round/>
            <a:headEnd len="med" w="med" type="none"/>
            <a:tailEnd len="med" w="med" type="triangle"/>
          </a:ln>
        </p:spPr>
      </p:cxnSp>
      <p:sp>
        <p:nvSpPr>
          <p:cNvPr id="667" name="Google Shape;667;p63"/>
          <p:cNvSpPr/>
          <p:nvPr/>
        </p:nvSpPr>
        <p:spPr>
          <a:xfrm>
            <a:off x="5011100" y="2759296"/>
            <a:ext cx="1129800" cy="678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500">
                <a:solidFill>
                  <a:schemeClr val="lt1"/>
                </a:solidFill>
                <a:latin typeface="Calibri"/>
                <a:ea typeface="Calibri"/>
                <a:cs typeface="Calibri"/>
                <a:sym typeface="Calibri"/>
              </a:rPr>
              <a:t>Updated model (not used)</a:t>
            </a:r>
            <a:endParaRPr sz="1500">
              <a:solidFill>
                <a:schemeClr val="lt1"/>
              </a:solidFill>
              <a:latin typeface="Calibri"/>
              <a:ea typeface="Calibri"/>
              <a:cs typeface="Calibri"/>
              <a:sym typeface="Calibri"/>
            </a:endParaRPr>
          </a:p>
        </p:txBody>
      </p:sp>
      <p:sp>
        <p:nvSpPr>
          <p:cNvPr id="668" name="Google Shape;668;p63"/>
          <p:cNvSpPr txBox="1"/>
          <p:nvPr/>
        </p:nvSpPr>
        <p:spPr>
          <a:xfrm rot="-1343">
            <a:off x="6384650" y="2716063"/>
            <a:ext cx="76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alibri"/>
                <a:ea typeface="Calibri"/>
                <a:cs typeface="Calibri"/>
                <a:sym typeface="Calibri"/>
              </a:rPr>
              <a:t>Combo</a:t>
            </a:r>
            <a:endParaRPr sz="1500">
              <a:latin typeface="Calibri"/>
              <a:ea typeface="Calibri"/>
              <a:cs typeface="Calibri"/>
              <a:sym typeface="Calibri"/>
            </a:endParaRPr>
          </a:p>
        </p:txBody>
      </p:sp>
      <p:cxnSp>
        <p:nvCxnSpPr>
          <p:cNvPr id="669" name="Google Shape;669;p63"/>
          <p:cNvCxnSpPr/>
          <p:nvPr/>
        </p:nvCxnSpPr>
        <p:spPr>
          <a:xfrm>
            <a:off x="6721462" y="3093972"/>
            <a:ext cx="0" cy="678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use HMM</a:t>
            </a:r>
            <a:endParaRPr/>
          </a:p>
        </p:txBody>
      </p:sp>
      <p:sp>
        <p:nvSpPr>
          <p:cNvPr id="675" name="Google Shape;675;p64"/>
          <p:cNvSpPr/>
          <p:nvPr/>
        </p:nvSpPr>
        <p:spPr>
          <a:xfrm>
            <a:off x="2051575" y="974075"/>
            <a:ext cx="4888500" cy="86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Initialization</a:t>
            </a:r>
            <a:r>
              <a:rPr lang="en"/>
              <a:t> model</a:t>
            </a:r>
            <a:endParaRPr/>
          </a:p>
        </p:txBody>
      </p:sp>
      <p:sp>
        <p:nvSpPr>
          <p:cNvPr id="676" name="Google Shape;676;p64"/>
          <p:cNvSpPr/>
          <p:nvPr/>
        </p:nvSpPr>
        <p:spPr>
          <a:xfrm>
            <a:off x="2040625" y="2019300"/>
            <a:ext cx="4910400" cy="82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Model created</a:t>
            </a:r>
            <a:endParaRPr/>
          </a:p>
        </p:txBody>
      </p:sp>
      <p:sp>
        <p:nvSpPr>
          <p:cNvPr id="677" name="Google Shape;677;p64"/>
          <p:cNvSpPr/>
          <p:nvPr/>
        </p:nvSpPr>
        <p:spPr>
          <a:xfrm>
            <a:off x="2051575" y="3031825"/>
            <a:ext cx="4888500" cy="76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Predict next move</a:t>
            </a:r>
            <a:endParaRPr/>
          </a:p>
        </p:txBody>
      </p:sp>
      <p:sp>
        <p:nvSpPr>
          <p:cNvPr id="678" name="Google Shape;678;p64"/>
          <p:cNvSpPr/>
          <p:nvPr/>
        </p:nvSpPr>
        <p:spPr>
          <a:xfrm>
            <a:off x="7442000" y="3012250"/>
            <a:ext cx="1866000" cy="92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New outcome to update model</a:t>
            </a:r>
            <a:endParaRPr/>
          </a:p>
        </p:txBody>
      </p:sp>
      <p:cxnSp>
        <p:nvCxnSpPr>
          <p:cNvPr id="679" name="Google Shape;679;p64"/>
          <p:cNvCxnSpPr>
            <a:stCxn id="676" idx="3"/>
            <a:endCxn id="678" idx="0"/>
          </p:cNvCxnSpPr>
          <p:nvPr/>
        </p:nvCxnSpPr>
        <p:spPr>
          <a:xfrm>
            <a:off x="6951025" y="2433900"/>
            <a:ext cx="1424100" cy="57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2820">
                <a:solidFill>
                  <a:srgbClr val="FF0000"/>
                </a:solidFill>
                <a:latin typeface="Calibri"/>
                <a:ea typeface="Calibri"/>
                <a:cs typeface="Calibri"/>
                <a:sym typeface="Calibri"/>
              </a:rPr>
              <a:t>Computational psychology</a:t>
            </a:r>
            <a:endParaRPr sz="2820">
              <a:solidFill>
                <a:srgbClr val="FF0000"/>
              </a:solidFill>
              <a:latin typeface="Calibri"/>
              <a:ea typeface="Calibri"/>
              <a:cs typeface="Calibri"/>
              <a:sym typeface="Calibri"/>
            </a:endParaRPr>
          </a:p>
        </p:txBody>
      </p:sp>
      <p:sp>
        <p:nvSpPr>
          <p:cNvPr id="101" name="Google Shape;101;p20"/>
          <p:cNvSpPr txBox="1"/>
          <p:nvPr>
            <p:ph idx="1" type="body"/>
          </p:nvPr>
        </p:nvSpPr>
        <p:spPr>
          <a:xfrm>
            <a:off x="1171050" y="1606788"/>
            <a:ext cx="6801900" cy="2377500"/>
          </a:xfrm>
          <a:prstGeom prst="rect">
            <a:avLst/>
          </a:prstGeom>
        </p:spPr>
        <p:txBody>
          <a:bodyPr anchorCtr="0" anchor="t" bIns="91425" lIns="91425" spcFirstLastPara="1" rIns="91425" wrap="square" tIns="91425">
            <a:normAutofit/>
          </a:bodyPr>
          <a:lstStyle/>
          <a:p>
            <a:pPr indent="-415530" lvl="0" marL="457200" rtl="0" algn="l">
              <a:lnSpc>
                <a:spcPct val="100000"/>
              </a:lnSpc>
              <a:spcBef>
                <a:spcPts val="0"/>
              </a:spcBef>
              <a:spcAft>
                <a:spcPts val="0"/>
              </a:spcAft>
              <a:buSzPts val="2944"/>
              <a:buFont typeface="Calibri"/>
              <a:buChar char="●"/>
            </a:pPr>
            <a:r>
              <a:rPr lang="en" sz="2943">
                <a:latin typeface="Calibri"/>
                <a:ea typeface="Calibri"/>
                <a:cs typeface="Calibri"/>
                <a:sym typeface="Calibri"/>
              </a:rPr>
              <a:t>Statistical</a:t>
            </a:r>
            <a:r>
              <a:rPr lang="en" sz="2943">
                <a:latin typeface="Calibri"/>
                <a:ea typeface="Calibri"/>
                <a:cs typeface="Calibri"/>
                <a:sym typeface="Calibri"/>
              </a:rPr>
              <a:t> modeling to aid diagnosis of mental illnesses </a:t>
            </a:r>
            <a:endParaRPr sz="2943">
              <a:latin typeface="Calibri"/>
              <a:ea typeface="Calibri"/>
              <a:cs typeface="Calibri"/>
              <a:sym typeface="Calibri"/>
            </a:endParaRPr>
          </a:p>
          <a:p>
            <a:pPr indent="-415530" lvl="1" marL="914400" rtl="0" algn="l">
              <a:lnSpc>
                <a:spcPct val="100000"/>
              </a:lnSpc>
              <a:spcBef>
                <a:spcPts val="0"/>
              </a:spcBef>
              <a:spcAft>
                <a:spcPts val="0"/>
              </a:spcAft>
              <a:buSzPts val="2944"/>
              <a:buFont typeface="Calibri"/>
              <a:buChar char="○"/>
            </a:pPr>
            <a:r>
              <a:rPr lang="en" sz="2943">
                <a:latin typeface="Calibri"/>
                <a:ea typeface="Calibri"/>
                <a:cs typeface="Calibri"/>
                <a:sym typeface="Calibri"/>
              </a:rPr>
              <a:t>Effects of COVID-19 on mental health </a:t>
            </a:r>
            <a:endParaRPr sz="2943">
              <a:latin typeface="Calibri"/>
              <a:ea typeface="Calibri"/>
              <a:cs typeface="Calibri"/>
              <a:sym typeface="Calibri"/>
            </a:endParaRPr>
          </a:p>
          <a:p>
            <a:pPr indent="0" lvl="0" marL="914400" rtl="0" algn="l">
              <a:spcBef>
                <a:spcPts val="1200"/>
              </a:spcBef>
              <a:spcAft>
                <a:spcPts val="1200"/>
              </a:spcAft>
              <a:buNone/>
            </a:pPr>
            <a:r>
              <a:t/>
            </a:r>
            <a:endParaRPr sz="2943">
              <a:latin typeface="Calibri"/>
              <a:ea typeface="Calibri"/>
              <a:cs typeface="Calibri"/>
              <a:sym typeface="Calibri"/>
            </a:endParaRPr>
          </a:p>
        </p:txBody>
      </p:sp>
      <p:sp>
        <p:nvSpPr>
          <p:cNvPr id="102" name="Google Shape;102;p20"/>
          <p:cNvSpPr txBox="1"/>
          <p:nvPr/>
        </p:nvSpPr>
        <p:spPr>
          <a:xfrm>
            <a:off x="453450" y="4573350"/>
            <a:ext cx="8237100" cy="12036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Clr>
                <a:schemeClr val="dk1"/>
              </a:buClr>
              <a:buSzPts val="1100"/>
              <a:buFont typeface="Arial"/>
              <a:buNone/>
            </a:pPr>
            <a:r>
              <a:rPr lang="en" sz="700">
                <a:solidFill>
                  <a:schemeClr val="dk1"/>
                </a:solidFill>
              </a:rPr>
              <a:t>K. Ćosić, S. Popović, M. Šarlija, I. Kesedžić, and T. Jovanovic, “Artificial Intelligence in prediction of mental health disorders induced by the COVID-19 pandemic among health care workers,” </a:t>
            </a:r>
            <a:r>
              <a:rPr i="1" lang="en" sz="700">
                <a:solidFill>
                  <a:schemeClr val="dk1"/>
                </a:solidFill>
              </a:rPr>
              <a:t>Croatian Medical Journal</a:t>
            </a:r>
            <a:r>
              <a:rPr lang="en" sz="700">
                <a:solidFill>
                  <a:schemeClr val="dk1"/>
                </a:solidFill>
              </a:rPr>
              <a:t>, vol. 61, no. 3, pp. 279–288, 2020. C. Yanan, N. Ao, Y. Xiao and X. Jiang, “A Depression-Risk Mental Pattern Identified by Hidden Markov Model (HMM) in Undergraduates”, 19-Jan-2022. [Online]. Available: psyarxiv.com/shdte.</a:t>
            </a:r>
            <a:endParaRPr sz="700">
              <a:solidFill>
                <a:schemeClr val="dk1"/>
              </a:solidFill>
            </a:endParaRPr>
          </a:p>
          <a:p>
            <a:pPr indent="0" lvl="0" marL="355600" rtl="0" algn="l">
              <a:lnSpc>
                <a:spcPct val="115000"/>
              </a:lnSpc>
              <a:spcBef>
                <a:spcPts val="120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5"/>
          <p:cNvSpPr txBox="1"/>
          <p:nvPr>
            <p:ph type="title"/>
          </p:nvPr>
        </p:nvSpPr>
        <p:spPr>
          <a:xfrm>
            <a:off x="28715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Slides to add onto end</a:t>
            </a:r>
            <a:endParaRPr/>
          </a:p>
        </p:txBody>
      </p:sp>
      <p:sp>
        <p:nvSpPr>
          <p:cNvPr id="685" name="Google Shape;685;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Dynamic</a:t>
            </a:r>
            <a:r>
              <a:rPr lang="en"/>
              <a:t> programing formulas</a:t>
            </a:r>
            <a:endParaRPr/>
          </a:p>
          <a:p>
            <a:pPr indent="0" lvl="0" marL="0" rtl="0" algn="l">
              <a:spcBef>
                <a:spcPts val="1200"/>
              </a:spcBef>
              <a:spcAft>
                <a:spcPts val="0"/>
              </a:spcAft>
              <a:buNone/>
            </a:pPr>
            <a:r>
              <a:rPr lang="en"/>
              <a:t>Detailed hmm </a:t>
            </a:r>
            <a:r>
              <a:rPr lang="en"/>
              <a:t>example</a:t>
            </a:r>
            <a:r>
              <a:rPr lang="en"/>
              <a:t> dice for </a:t>
            </a:r>
            <a:r>
              <a:rPr lang="en"/>
              <a:t>viterbi</a:t>
            </a:r>
            <a:r>
              <a:rPr lang="en"/>
              <a:t> algorithm. </a:t>
            </a:r>
            <a:endParaRPr/>
          </a:p>
          <a:p>
            <a:pPr indent="0" lvl="0" marL="0" rtl="0" algn="l">
              <a:spcBef>
                <a:spcPts val="1200"/>
              </a:spcBef>
              <a:spcAft>
                <a:spcPts val="0"/>
              </a:spcAft>
              <a:buNone/>
            </a:pPr>
            <a:r>
              <a:rPr lang="en"/>
              <a:t>Math, viterbi algorithm</a:t>
            </a:r>
            <a:endParaRPr/>
          </a:p>
          <a:p>
            <a:pPr indent="0" lvl="0" marL="0" rtl="0" algn="l">
              <a:spcBef>
                <a:spcPts val="1200"/>
              </a:spcBef>
              <a:spcAft>
                <a:spcPts val="1200"/>
              </a:spcAft>
              <a:buNone/>
            </a:pPr>
            <a:r>
              <a:rPr lang="en"/>
              <a:t>Add more </a:t>
            </a:r>
            <a:r>
              <a:rPr lang="en"/>
              <a:t>detailed</a:t>
            </a:r>
            <a:r>
              <a:rPr lang="en"/>
              <a:t> stuff </a:t>
            </a:r>
            <a:r>
              <a:rPr lang="en"/>
              <a:t>about slide contents, looks decent cuz well prepared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Example of Dynamic Programming </a:t>
            </a:r>
            <a:endParaRPr sz="2820"/>
          </a:p>
        </p:txBody>
      </p:sp>
      <p:sp>
        <p:nvSpPr>
          <p:cNvPr id="691" name="Google Shape;691;p66"/>
          <p:cNvSpPr txBox="1"/>
          <p:nvPr>
            <p:ph idx="1" type="body"/>
          </p:nvPr>
        </p:nvSpPr>
        <p:spPr>
          <a:xfrm>
            <a:off x="311700" y="1747000"/>
            <a:ext cx="8520600" cy="753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8107"/>
              <a:t>I </a:t>
            </a:r>
            <a:r>
              <a:rPr lang="en" sz="8107"/>
              <a:t>have</a:t>
            </a:r>
            <a:r>
              <a:rPr lang="en" sz="8107"/>
              <a:t> to pick from a list of numbers, with the restriction that I can’t pick two numbers that are next to each other:</a:t>
            </a:r>
            <a:endParaRPr sz="8107"/>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692" name="Google Shape;692;p66"/>
          <p:cNvSpPr/>
          <p:nvPr/>
        </p:nvSpPr>
        <p:spPr>
          <a:xfrm>
            <a:off x="388875"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693" name="Google Shape;693;p66"/>
          <p:cNvSpPr/>
          <p:nvPr/>
        </p:nvSpPr>
        <p:spPr>
          <a:xfrm>
            <a:off x="1408800"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694" name="Google Shape;694;p66"/>
          <p:cNvSpPr/>
          <p:nvPr/>
        </p:nvSpPr>
        <p:spPr>
          <a:xfrm>
            <a:off x="2428725"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95" name="Google Shape;695;p66"/>
          <p:cNvSpPr/>
          <p:nvPr/>
        </p:nvSpPr>
        <p:spPr>
          <a:xfrm>
            <a:off x="3448650"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696" name="Google Shape;696;p66"/>
          <p:cNvSpPr/>
          <p:nvPr/>
        </p:nvSpPr>
        <p:spPr>
          <a:xfrm>
            <a:off x="4468575"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697" name="Google Shape;697;p66"/>
          <p:cNvSpPr/>
          <p:nvPr/>
        </p:nvSpPr>
        <p:spPr>
          <a:xfrm>
            <a:off x="5488500"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698" name="Google Shape;698;p66"/>
          <p:cNvSpPr/>
          <p:nvPr/>
        </p:nvSpPr>
        <p:spPr>
          <a:xfrm>
            <a:off x="6508425"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699" name="Google Shape;699;p66"/>
          <p:cNvSpPr/>
          <p:nvPr/>
        </p:nvSpPr>
        <p:spPr>
          <a:xfrm>
            <a:off x="7528350" y="2823775"/>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67"/>
          <p:cNvSpPr/>
          <p:nvPr/>
        </p:nvSpPr>
        <p:spPr>
          <a:xfrm>
            <a:off x="152300"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705" name="Google Shape;705;p67"/>
          <p:cNvSpPr/>
          <p:nvPr/>
        </p:nvSpPr>
        <p:spPr>
          <a:xfrm>
            <a:off x="1257043"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706" name="Google Shape;706;p67"/>
          <p:cNvSpPr/>
          <p:nvPr/>
        </p:nvSpPr>
        <p:spPr>
          <a:xfrm>
            <a:off x="2361787"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07" name="Google Shape;707;p67"/>
          <p:cNvSpPr/>
          <p:nvPr/>
        </p:nvSpPr>
        <p:spPr>
          <a:xfrm>
            <a:off x="3466530"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708" name="Google Shape;708;p67"/>
          <p:cNvSpPr/>
          <p:nvPr/>
        </p:nvSpPr>
        <p:spPr>
          <a:xfrm>
            <a:off x="4571273"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709" name="Google Shape;709;p67"/>
          <p:cNvSpPr/>
          <p:nvPr/>
        </p:nvSpPr>
        <p:spPr>
          <a:xfrm>
            <a:off x="5676017"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710" name="Google Shape;710;p67"/>
          <p:cNvSpPr/>
          <p:nvPr/>
        </p:nvSpPr>
        <p:spPr>
          <a:xfrm>
            <a:off x="6780760"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711" name="Google Shape;711;p67"/>
          <p:cNvSpPr/>
          <p:nvPr/>
        </p:nvSpPr>
        <p:spPr>
          <a:xfrm>
            <a:off x="7885503" y="1690214"/>
            <a:ext cx="745500" cy="65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712" name="Google Shape;712;p67"/>
          <p:cNvSpPr txBox="1"/>
          <p:nvPr/>
        </p:nvSpPr>
        <p:spPr>
          <a:xfrm>
            <a:off x="515175" y="3009988"/>
            <a:ext cx="305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Max at pos 1 = Item 1 </a:t>
            </a:r>
            <a:endParaRPr b="1" sz="2000"/>
          </a:p>
        </p:txBody>
      </p:sp>
      <p:sp>
        <p:nvSpPr>
          <p:cNvPr id="713" name="Google Shape;713;p67"/>
          <p:cNvSpPr/>
          <p:nvPr/>
        </p:nvSpPr>
        <p:spPr>
          <a:xfrm>
            <a:off x="1133211" y="1429575"/>
            <a:ext cx="76902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7"/>
          <p:cNvSpPr/>
          <p:nvPr/>
        </p:nvSpPr>
        <p:spPr>
          <a:xfrm>
            <a:off x="2188643" y="1429589"/>
            <a:ext cx="66345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7"/>
          <p:cNvSpPr/>
          <p:nvPr/>
        </p:nvSpPr>
        <p:spPr>
          <a:xfrm>
            <a:off x="3349467" y="1429589"/>
            <a:ext cx="54735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7"/>
          <p:cNvSpPr/>
          <p:nvPr/>
        </p:nvSpPr>
        <p:spPr>
          <a:xfrm>
            <a:off x="4408366" y="1429589"/>
            <a:ext cx="44148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7"/>
          <p:cNvSpPr/>
          <p:nvPr/>
        </p:nvSpPr>
        <p:spPr>
          <a:xfrm>
            <a:off x="5472599" y="1429589"/>
            <a:ext cx="33504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7"/>
          <p:cNvSpPr/>
          <p:nvPr/>
        </p:nvSpPr>
        <p:spPr>
          <a:xfrm>
            <a:off x="6538186" y="1429589"/>
            <a:ext cx="24024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7"/>
          <p:cNvSpPr/>
          <p:nvPr/>
        </p:nvSpPr>
        <p:spPr>
          <a:xfrm>
            <a:off x="7638299" y="1429589"/>
            <a:ext cx="1302600" cy="11766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7"/>
          <p:cNvSpPr txBox="1"/>
          <p:nvPr/>
        </p:nvSpPr>
        <p:spPr>
          <a:xfrm>
            <a:off x="515175" y="3009988"/>
            <a:ext cx="5466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Max at pos 2 = Max of (Item 1 and Item 2)</a:t>
            </a:r>
            <a:endParaRPr/>
          </a:p>
        </p:txBody>
      </p:sp>
      <p:sp>
        <p:nvSpPr>
          <p:cNvPr id="721" name="Google Shape;721;p67"/>
          <p:cNvSpPr txBox="1"/>
          <p:nvPr/>
        </p:nvSpPr>
        <p:spPr>
          <a:xfrm>
            <a:off x="515175" y="3009988"/>
            <a:ext cx="810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Max at pos 3 = Max of (Item 3 + Max at pos 1) and (Max at pos 2)</a:t>
            </a:r>
            <a:endParaRPr b="1" sz="2000"/>
          </a:p>
        </p:txBody>
      </p:sp>
      <p:sp>
        <p:nvSpPr>
          <p:cNvPr id="722" name="Google Shape;722;p67"/>
          <p:cNvSpPr txBox="1"/>
          <p:nvPr/>
        </p:nvSpPr>
        <p:spPr>
          <a:xfrm>
            <a:off x="515175" y="3009988"/>
            <a:ext cx="810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000">
                <a:solidFill>
                  <a:schemeClr val="dk1"/>
                </a:solidFill>
              </a:rPr>
              <a:t>Max at pos 4 = Max of (Item 4 +</a:t>
            </a:r>
            <a:r>
              <a:rPr b="1" lang="en" sz="2000">
                <a:solidFill>
                  <a:schemeClr val="dk1"/>
                </a:solidFill>
              </a:rPr>
              <a:t> M</a:t>
            </a:r>
            <a:r>
              <a:rPr b="1" lang="en" sz="2000">
                <a:solidFill>
                  <a:schemeClr val="dk1"/>
                </a:solidFill>
              </a:rPr>
              <a:t>ax at pos 2) and (Max at pos 3)</a:t>
            </a:r>
            <a:endParaRPr b="1" sz="2000"/>
          </a:p>
        </p:txBody>
      </p:sp>
      <p:sp>
        <p:nvSpPr>
          <p:cNvPr id="723" name="Google Shape;723;p67"/>
          <p:cNvSpPr txBox="1"/>
          <p:nvPr/>
        </p:nvSpPr>
        <p:spPr>
          <a:xfrm>
            <a:off x="515175" y="3012638"/>
            <a:ext cx="5466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ETC</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3"/>
                                        </p:tgtEl>
                                      </p:cBhvr>
                                    </p:animEffect>
                                    <p:set>
                                      <p:cBhvr>
                                        <p:cTn dur="1" fill="hold">
                                          <p:stCondLst>
                                            <p:cond delay="1000"/>
                                          </p:stCondLst>
                                        </p:cTn>
                                        <p:tgtEl>
                                          <p:spTgt spid="7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2"/>
                                        </p:tgtEl>
                                      </p:cBhvr>
                                    </p:animEffect>
                                    <p:set>
                                      <p:cBhvr>
                                        <p:cTn dur="1" fill="hold">
                                          <p:stCondLst>
                                            <p:cond delay="1000"/>
                                          </p:stCondLst>
                                        </p:cTn>
                                        <p:tgtEl>
                                          <p:spTgt spid="7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20"/>
                                        </p:tgtEl>
                                      </p:cBhvr>
                                    </p:animEffect>
                                    <p:set>
                                      <p:cBhvr>
                                        <p:cTn dur="1" fill="hold">
                                          <p:stCondLst>
                                            <p:cond delay="1000"/>
                                          </p:stCondLst>
                                        </p:cTn>
                                        <p:tgtEl>
                                          <p:spTgt spid="7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4"/>
                                        </p:tgtEl>
                                      </p:cBhvr>
                                    </p:animEffect>
                                    <p:set>
                                      <p:cBhvr>
                                        <p:cTn dur="1" fill="hold">
                                          <p:stCondLst>
                                            <p:cond delay="1000"/>
                                          </p:stCondLst>
                                        </p:cTn>
                                        <p:tgtEl>
                                          <p:spTgt spid="7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21"/>
                                        </p:tgtEl>
                                      </p:cBhvr>
                                    </p:animEffect>
                                    <p:set>
                                      <p:cBhvr>
                                        <p:cTn dur="1" fill="hold">
                                          <p:stCondLst>
                                            <p:cond delay="1000"/>
                                          </p:stCondLst>
                                        </p:cTn>
                                        <p:tgtEl>
                                          <p:spTgt spid="7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5"/>
                                        </p:tgtEl>
                                      </p:cBhvr>
                                    </p:animEffect>
                                    <p:set>
                                      <p:cBhvr>
                                        <p:cTn dur="1" fill="hold">
                                          <p:stCondLst>
                                            <p:cond delay="1000"/>
                                          </p:stCondLst>
                                        </p:cTn>
                                        <p:tgtEl>
                                          <p:spTgt spid="7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22"/>
                                        </p:tgtEl>
                                      </p:cBhvr>
                                    </p:animEffect>
                                    <p:set>
                                      <p:cBhvr>
                                        <p:cTn dur="1" fill="hold">
                                          <p:stCondLst>
                                            <p:cond delay="1000"/>
                                          </p:stCondLst>
                                        </p:cTn>
                                        <p:tgtEl>
                                          <p:spTgt spid="7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1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6"/>
                                        </p:tgtEl>
                                      </p:cBhvr>
                                    </p:animEffect>
                                    <p:set>
                                      <p:cBhvr>
                                        <p:cTn dur="1" fill="hold">
                                          <p:stCondLst>
                                            <p:cond delay="1000"/>
                                          </p:stCondLst>
                                        </p:cTn>
                                        <p:tgtEl>
                                          <p:spTgt spid="7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7"/>
                                        </p:tgtEl>
                                      </p:cBhvr>
                                    </p:animEffect>
                                    <p:set>
                                      <p:cBhvr>
                                        <p:cTn dur="1" fill="hold">
                                          <p:stCondLst>
                                            <p:cond delay="1000"/>
                                          </p:stCondLst>
                                        </p:cTn>
                                        <p:tgtEl>
                                          <p:spTgt spid="7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8"/>
                                        </p:tgtEl>
                                      </p:cBhvr>
                                    </p:animEffect>
                                    <p:set>
                                      <p:cBhvr>
                                        <p:cTn dur="1" fill="hold">
                                          <p:stCondLst>
                                            <p:cond delay="1000"/>
                                          </p:stCondLst>
                                        </p:cTn>
                                        <p:tgtEl>
                                          <p:spTgt spid="7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19"/>
                                        </p:tgtEl>
                                      </p:cBhvr>
                                    </p:animEffect>
                                    <p:set>
                                      <p:cBhvr>
                                        <p:cTn dur="1" fill="hold">
                                          <p:stCondLst>
                                            <p:cond delay="1000"/>
                                          </p:stCondLst>
                                        </p:cTn>
                                        <p:tgtEl>
                                          <p:spTgt spid="7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729" name="Google Shape;729;p68"/>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30" name="Google Shape;730;p68"/>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731" name="Google Shape;731;p68"/>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732" name="Google Shape;732;p68"/>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33" name="Google Shape;733;p68"/>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734" name="Google Shape;734;p68"/>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735" name="Google Shape;735;p68"/>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736" name="Google Shape;736;p68"/>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737" name="Google Shape;737;p68"/>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738" name="Google Shape;738;p68"/>
          <p:cNvSpPr/>
          <p:nvPr/>
        </p:nvSpPr>
        <p:spPr>
          <a:xfrm>
            <a:off x="2293475" y="2057550"/>
            <a:ext cx="61254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8"/>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2 = Max of (Item 1 and Item 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745" name="Google Shape;745;p69"/>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46" name="Google Shape;746;p69"/>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747" name="Google Shape;747;p69"/>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748" name="Google Shape;748;p69"/>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49" name="Google Shape;749;p69"/>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750" name="Google Shape;750;p69"/>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751" name="Google Shape;751;p69"/>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752" name="Google Shape;752;p69"/>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753" name="Google Shape;753;p69"/>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754" name="Google Shape;754;p69"/>
          <p:cNvSpPr/>
          <p:nvPr/>
        </p:nvSpPr>
        <p:spPr>
          <a:xfrm>
            <a:off x="3260725" y="2057550"/>
            <a:ext cx="51582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9"/>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3 = Max of (Item 3 + Max at pos 1) and (Max at pos 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761" name="Google Shape;761;p70"/>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62" name="Google Shape;762;p70"/>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763" name="Google Shape;763;p70"/>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764" name="Google Shape;764;p70"/>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65" name="Google Shape;765;p70"/>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766" name="Google Shape;766;p70"/>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767" name="Google Shape;767;p70"/>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768" name="Google Shape;768;p70"/>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769" name="Google Shape;769;p70"/>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770" name="Google Shape;770;p70"/>
          <p:cNvSpPr/>
          <p:nvPr/>
        </p:nvSpPr>
        <p:spPr>
          <a:xfrm>
            <a:off x="4347650" y="2057550"/>
            <a:ext cx="40713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0"/>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3 = Max of (Item 4 + Max at pos 2) and (Max at pos 3)</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777" name="Google Shape;777;p71"/>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78" name="Google Shape;778;p71"/>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779" name="Google Shape;779;p71"/>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780" name="Google Shape;780;p71"/>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81" name="Google Shape;781;p71"/>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782" name="Google Shape;782;p71"/>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783" name="Google Shape;783;p71"/>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784" name="Google Shape;784;p71"/>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785" name="Google Shape;785;p71"/>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786" name="Google Shape;786;p71"/>
          <p:cNvSpPr/>
          <p:nvPr/>
        </p:nvSpPr>
        <p:spPr>
          <a:xfrm>
            <a:off x="5367725" y="2057550"/>
            <a:ext cx="30513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1"/>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3 = Max of (Item 5 + mas at pos 3)and (max at pos 4)</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793" name="Google Shape;793;p72"/>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94" name="Google Shape;794;p72"/>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795" name="Google Shape;795;p72"/>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796" name="Google Shape;796;p72"/>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97" name="Google Shape;797;p72"/>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798" name="Google Shape;798;p72"/>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799" name="Google Shape;799;p72"/>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800" name="Google Shape;800;p72"/>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801" name="Google Shape;801;p72"/>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802" name="Google Shape;802;p72"/>
          <p:cNvSpPr/>
          <p:nvPr/>
        </p:nvSpPr>
        <p:spPr>
          <a:xfrm>
            <a:off x="6381850" y="2057550"/>
            <a:ext cx="21567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2"/>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3 = Max of (Item 6 + mas at pos 4)and (max at pos 5)</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809" name="Google Shape;809;p73"/>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810" name="Google Shape;810;p73"/>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811" name="Google Shape;811;p73"/>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812" name="Google Shape;812;p73"/>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813" name="Google Shape;813;p73"/>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814" name="Google Shape;814;p73"/>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815" name="Google Shape;815;p73"/>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816" name="Google Shape;816;p73"/>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817" name="Google Shape;817;p73"/>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818" name="Google Shape;818;p73"/>
          <p:cNvSpPr/>
          <p:nvPr/>
        </p:nvSpPr>
        <p:spPr>
          <a:xfrm>
            <a:off x="7379025" y="2057550"/>
            <a:ext cx="11595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3"/>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3 = Max of (Item 7 + mas at pos 5)and (max at pos 6)</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programming example</a:t>
            </a:r>
            <a:endParaRPr/>
          </a:p>
        </p:txBody>
      </p:sp>
      <p:sp>
        <p:nvSpPr>
          <p:cNvPr id="825" name="Google Shape;825;p74"/>
          <p:cNvSpPr txBox="1"/>
          <p:nvPr>
            <p:ph idx="1" type="body"/>
          </p:nvPr>
        </p:nvSpPr>
        <p:spPr>
          <a:xfrm>
            <a:off x="511125" y="1341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am to pick from a list of numbers, with the restriction that I can’t pick two numbers that are next to each other:</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826" name="Google Shape;826;p74"/>
          <p:cNvSpPr/>
          <p:nvPr/>
        </p:nvSpPr>
        <p:spPr>
          <a:xfrm>
            <a:off x="3888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827" name="Google Shape;827;p74"/>
          <p:cNvSpPr/>
          <p:nvPr/>
        </p:nvSpPr>
        <p:spPr>
          <a:xfrm>
            <a:off x="14088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828" name="Google Shape;828;p74"/>
          <p:cNvSpPr/>
          <p:nvPr/>
        </p:nvSpPr>
        <p:spPr>
          <a:xfrm>
            <a:off x="24287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829" name="Google Shape;829;p74"/>
          <p:cNvSpPr/>
          <p:nvPr/>
        </p:nvSpPr>
        <p:spPr>
          <a:xfrm>
            <a:off x="34486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830" name="Google Shape;830;p74"/>
          <p:cNvSpPr/>
          <p:nvPr/>
        </p:nvSpPr>
        <p:spPr>
          <a:xfrm>
            <a:off x="446857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831" name="Google Shape;831;p74"/>
          <p:cNvSpPr/>
          <p:nvPr/>
        </p:nvSpPr>
        <p:spPr>
          <a:xfrm>
            <a:off x="548850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832" name="Google Shape;832;p74"/>
          <p:cNvSpPr/>
          <p:nvPr/>
        </p:nvSpPr>
        <p:spPr>
          <a:xfrm>
            <a:off x="6508425"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833" name="Google Shape;833;p74"/>
          <p:cNvSpPr/>
          <p:nvPr/>
        </p:nvSpPr>
        <p:spPr>
          <a:xfrm>
            <a:off x="7528350" y="2229250"/>
            <a:ext cx="687900" cy="572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834" name="Google Shape;834;p74"/>
          <p:cNvSpPr/>
          <p:nvPr/>
        </p:nvSpPr>
        <p:spPr>
          <a:xfrm>
            <a:off x="8396125" y="2057550"/>
            <a:ext cx="142500" cy="1028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4"/>
          <p:cNvSpPr txBox="1"/>
          <p:nvPr/>
        </p:nvSpPr>
        <p:spPr>
          <a:xfrm>
            <a:off x="727925" y="3500050"/>
            <a:ext cx="30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 at pos 8 = Max of (Item 8 + mas at pos 6)and (max at pos 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F0000"/>
                </a:solidFill>
                <a:latin typeface="Calibri"/>
                <a:ea typeface="Calibri"/>
                <a:cs typeface="Calibri"/>
                <a:sym typeface="Calibri"/>
              </a:rPr>
              <a:t>Computational psychology</a:t>
            </a:r>
            <a:endParaRPr sz="2820">
              <a:solidFill>
                <a:srgbClr val="FF0000"/>
              </a:solidFill>
              <a:latin typeface="Calibri"/>
              <a:ea typeface="Calibri"/>
              <a:cs typeface="Calibri"/>
              <a:sym typeface="Calibri"/>
            </a:endParaRPr>
          </a:p>
        </p:txBody>
      </p:sp>
      <p:sp>
        <p:nvSpPr>
          <p:cNvPr id="108" name="Google Shape;108;p21"/>
          <p:cNvSpPr txBox="1"/>
          <p:nvPr>
            <p:ph idx="1" type="body"/>
          </p:nvPr>
        </p:nvSpPr>
        <p:spPr>
          <a:xfrm>
            <a:off x="311700" y="1161600"/>
            <a:ext cx="4550100" cy="3731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1700">
              <a:latin typeface="Calibri"/>
              <a:ea typeface="Calibri"/>
              <a:cs typeface="Calibri"/>
              <a:sym typeface="Calibri"/>
            </a:endParaRPr>
          </a:p>
          <a:p>
            <a:pPr indent="-360371" lvl="0" marL="457200" rtl="0" algn="l">
              <a:spcBef>
                <a:spcPts val="1200"/>
              </a:spcBef>
              <a:spcAft>
                <a:spcPts val="0"/>
              </a:spcAft>
              <a:buSzPct val="100000"/>
              <a:buFont typeface="Calibri"/>
              <a:buChar char="●"/>
            </a:pPr>
            <a:r>
              <a:rPr b="1" lang="en" sz="2243">
                <a:latin typeface="Calibri"/>
                <a:ea typeface="Calibri"/>
                <a:cs typeface="Calibri"/>
                <a:sym typeface="Calibri"/>
              </a:rPr>
              <a:t>In early stages but has benefits such as:</a:t>
            </a:r>
            <a:endParaRPr sz="2243">
              <a:latin typeface="Calibri"/>
              <a:ea typeface="Calibri"/>
              <a:cs typeface="Calibri"/>
              <a:sym typeface="Calibri"/>
            </a:endParaRPr>
          </a:p>
          <a:p>
            <a:pPr indent="-360371" lvl="1" marL="914400" rtl="0" algn="l">
              <a:spcBef>
                <a:spcPts val="0"/>
              </a:spcBef>
              <a:spcAft>
                <a:spcPts val="0"/>
              </a:spcAft>
              <a:buSzPct val="100000"/>
              <a:buFont typeface="Calibri"/>
              <a:buChar char="○"/>
            </a:pPr>
            <a:r>
              <a:rPr lang="en" sz="2243">
                <a:latin typeface="Calibri"/>
                <a:ea typeface="Calibri"/>
                <a:cs typeface="Calibri"/>
                <a:sym typeface="Calibri"/>
              </a:rPr>
              <a:t>Ease of use</a:t>
            </a:r>
            <a:endParaRPr sz="2243">
              <a:latin typeface="Calibri"/>
              <a:ea typeface="Calibri"/>
              <a:cs typeface="Calibri"/>
              <a:sym typeface="Calibri"/>
            </a:endParaRPr>
          </a:p>
          <a:p>
            <a:pPr indent="-360371" lvl="1" marL="914400" rtl="0" algn="l">
              <a:spcBef>
                <a:spcPts val="0"/>
              </a:spcBef>
              <a:spcAft>
                <a:spcPts val="0"/>
              </a:spcAft>
              <a:buSzPct val="100000"/>
              <a:buFont typeface="Calibri"/>
              <a:buChar char="○"/>
            </a:pPr>
            <a:r>
              <a:rPr lang="en" sz="2243">
                <a:latin typeface="Calibri"/>
                <a:ea typeface="Calibri"/>
                <a:cs typeface="Calibri"/>
                <a:sym typeface="Calibri"/>
              </a:rPr>
              <a:t>Privacy</a:t>
            </a:r>
            <a:endParaRPr sz="2243">
              <a:latin typeface="Calibri"/>
              <a:ea typeface="Calibri"/>
              <a:cs typeface="Calibri"/>
              <a:sym typeface="Calibri"/>
            </a:endParaRPr>
          </a:p>
          <a:p>
            <a:pPr indent="-360371" lvl="1" marL="914400" rtl="0" algn="l">
              <a:spcBef>
                <a:spcPts val="0"/>
              </a:spcBef>
              <a:spcAft>
                <a:spcPts val="0"/>
              </a:spcAft>
              <a:buSzPct val="100000"/>
              <a:buFont typeface="Calibri"/>
              <a:buChar char="○"/>
            </a:pPr>
            <a:r>
              <a:rPr lang="en" sz="2243">
                <a:latin typeface="Calibri"/>
                <a:ea typeface="Calibri"/>
                <a:cs typeface="Calibri"/>
                <a:sym typeface="Calibri"/>
              </a:rPr>
              <a:t>Wider user range</a:t>
            </a:r>
            <a:endParaRPr sz="2243">
              <a:latin typeface="Calibri"/>
              <a:ea typeface="Calibri"/>
              <a:cs typeface="Calibri"/>
              <a:sym typeface="Calibri"/>
            </a:endParaRPr>
          </a:p>
          <a:p>
            <a:pPr indent="0" lvl="0" marL="0" rtl="0" algn="l">
              <a:spcBef>
                <a:spcPts val="1200"/>
              </a:spcBef>
              <a:spcAft>
                <a:spcPts val="0"/>
              </a:spcAft>
              <a:buNone/>
            </a:pPr>
            <a:r>
              <a:t/>
            </a:r>
            <a:endParaRPr sz="2243">
              <a:latin typeface="Calibri"/>
              <a:ea typeface="Calibri"/>
              <a:cs typeface="Calibri"/>
              <a:sym typeface="Calibri"/>
            </a:endParaRPr>
          </a:p>
          <a:p>
            <a:pPr indent="0" lvl="0" marL="0" rtl="0" algn="l">
              <a:spcBef>
                <a:spcPts val="1200"/>
              </a:spcBef>
              <a:spcAft>
                <a:spcPts val="0"/>
              </a:spcAft>
              <a:buNone/>
            </a:pPr>
            <a:r>
              <a:t/>
            </a:r>
            <a:endParaRPr sz="1700">
              <a:latin typeface="Calibri"/>
              <a:ea typeface="Calibri"/>
              <a:cs typeface="Calibri"/>
              <a:sym typeface="Calibri"/>
            </a:endParaRPr>
          </a:p>
          <a:p>
            <a:pPr indent="0" lvl="0" marL="0" rtl="0" algn="l">
              <a:spcBef>
                <a:spcPts val="120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indent="0" lvl="0" marL="0" rtl="0" algn="l">
              <a:spcBef>
                <a:spcPts val="1200"/>
              </a:spcBef>
              <a:spcAft>
                <a:spcPts val="1200"/>
              </a:spcAft>
              <a:buNone/>
            </a:pPr>
            <a:r>
              <a:t/>
            </a:r>
            <a:endParaRPr sz="1700">
              <a:latin typeface="Calibri"/>
              <a:ea typeface="Calibri"/>
              <a:cs typeface="Calibri"/>
              <a:sym typeface="Calibri"/>
            </a:endParaRPr>
          </a:p>
        </p:txBody>
      </p:sp>
      <p:pic>
        <p:nvPicPr>
          <p:cNvPr id="109" name="Google Shape;109;p21"/>
          <p:cNvPicPr preferRelativeResize="0"/>
          <p:nvPr/>
        </p:nvPicPr>
        <p:blipFill>
          <a:blip r:embed="rId3">
            <a:alphaModFix/>
          </a:blip>
          <a:stretch>
            <a:fillRect/>
          </a:stretch>
        </p:blipFill>
        <p:spPr>
          <a:xfrm>
            <a:off x="4825650" y="882138"/>
            <a:ext cx="3977400" cy="337923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 similar way of problem solving is used here</a:t>
            </a:r>
            <a:endParaRPr/>
          </a:p>
        </p:txBody>
      </p:sp>
      <p:sp>
        <p:nvSpPr>
          <p:cNvPr id="841" name="Google Shape;841;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76"/>
          <p:cNvSpPr/>
          <p:nvPr/>
        </p:nvSpPr>
        <p:spPr>
          <a:xfrm>
            <a:off x="3617027" y="836475"/>
            <a:ext cx="1407000" cy="11655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Risk</a:t>
            </a:r>
            <a:endParaRPr sz="1900">
              <a:latin typeface="Calibri"/>
              <a:ea typeface="Calibri"/>
              <a:cs typeface="Calibri"/>
              <a:sym typeface="Calibri"/>
            </a:endParaRPr>
          </a:p>
        </p:txBody>
      </p:sp>
      <p:sp>
        <p:nvSpPr>
          <p:cNvPr id="847" name="Google Shape;847;p76"/>
          <p:cNvSpPr/>
          <p:nvPr/>
        </p:nvSpPr>
        <p:spPr>
          <a:xfrm>
            <a:off x="2262175" y="2914850"/>
            <a:ext cx="1524000" cy="11655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stubborn</a:t>
            </a:r>
            <a:endParaRPr sz="1900">
              <a:latin typeface="Calibri"/>
              <a:ea typeface="Calibri"/>
              <a:cs typeface="Calibri"/>
              <a:sym typeface="Calibri"/>
            </a:endParaRPr>
          </a:p>
        </p:txBody>
      </p:sp>
      <p:sp>
        <p:nvSpPr>
          <p:cNvPr id="848" name="Google Shape;848;p76"/>
          <p:cNvSpPr/>
          <p:nvPr/>
        </p:nvSpPr>
        <p:spPr>
          <a:xfrm>
            <a:off x="5024024" y="2914850"/>
            <a:ext cx="1524000" cy="11655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evidence</a:t>
            </a:r>
            <a:endParaRPr sz="1900">
              <a:latin typeface="Calibri"/>
              <a:ea typeface="Calibri"/>
              <a:cs typeface="Calibri"/>
              <a:sym typeface="Calibri"/>
            </a:endParaRPr>
          </a:p>
        </p:txBody>
      </p:sp>
      <p:cxnSp>
        <p:nvCxnSpPr>
          <p:cNvPr id="849" name="Google Shape;849;p76"/>
          <p:cNvCxnSpPr/>
          <p:nvPr/>
        </p:nvCxnSpPr>
        <p:spPr>
          <a:xfrm>
            <a:off x="5081666" y="1903389"/>
            <a:ext cx="572700" cy="830700"/>
          </a:xfrm>
          <a:prstGeom prst="straightConnector1">
            <a:avLst/>
          </a:prstGeom>
          <a:noFill/>
          <a:ln cap="flat" cmpd="sng" w="9525">
            <a:solidFill>
              <a:schemeClr val="dk2"/>
            </a:solidFill>
            <a:prstDash val="solid"/>
            <a:round/>
            <a:headEnd len="med" w="med" type="none"/>
            <a:tailEnd len="med" w="med" type="triangle"/>
          </a:ln>
        </p:spPr>
      </p:cxnSp>
      <p:cxnSp>
        <p:nvCxnSpPr>
          <p:cNvPr id="850" name="Google Shape;850;p76"/>
          <p:cNvCxnSpPr/>
          <p:nvPr/>
        </p:nvCxnSpPr>
        <p:spPr>
          <a:xfrm rot="10800000">
            <a:off x="4736806" y="2110311"/>
            <a:ext cx="537300" cy="769200"/>
          </a:xfrm>
          <a:prstGeom prst="straightConnector1">
            <a:avLst/>
          </a:prstGeom>
          <a:noFill/>
          <a:ln cap="flat" cmpd="sng" w="9525">
            <a:solidFill>
              <a:schemeClr val="dk2"/>
            </a:solidFill>
            <a:prstDash val="solid"/>
            <a:round/>
            <a:headEnd len="med" w="med" type="none"/>
            <a:tailEnd len="med" w="med" type="triangle"/>
          </a:ln>
        </p:spPr>
      </p:cxnSp>
      <p:cxnSp>
        <p:nvCxnSpPr>
          <p:cNvPr id="851" name="Google Shape;851;p76"/>
          <p:cNvCxnSpPr/>
          <p:nvPr/>
        </p:nvCxnSpPr>
        <p:spPr>
          <a:xfrm flipH="1" rot="10800000">
            <a:off x="3909875" y="3300124"/>
            <a:ext cx="995700" cy="9600"/>
          </a:xfrm>
          <a:prstGeom prst="straightConnector1">
            <a:avLst/>
          </a:prstGeom>
          <a:noFill/>
          <a:ln cap="flat" cmpd="sng" w="9525">
            <a:solidFill>
              <a:schemeClr val="dk2"/>
            </a:solidFill>
            <a:prstDash val="solid"/>
            <a:round/>
            <a:headEnd len="med" w="med" type="none"/>
            <a:tailEnd len="med" w="med" type="triangle"/>
          </a:ln>
        </p:spPr>
      </p:cxnSp>
      <p:cxnSp>
        <p:nvCxnSpPr>
          <p:cNvPr id="852" name="Google Shape;852;p76"/>
          <p:cNvCxnSpPr/>
          <p:nvPr/>
        </p:nvCxnSpPr>
        <p:spPr>
          <a:xfrm flipH="1">
            <a:off x="3902850" y="3618550"/>
            <a:ext cx="995100" cy="12900"/>
          </a:xfrm>
          <a:prstGeom prst="straightConnector1">
            <a:avLst/>
          </a:prstGeom>
          <a:noFill/>
          <a:ln cap="flat" cmpd="sng" w="9525">
            <a:solidFill>
              <a:schemeClr val="dk2"/>
            </a:solidFill>
            <a:prstDash val="solid"/>
            <a:round/>
            <a:headEnd len="med" w="med" type="none"/>
            <a:tailEnd len="med" w="med" type="triangle"/>
          </a:ln>
        </p:spPr>
      </p:cxnSp>
      <p:cxnSp>
        <p:nvCxnSpPr>
          <p:cNvPr id="853" name="Google Shape;853;p76"/>
          <p:cNvCxnSpPr/>
          <p:nvPr/>
        </p:nvCxnSpPr>
        <p:spPr>
          <a:xfrm rot="-6045058">
            <a:off x="3194617" y="1960844"/>
            <a:ext cx="578962" cy="821702"/>
          </a:xfrm>
          <a:prstGeom prst="straightConnector1">
            <a:avLst/>
          </a:prstGeom>
          <a:noFill/>
          <a:ln cap="flat" cmpd="sng" w="9525">
            <a:solidFill>
              <a:schemeClr val="dk2"/>
            </a:solidFill>
            <a:prstDash val="solid"/>
            <a:round/>
            <a:headEnd len="med" w="med" type="none"/>
            <a:tailEnd len="med" w="med" type="triangle"/>
          </a:ln>
        </p:spPr>
      </p:cxnSp>
      <p:cxnSp>
        <p:nvCxnSpPr>
          <p:cNvPr id="854" name="Google Shape;854;p76"/>
          <p:cNvCxnSpPr/>
          <p:nvPr/>
        </p:nvCxnSpPr>
        <p:spPr>
          <a:xfrm rot="4756406">
            <a:off x="3425471" y="2178993"/>
            <a:ext cx="543191" cy="760924"/>
          </a:xfrm>
          <a:prstGeom prst="straightConnector1">
            <a:avLst/>
          </a:prstGeom>
          <a:noFill/>
          <a:ln cap="flat" cmpd="sng" w="9525">
            <a:solidFill>
              <a:schemeClr val="dk2"/>
            </a:solidFill>
            <a:prstDash val="solid"/>
            <a:round/>
            <a:headEnd len="med" w="med" type="none"/>
            <a:tailEnd len="med" w="med" type="triangle"/>
          </a:ln>
        </p:spPr>
      </p:cxnSp>
      <p:cxnSp>
        <p:nvCxnSpPr>
          <p:cNvPr id="855" name="Google Shape;855;p76"/>
          <p:cNvCxnSpPr>
            <a:stCxn id="846" idx="1"/>
            <a:endCxn id="846" idx="7"/>
          </p:cNvCxnSpPr>
          <p:nvPr/>
        </p:nvCxnSpPr>
        <p:spPr>
          <a:xfrm flipH="1" rot="-5400000">
            <a:off x="4320177" y="510059"/>
            <a:ext cx="600" cy="994800"/>
          </a:xfrm>
          <a:prstGeom prst="bentConnector3">
            <a:avLst>
              <a:gd fmla="val -77397254" name="adj1"/>
            </a:avLst>
          </a:prstGeom>
          <a:noFill/>
          <a:ln cap="flat" cmpd="sng" w="9525">
            <a:solidFill>
              <a:schemeClr val="dk2"/>
            </a:solidFill>
            <a:prstDash val="solid"/>
            <a:round/>
            <a:headEnd len="med" w="med" type="none"/>
            <a:tailEnd len="med" w="med" type="none"/>
          </a:ln>
        </p:spPr>
      </p:cxnSp>
      <p:cxnSp>
        <p:nvCxnSpPr>
          <p:cNvPr id="856" name="Google Shape;856;p76"/>
          <p:cNvCxnSpPr>
            <a:stCxn id="847" idx="2"/>
            <a:endCxn id="847" idx="4"/>
          </p:cNvCxnSpPr>
          <p:nvPr/>
        </p:nvCxnSpPr>
        <p:spPr>
          <a:xfrm>
            <a:off x="2262175" y="3497600"/>
            <a:ext cx="762000" cy="582900"/>
          </a:xfrm>
          <a:prstGeom prst="bentConnector4">
            <a:avLst>
              <a:gd fmla="val -31250" name="adj1"/>
              <a:gd fmla="val 140826" name="adj2"/>
            </a:avLst>
          </a:prstGeom>
          <a:noFill/>
          <a:ln cap="flat" cmpd="sng" w="9525">
            <a:solidFill>
              <a:schemeClr val="dk2"/>
            </a:solidFill>
            <a:prstDash val="solid"/>
            <a:round/>
            <a:headEnd len="med" w="med" type="none"/>
            <a:tailEnd len="med" w="med" type="none"/>
          </a:ln>
        </p:spPr>
      </p:cxnSp>
      <p:cxnSp>
        <p:nvCxnSpPr>
          <p:cNvPr id="857" name="Google Shape;857;p76"/>
          <p:cNvCxnSpPr>
            <a:stCxn id="848" idx="6"/>
            <a:endCxn id="848" idx="4"/>
          </p:cNvCxnSpPr>
          <p:nvPr/>
        </p:nvCxnSpPr>
        <p:spPr>
          <a:xfrm flipH="1">
            <a:off x="5786024" y="3497600"/>
            <a:ext cx="762000" cy="582900"/>
          </a:xfrm>
          <a:prstGeom prst="bentConnector4">
            <a:avLst>
              <a:gd fmla="val -31250" name="adj1"/>
              <a:gd fmla="val 140826" name="adj2"/>
            </a:avLst>
          </a:prstGeom>
          <a:noFill/>
          <a:ln cap="flat" cmpd="sng" w="9525">
            <a:solidFill>
              <a:schemeClr val="dk2"/>
            </a:solidFill>
            <a:prstDash val="solid"/>
            <a:round/>
            <a:headEnd len="med" w="med" type="none"/>
            <a:tailEnd len="med" w="med" type="none"/>
          </a:ln>
        </p:spPr>
      </p:cxnSp>
      <p:sp>
        <p:nvSpPr>
          <p:cNvPr id="858" name="Google Shape;858;p76"/>
          <p:cNvSpPr txBox="1"/>
          <p:nvPr/>
        </p:nvSpPr>
        <p:spPr>
          <a:xfrm>
            <a:off x="4124175" y="188775"/>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rr</a:t>
            </a:r>
            <a:endParaRPr baseline="-25000" sz="1100"/>
          </a:p>
        </p:txBody>
      </p:sp>
      <p:sp>
        <p:nvSpPr>
          <p:cNvPr id="859" name="Google Shape;859;p76"/>
          <p:cNvSpPr txBox="1"/>
          <p:nvPr/>
        </p:nvSpPr>
        <p:spPr>
          <a:xfrm>
            <a:off x="3088275" y="2035100"/>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sr</a:t>
            </a:r>
            <a:endParaRPr baseline="-25000" sz="1100"/>
          </a:p>
        </p:txBody>
      </p:sp>
      <p:sp>
        <p:nvSpPr>
          <p:cNvPr id="860" name="Google Shape;860;p76"/>
          <p:cNvSpPr txBox="1"/>
          <p:nvPr/>
        </p:nvSpPr>
        <p:spPr>
          <a:xfrm>
            <a:off x="3780500" y="2525500"/>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rs</a:t>
            </a:r>
            <a:endParaRPr baseline="-25000" sz="1100"/>
          </a:p>
        </p:txBody>
      </p:sp>
      <p:sp>
        <p:nvSpPr>
          <p:cNvPr id="861" name="Google Shape;861;p76"/>
          <p:cNvSpPr txBox="1"/>
          <p:nvPr/>
        </p:nvSpPr>
        <p:spPr>
          <a:xfrm>
            <a:off x="4572000" y="2525500"/>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er</a:t>
            </a:r>
            <a:endParaRPr baseline="-25000" sz="1100"/>
          </a:p>
        </p:txBody>
      </p:sp>
      <p:sp>
        <p:nvSpPr>
          <p:cNvPr id="862" name="Google Shape;862;p76"/>
          <p:cNvSpPr txBox="1"/>
          <p:nvPr/>
        </p:nvSpPr>
        <p:spPr>
          <a:xfrm>
            <a:off x="5401050" y="2035100"/>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re</a:t>
            </a:r>
            <a:endParaRPr baseline="-25000" sz="1100"/>
          </a:p>
        </p:txBody>
      </p:sp>
      <p:sp>
        <p:nvSpPr>
          <p:cNvPr id="863" name="Google Shape;863;p76"/>
          <p:cNvSpPr txBox="1"/>
          <p:nvPr/>
        </p:nvSpPr>
        <p:spPr>
          <a:xfrm>
            <a:off x="6821600" y="3964475"/>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e</a:t>
            </a:r>
            <a:r>
              <a:rPr baseline="-25000" lang="en" sz="1100"/>
              <a:t>e</a:t>
            </a:r>
            <a:endParaRPr baseline="-25000" sz="1100"/>
          </a:p>
        </p:txBody>
      </p:sp>
      <p:sp>
        <p:nvSpPr>
          <p:cNvPr id="864" name="Google Shape;864;p76"/>
          <p:cNvSpPr txBox="1"/>
          <p:nvPr/>
        </p:nvSpPr>
        <p:spPr>
          <a:xfrm>
            <a:off x="1451975" y="3964475"/>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ss</a:t>
            </a:r>
            <a:endParaRPr baseline="-25000" sz="1100"/>
          </a:p>
        </p:txBody>
      </p:sp>
      <p:sp>
        <p:nvSpPr>
          <p:cNvPr id="865" name="Google Shape;865;p76"/>
          <p:cNvSpPr txBox="1"/>
          <p:nvPr/>
        </p:nvSpPr>
        <p:spPr>
          <a:xfrm>
            <a:off x="4124125" y="2946125"/>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se</a:t>
            </a:r>
            <a:endParaRPr baseline="-25000" sz="1100"/>
          </a:p>
        </p:txBody>
      </p:sp>
      <p:sp>
        <p:nvSpPr>
          <p:cNvPr id="866" name="Google Shape;866;p76"/>
          <p:cNvSpPr txBox="1"/>
          <p:nvPr/>
        </p:nvSpPr>
        <p:spPr>
          <a:xfrm>
            <a:off x="4124125" y="3686750"/>
            <a:ext cx="39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a:t>
            </a:r>
            <a:r>
              <a:rPr baseline="-25000" lang="en" sz="1100"/>
              <a:t>es</a:t>
            </a:r>
            <a:endParaRPr baseline="-25000" sz="1100"/>
          </a:p>
        </p:txBody>
      </p:sp>
      <p:sp>
        <p:nvSpPr>
          <p:cNvPr id="867" name="Google Shape;867;p76"/>
          <p:cNvSpPr/>
          <p:nvPr/>
        </p:nvSpPr>
        <p:spPr>
          <a:xfrm>
            <a:off x="4964700" y="508288"/>
            <a:ext cx="2974200" cy="215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r>
              <a:rPr lang="en" sz="900">
                <a:solidFill>
                  <a:schemeClr val="dk1"/>
                </a:solidFill>
              </a:rPr>
              <a:t> E</a:t>
            </a:r>
            <a:r>
              <a:rPr baseline="-25000" lang="en" sz="900">
                <a:solidFill>
                  <a:schemeClr val="dk1"/>
                </a:solidFill>
              </a:rPr>
              <a:t>same-R                              </a:t>
            </a:r>
            <a:r>
              <a:rPr lang="en" sz="900">
                <a:solidFill>
                  <a:schemeClr val="dk1"/>
                </a:solidFill>
              </a:rPr>
              <a:t>E</a:t>
            </a:r>
            <a:r>
              <a:rPr baseline="-25000" lang="en" sz="900">
                <a:solidFill>
                  <a:schemeClr val="dk1"/>
                </a:solidFill>
              </a:rPr>
              <a:t>upgrade-R                                 </a:t>
            </a:r>
            <a:r>
              <a:rPr lang="en" sz="900">
                <a:solidFill>
                  <a:schemeClr val="dk1"/>
                </a:solidFill>
              </a:rPr>
              <a:t>E</a:t>
            </a:r>
            <a:r>
              <a:rPr baseline="-25000" lang="en" sz="900">
                <a:solidFill>
                  <a:schemeClr val="dk1"/>
                </a:solidFill>
              </a:rPr>
              <a:t>downgrade-R</a:t>
            </a:r>
            <a:endParaRPr baseline="-25000" sz="900"/>
          </a:p>
        </p:txBody>
      </p:sp>
      <p:cxnSp>
        <p:nvCxnSpPr>
          <p:cNvPr id="868" name="Google Shape;868;p76"/>
          <p:cNvCxnSpPr/>
          <p:nvPr/>
        </p:nvCxnSpPr>
        <p:spPr>
          <a:xfrm>
            <a:off x="5866400" y="506746"/>
            <a:ext cx="0" cy="214500"/>
          </a:xfrm>
          <a:prstGeom prst="straightConnector1">
            <a:avLst/>
          </a:prstGeom>
          <a:noFill/>
          <a:ln cap="flat" cmpd="sng" w="9525">
            <a:solidFill>
              <a:schemeClr val="dk2"/>
            </a:solidFill>
            <a:prstDash val="solid"/>
            <a:round/>
            <a:headEnd len="med" w="med" type="none"/>
            <a:tailEnd len="med" w="med" type="none"/>
          </a:ln>
        </p:spPr>
      </p:cxnSp>
      <p:cxnSp>
        <p:nvCxnSpPr>
          <p:cNvPr id="869" name="Google Shape;869;p76"/>
          <p:cNvCxnSpPr/>
          <p:nvPr/>
        </p:nvCxnSpPr>
        <p:spPr>
          <a:xfrm flipH="1">
            <a:off x="6836500" y="506746"/>
            <a:ext cx="900" cy="221400"/>
          </a:xfrm>
          <a:prstGeom prst="straightConnector1">
            <a:avLst/>
          </a:prstGeom>
          <a:noFill/>
          <a:ln cap="flat" cmpd="sng" w="9525">
            <a:solidFill>
              <a:schemeClr val="dk2"/>
            </a:solidFill>
            <a:prstDash val="solid"/>
            <a:round/>
            <a:headEnd len="med" w="med" type="none"/>
            <a:tailEnd len="med" w="med" type="none"/>
          </a:ln>
        </p:spPr>
      </p:cxnSp>
      <p:sp>
        <p:nvSpPr>
          <p:cNvPr id="870" name="Google Shape;870;p76"/>
          <p:cNvSpPr/>
          <p:nvPr/>
        </p:nvSpPr>
        <p:spPr>
          <a:xfrm>
            <a:off x="52550" y="2589792"/>
            <a:ext cx="2974200" cy="222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r>
              <a:rPr lang="en" sz="900">
                <a:solidFill>
                  <a:schemeClr val="dk1"/>
                </a:solidFill>
              </a:rPr>
              <a:t> E</a:t>
            </a:r>
            <a:r>
              <a:rPr baseline="-25000" lang="en" sz="900">
                <a:solidFill>
                  <a:schemeClr val="dk1"/>
                </a:solidFill>
              </a:rPr>
              <a:t>same-S                             </a:t>
            </a:r>
            <a:r>
              <a:rPr lang="en" sz="900">
                <a:solidFill>
                  <a:schemeClr val="dk1"/>
                </a:solidFill>
              </a:rPr>
              <a:t>E</a:t>
            </a:r>
            <a:r>
              <a:rPr baseline="-25000" lang="en" sz="900">
                <a:solidFill>
                  <a:schemeClr val="dk1"/>
                </a:solidFill>
              </a:rPr>
              <a:t>upgrade-S                                  </a:t>
            </a:r>
            <a:r>
              <a:rPr lang="en" sz="900">
                <a:solidFill>
                  <a:schemeClr val="dk1"/>
                </a:solidFill>
              </a:rPr>
              <a:t>E</a:t>
            </a:r>
            <a:r>
              <a:rPr baseline="-25000" lang="en" sz="900">
                <a:solidFill>
                  <a:schemeClr val="dk1"/>
                </a:solidFill>
              </a:rPr>
              <a:t>downgrade-S</a:t>
            </a:r>
            <a:endParaRPr baseline="-25000" sz="900"/>
          </a:p>
        </p:txBody>
      </p:sp>
      <p:cxnSp>
        <p:nvCxnSpPr>
          <p:cNvPr id="871" name="Google Shape;871;p76"/>
          <p:cNvCxnSpPr/>
          <p:nvPr/>
        </p:nvCxnSpPr>
        <p:spPr>
          <a:xfrm>
            <a:off x="954250" y="2588200"/>
            <a:ext cx="0" cy="221400"/>
          </a:xfrm>
          <a:prstGeom prst="straightConnector1">
            <a:avLst/>
          </a:prstGeom>
          <a:noFill/>
          <a:ln cap="flat" cmpd="sng" w="9525">
            <a:solidFill>
              <a:schemeClr val="dk2"/>
            </a:solidFill>
            <a:prstDash val="solid"/>
            <a:round/>
            <a:headEnd len="med" w="med" type="none"/>
            <a:tailEnd len="med" w="med" type="none"/>
          </a:ln>
        </p:spPr>
      </p:cxnSp>
      <p:cxnSp>
        <p:nvCxnSpPr>
          <p:cNvPr id="872" name="Google Shape;872;p76"/>
          <p:cNvCxnSpPr/>
          <p:nvPr/>
        </p:nvCxnSpPr>
        <p:spPr>
          <a:xfrm flipH="1">
            <a:off x="1938175" y="2588200"/>
            <a:ext cx="900" cy="228600"/>
          </a:xfrm>
          <a:prstGeom prst="straightConnector1">
            <a:avLst/>
          </a:prstGeom>
          <a:noFill/>
          <a:ln cap="flat" cmpd="sng" w="9525">
            <a:solidFill>
              <a:schemeClr val="dk2"/>
            </a:solidFill>
            <a:prstDash val="solid"/>
            <a:round/>
            <a:headEnd len="med" w="med" type="none"/>
            <a:tailEnd len="med" w="med" type="none"/>
          </a:ln>
        </p:spPr>
      </p:cxnSp>
      <p:sp>
        <p:nvSpPr>
          <p:cNvPr id="873" name="Google Shape;873;p76"/>
          <p:cNvSpPr/>
          <p:nvPr/>
        </p:nvSpPr>
        <p:spPr>
          <a:xfrm>
            <a:off x="5925425" y="2157900"/>
            <a:ext cx="2974200" cy="222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r>
              <a:rPr lang="en" sz="900">
                <a:solidFill>
                  <a:schemeClr val="dk1"/>
                </a:solidFill>
              </a:rPr>
              <a:t> E</a:t>
            </a:r>
            <a:r>
              <a:rPr baseline="-25000" lang="en" sz="900">
                <a:solidFill>
                  <a:schemeClr val="dk1"/>
                </a:solidFill>
              </a:rPr>
              <a:t>same-E-win                       </a:t>
            </a:r>
            <a:r>
              <a:rPr lang="en" sz="900">
                <a:solidFill>
                  <a:schemeClr val="dk1"/>
                </a:solidFill>
              </a:rPr>
              <a:t>E</a:t>
            </a:r>
            <a:r>
              <a:rPr baseline="-25000" lang="en" sz="900">
                <a:solidFill>
                  <a:schemeClr val="dk1"/>
                </a:solidFill>
              </a:rPr>
              <a:t>upgrade-E-win                        </a:t>
            </a:r>
            <a:r>
              <a:rPr lang="en" sz="900">
                <a:solidFill>
                  <a:schemeClr val="dk1"/>
                </a:solidFill>
              </a:rPr>
              <a:t>E</a:t>
            </a:r>
            <a:r>
              <a:rPr baseline="-25000" lang="en" sz="900">
                <a:solidFill>
                  <a:schemeClr val="dk1"/>
                </a:solidFill>
              </a:rPr>
              <a:t>downgrade-E-win</a:t>
            </a:r>
            <a:endParaRPr baseline="-25000" sz="900"/>
          </a:p>
        </p:txBody>
      </p:sp>
      <p:cxnSp>
        <p:nvCxnSpPr>
          <p:cNvPr id="874" name="Google Shape;874;p76"/>
          <p:cNvCxnSpPr/>
          <p:nvPr/>
        </p:nvCxnSpPr>
        <p:spPr>
          <a:xfrm>
            <a:off x="6827125" y="2156297"/>
            <a:ext cx="0" cy="221400"/>
          </a:xfrm>
          <a:prstGeom prst="straightConnector1">
            <a:avLst/>
          </a:prstGeom>
          <a:noFill/>
          <a:ln cap="flat" cmpd="sng" w="9525">
            <a:solidFill>
              <a:schemeClr val="dk2"/>
            </a:solidFill>
            <a:prstDash val="solid"/>
            <a:round/>
            <a:headEnd len="med" w="med" type="none"/>
            <a:tailEnd len="med" w="med" type="none"/>
          </a:ln>
        </p:spPr>
      </p:cxnSp>
      <p:cxnSp>
        <p:nvCxnSpPr>
          <p:cNvPr id="875" name="Google Shape;875;p76"/>
          <p:cNvCxnSpPr/>
          <p:nvPr/>
        </p:nvCxnSpPr>
        <p:spPr>
          <a:xfrm flipH="1">
            <a:off x="7797225" y="2156297"/>
            <a:ext cx="900" cy="228600"/>
          </a:xfrm>
          <a:prstGeom prst="straightConnector1">
            <a:avLst/>
          </a:prstGeom>
          <a:noFill/>
          <a:ln cap="flat" cmpd="sng" w="9525">
            <a:solidFill>
              <a:schemeClr val="dk2"/>
            </a:solidFill>
            <a:prstDash val="solid"/>
            <a:round/>
            <a:headEnd len="med" w="med" type="none"/>
            <a:tailEnd len="med" w="med" type="none"/>
          </a:ln>
        </p:spPr>
      </p:cxnSp>
      <p:sp>
        <p:nvSpPr>
          <p:cNvPr id="876" name="Google Shape;876;p76"/>
          <p:cNvSpPr/>
          <p:nvPr/>
        </p:nvSpPr>
        <p:spPr>
          <a:xfrm>
            <a:off x="5920700" y="2383200"/>
            <a:ext cx="2974200" cy="222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r>
              <a:rPr lang="en" sz="900">
                <a:solidFill>
                  <a:schemeClr val="dk1"/>
                </a:solidFill>
              </a:rPr>
              <a:t> E</a:t>
            </a:r>
            <a:r>
              <a:rPr baseline="-25000" lang="en" sz="900">
                <a:solidFill>
                  <a:schemeClr val="dk1"/>
                </a:solidFill>
              </a:rPr>
              <a:t>same-E-tie                         </a:t>
            </a:r>
            <a:r>
              <a:rPr lang="en" sz="900">
                <a:solidFill>
                  <a:schemeClr val="dk1"/>
                </a:solidFill>
              </a:rPr>
              <a:t>E</a:t>
            </a:r>
            <a:r>
              <a:rPr baseline="-25000" lang="en" sz="900">
                <a:solidFill>
                  <a:schemeClr val="dk1"/>
                </a:solidFill>
              </a:rPr>
              <a:t>upgrade-E-tie                         </a:t>
            </a:r>
            <a:r>
              <a:rPr lang="en" sz="900">
                <a:solidFill>
                  <a:schemeClr val="dk1"/>
                </a:solidFill>
              </a:rPr>
              <a:t>E</a:t>
            </a:r>
            <a:r>
              <a:rPr baseline="-25000" lang="en" sz="900">
                <a:solidFill>
                  <a:schemeClr val="dk1"/>
                </a:solidFill>
              </a:rPr>
              <a:t>downgrade-E-tie</a:t>
            </a:r>
            <a:endParaRPr baseline="-25000" sz="900"/>
          </a:p>
        </p:txBody>
      </p:sp>
      <p:cxnSp>
        <p:nvCxnSpPr>
          <p:cNvPr id="877" name="Google Shape;877;p76"/>
          <p:cNvCxnSpPr/>
          <p:nvPr/>
        </p:nvCxnSpPr>
        <p:spPr>
          <a:xfrm>
            <a:off x="6827125" y="2384897"/>
            <a:ext cx="0" cy="221400"/>
          </a:xfrm>
          <a:prstGeom prst="straightConnector1">
            <a:avLst/>
          </a:prstGeom>
          <a:noFill/>
          <a:ln cap="flat" cmpd="sng" w="9525">
            <a:solidFill>
              <a:schemeClr val="dk2"/>
            </a:solidFill>
            <a:prstDash val="solid"/>
            <a:round/>
            <a:headEnd len="med" w="med" type="none"/>
            <a:tailEnd len="med" w="med" type="none"/>
          </a:ln>
        </p:spPr>
      </p:cxnSp>
      <p:cxnSp>
        <p:nvCxnSpPr>
          <p:cNvPr id="878" name="Google Shape;878;p76"/>
          <p:cNvCxnSpPr/>
          <p:nvPr/>
        </p:nvCxnSpPr>
        <p:spPr>
          <a:xfrm flipH="1">
            <a:off x="7797225" y="2384897"/>
            <a:ext cx="900" cy="228600"/>
          </a:xfrm>
          <a:prstGeom prst="straightConnector1">
            <a:avLst/>
          </a:prstGeom>
          <a:noFill/>
          <a:ln cap="flat" cmpd="sng" w="9525">
            <a:solidFill>
              <a:schemeClr val="dk2"/>
            </a:solidFill>
            <a:prstDash val="solid"/>
            <a:round/>
            <a:headEnd len="med" w="med" type="none"/>
            <a:tailEnd len="med" w="med" type="none"/>
          </a:ln>
        </p:spPr>
      </p:cxnSp>
      <p:sp>
        <p:nvSpPr>
          <p:cNvPr id="879" name="Google Shape;879;p76"/>
          <p:cNvSpPr/>
          <p:nvPr/>
        </p:nvSpPr>
        <p:spPr>
          <a:xfrm>
            <a:off x="5920700" y="2607889"/>
            <a:ext cx="2974200" cy="222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r>
              <a:rPr lang="en" sz="900">
                <a:solidFill>
                  <a:schemeClr val="dk1"/>
                </a:solidFill>
              </a:rPr>
              <a:t> E</a:t>
            </a:r>
            <a:r>
              <a:rPr baseline="-25000" lang="en" sz="900">
                <a:solidFill>
                  <a:schemeClr val="dk1"/>
                </a:solidFill>
              </a:rPr>
              <a:t>same-E-lose                      </a:t>
            </a:r>
            <a:r>
              <a:rPr lang="en" sz="900">
                <a:solidFill>
                  <a:schemeClr val="dk1"/>
                </a:solidFill>
              </a:rPr>
              <a:t>E</a:t>
            </a:r>
            <a:r>
              <a:rPr baseline="-25000" lang="en" sz="900">
                <a:solidFill>
                  <a:schemeClr val="dk1"/>
                </a:solidFill>
              </a:rPr>
              <a:t>upgrade-E-lose                       </a:t>
            </a:r>
            <a:r>
              <a:rPr lang="en" sz="900">
                <a:solidFill>
                  <a:schemeClr val="dk1"/>
                </a:solidFill>
              </a:rPr>
              <a:t>E</a:t>
            </a:r>
            <a:r>
              <a:rPr baseline="-25000" lang="en" sz="900">
                <a:solidFill>
                  <a:schemeClr val="dk1"/>
                </a:solidFill>
              </a:rPr>
              <a:t>downgrade-E-lose</a:t>
            </a:r>
            <a:endParaRPr baseline="-25000" sz="900"/>
          </a:p>
        </p:txBody>
      </p:sp>
      <p:cxnSp>
        <p:nvCxnSpPr>
          <p:cNvPr id="880" name="Google Shape;880;p76"/>
          <p:cNvCxnSpPr/>
          <p:nvPr/>
        </p:nvCxnSpPr>
        <p:spPr>
          <a:xfrm>
            <a:off x="6828363" y="2608497"/>
            <a:ext cx="0" cy="22140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76"/>
          <p:cNvCxnSpPr/>
          <p:nvPr/>
        </p:nvCxnSpPr>
        <p:spPr>
          <a:xfrm flipH="1">
            <a:off x="7797225" y="2604897"/>
            <a:ext cx="900" cy="228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77"/>
          <p:cNvSpPr/>
          <p:nvPr/>
        </p:nvSpPr>
        <p:spPr>
          <a:xfrm>
            <a:off x="3617027" y="836475"/>
            <a:ext cx="1407000" cy="11655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Risk</a:t>
            </a:r>
            <a:endParaRPr sz="1900">
              <a:latin typeface="Calibri"/>
              <a:ea typeface="Calibri"/>
              <a:cs typeface="Calibri"/>
              <a:sym typeface="Calibri"/>
            </a:endParaRPr>
          </a:p>
        </p:txBody>
      </p:sp>
      <p:sp>
        <p:nvSpPr>
          <p:cNvPr id="887" name="Google Shape;887;p77"/>
          <p:cNvSpPr/>
          <p:nvPr/>
        </p:nvSpPr>
        <p:spPr>
          <a:xfrm>
            <a:off x="2262175" y="2914850"/>
            <a:ext cx="1524000" cy="11655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stubborn</a:t>
            </a:r>
            <a:endParaRPr sz="1900">
              <a:latin typeface="Calibri"/>
              <a:ea typeface="Calibri"/>
              <a:cs typeface="Calibri"/>
              <a:sym typeface="Calibri"/>
            </a:endParaRPr>
          </a:p>
        </p:txBody>
      </p:sp>
      <p:sp>
        <p:nvSpPr>
          <p:cNvPr id="888" name="Google Shape;888;p77"/>
          <p:cNvSpPr/>
          <p:nvPr/>
        </p:nvSpPr>
        <p:spPr>
          <a:xfrm>
            <a:off x="5024024" y="2914850"/>
            <a:ext cx="1524000" cy="11655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evidence</a:t>
            </a:r>
            <a:endParaRPr sz="1900">
              <a:latin typeface="Calibri"/>
              <a:ea typeface="Calibri"/>
              <a:cs typeface="Calibri"/>
              <a:sym typeface="Calibri"/>
            </a:endParaRPr>
          </a:p>
        </p:txBody>
      </p:sp>
      <p:cxnSp>
        <p:nvCxnSpPr>
          <p:cNvPr id="889" name="Google Shape;889;p77"/>
          <p:cNvCxnSpPr/>
          <p:nvPr/>
        </p:nvCxnSpPr>
        <p:spPr>
          <a:xfrm>
            <a:off x="5081666" y="1903389"/>
            <a:ext cx="572700" cy="830700"/>
          </a:xfrm>
          <a:prstGeom prst="straightConnector1">
            <a:avLst/>
          </a:prstGeom>
          <a:noFill/>
          <a:ln cap="flat" cmpd="sng" w="9525">
            <a:solidFill>
              <a:schemeClr val="dk2"/>
            </a:solidFill>
            <a:prstDash val="solid"/>
            <a:round/>
            <a:headEnd len="med" w="med" type="none"/>
            <a:tailEnd len="med" w="med" type="triangle"/>
          </a:ln>
        </p:spPr>
      </p:cxnSp>
      <p:cxnSp>
        <p:nvCxnSpPr>
          <p:cNvPr id="890" name="Google Shape;890;p77"/>
          <p:cNvCxnSpPr/>
          <p:nvPr/>
        </p:nvCxnSpPr>
        <p:spPr>
          <a:xfrm rot="10800000">
            <a:off x="4736806" y="2110311"/>
            <a:ext cx="537300" cy="769200"/>
          </a:xfrm>
          <a:prstGeom prst="straightConnector1">
            <a:avLst/>
          </a:prstGeom>
          <a:noFill/>
          <a:ln cap="flat" cmpd="sng" w="9525">
            <a:solidFill>
              <a:schemeClr val="dk2"/>
            </a:solidFill>
            <a:prstDash val="solid"/>
            <a:round/>
            <a:headEnd len="med" w="med" type="none"/>
            <a:tailEnd len="med" w="med" type="triangle"/>
          </a:ln>
        </p:spPr>
      </p:cxnSp>
      <p:cxnSp>
        <p:nvCxnSpPr>
          <p:cNvPr id="891" name="Google Shape;891;p77"/>
          <p:cNvCxnSpPr/>
          <p:nvPr/>
        </p:nvCxnSpPr>
        <p:spPr>
          <a:xfrm flipH="1" rot="10800000">
            <a:off x="3909875" y="3300124"/>
            <a:ext cx="995700" cy="9600"/>
          </a:xfrm>
          <a:prstGeom prst="straightConnector1">
            <a:avLst/>
          </a:prstGeom>
          <a:noFill/>
          <a:ln cap="flat" cmpd="sng" w="9525">
            <a:solidFill>
              <a:schemeClr val="dk2"/>
            </a:solidFill>
            <a:prstDash val="solid"/>
            <a:round/>
            <a:headEnd len="med" w="med" type="none"/>
            <a:tailEnd len="med" w="med" type="triangle"/>
          </a:ln>
        </p:spPr>
      </p:cxnSp>
      <p:cxnSp>
        <p:nvCxnSpPr>
          <p:cNvPr id="892" name="Google Shape;892;p77"/>
          <p:cNvCxnSpPr/>
          <p:nvPr/>
        </p:nvCxnSpPr>
        <p:spPr>
          <a:xfrm flipH="1">
            <a:off x="3902850" y="3618550"/>
            <a:ext cx="995100" cy="12900"/>
          </a:xfrm>
          <a:prstGeom prst="straightConnector1">
            <a:avLst/>
          </a:prstGeom>
          <a:noFill/>
          <a:ln cap="flat" cmpd="sng" w="9525">
            <a:solidFill>
              <a:schemeClr val="dk2"/>
            </a:solidFill>
            <a:prstDash val="solid"/>
            <a:round/>
            <a:headEnd len="med" w="med" type="none"/>
            <a:tailEnd len="med" w="med" type="triangle"/>
          </a:ln>
        </p:spPr>
      </p:cxnSp>
      <p:cxnSp>
        <p:nvCxnSpPr>
          <p:cNvPr id="893" name="Google Shape;893;p77"/>
          <p:cNvCxnSpPr/>
          <p:nvPr/>
        </p:nvCxnSpPr>
        <p:spPr>
          <a:xfrm rot="-6045058">
            <a:off x="3194617" y="1960844"/>
            <a:ext cx="578962" cy="821702"/>
          </a:xfrm>
          <a:prstGeom prst="straightConnector1">
            <a:avLst/>
          </a:prstGeom>
          <a:noFill/>
          <a:ln cap="flat" cmpd="sng" w="9525">
            <a:solidFill>
              <a:schemeClr val="dk2"/>
            </a:solidFill>
            <a:prstDash val="solid"/>
            <a:round/>
            <a:headEnd len="med" w="med" type="none"/>
            <a:tailEnd len="med" w="med" type="triangle"/>
          </a:ln>
        </p:spPr>
      </p:cxnSp>
      <p:cxnSp>
        <p:nvCxnSpPr>
          <p:cNvPr id="894" name="Google Shape;894;p77"/>
          <p:cNvCxnSpPr/>
          <p:nvPr/>
        </p:nvCxnSpPr>
        <p:spPr>
          <a:xfrm rot="4756406">
            <a:off x="3425471" y="2178993"/>
            <a:ext cx="543191" cy="760924"/>
          </a:xfrm>
          <a:prstGeom prst="straightConnector1">
            <a:avLst/>
          </a:prstGeom>
          <a:noFill/>
          <a:ln cap="flat" cmpd="sng" w="9525">
            <a:solidFill>
              <a:schemeClr val="dk2"/>
            </a:solidFill>
            <a:prstDash val="solid"/>
            <a:round/>
            <a:headEnd len="med" w="med" type="none"/>
            <a:tailEnd len="med" w="med" type="triangle"/>
          </a:ln>
        </p:spPr>
      </p:cxnSp>
      <p:cxnSp>
        <p:nvCxnSpPr>
          <p:cNvPr id="895" name="Google Shape;895;p77"/>
          <p:cNvCxnSpPr>
            <a:stCxn id="886" idx="1"/>
            <a:endCxn id="886" idx="7"/>
          </p:cNvCxnSpPr>
          <p:nvPr/>
        </p:nvCxnSpPr>
        <p:spPr>
          <a:xfrm flipH="1" rot="-5400000">
            <a:off x="4320177" y="510059"/>
            <a:ext cx="600" cy="994800"/>
          </a:xfrm>
          <a:prstGeom prst="bentConnector3">
            <a:avLst>
              <a:gd fmla="val -77397254" name="adj1"/>
            </a:avLst>
          </a:prstGeom>
          <a:noFill/>
          <a:ln cap="flat" cmpd="sng" w="9525">
            <a:solidFill>
              <a:schemeClr val="dk2"/>
            </a:solidFill>
            <a:prstDash val="solid"/>
            <a:round/>
            <a:headEnd len="med" w="med" type="none"/>
            <a:tailEnd len="med" w="med" type="none"/>
          </a:ln>
        </p:spPr>
      </p:cxnSp>
      <p:cxnSp>
        <p:nvCxnSpPr>
          <p:cNvPr id="896" name="Google Shape;896;p77"/>
          <p:cNvCxnSpPr>
            <a:stCxn id="887" idx="2"/>
            <a:endCxn id="887" idx="4"/>
          </p:cNvCxnSpPr>
          <p:nvPr/>
        </p:nvCxnSpPr>
        <p:spPr>
          <a:xfrm>
            <a:off x="2262175" y="3497600"/>
            <a:ext cx="762000" cy="582900"/>
          </a:xfrm>
          <a:prstGeom prst="bentConnector4">
            <a:avLst>
              <a:gd fmla="val -31250" name="adj1"/>
              <a:gd fmla="val 140826" name="adj2"/>
            </a:avLst>
          </a:prstGeom>
          <a:noFill/>
          <a:ln cap="flat" cmpd="sng" w="9525">
            <a:solidFill>
              <a:schemeClr val="dk2"/>
            </a:solidFill>
            <a:prstDash val="solid"/>
            <a:round/>
            <a:headEnd len="med" w="med" type="none"/>
            <a:tailEnd len="med" w="med" type="none"/>
          </a:ln>
        </p:spPr>
      </p:cxnSp>
      <p:cxnSp>
        <p:nvCxnSpPr>
          <p:cNvPr id="897" name="Google Shape;897;p77"/>
          <p:cNvCxnSpPr>
            <a:stCxn id="888" idx="6"/>
            <a:endCxn id="888" idx="4"/>
          </p:cNvCxnSpPr>
          <p:nvPr/>
        </p:nvCxnSpPr>
        <p:spPr>
          <a:xfrm flipH="1">
            <a:off x="5786024" y="3497600"/>
            <a:ext cx="762000" cy="582900"/>
          </a:xfrm>
          <a:prstGeom prst="bentConnector4">
            <a:avLst>
              <a:gd fmla="val -31250" name="adj1"/>
              <a:gd fmla="val 140826" name="adj2"/>
            </a:avLst>
          </a:prstGeom>
          <a:noFill/>
          <a:ln cap="flat" cmpd="sng" w="9525">
            <a:solidFill>
              <a:schemeClr val="dk2"/>
            </a:solidFill>
            <a:prstDash val="solid"/>
            <a:round/>
            <a:headEnd len="med" w="med" type="none"/>
            <a:tailEnd len="med" w="med" type="none"/>
          </a:ln>
        </p:spPr>
      </p:cxnSp>
      <p:sp>
        <p:nvSpPr>
          <p:cNvPr id="898" name="Google Shape;898;p77"/>
          <p:cNvSpPr txBox="1"/>
          <p:nvPr/>
        </p:nvSpPr>
        <p:spPr>
          <a:xfrm>
            <a:off x="4124175" y="112575"/>
            <a:ext cx="392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rr</a:t>
            </a:r>
            <a:endParaRPr baseline="-25000" sz="1300"/>
          </a:p>
        </p:txBody>
      </p:sp>
      <p:sp>
        <p:nvSpPr>
          <p:cNvPr id="899" name="Google Shape;899;p77"/>
          <p:cNvSpPr txBox="1"/>
          <p:nvPr/>
        </p:nvSpPr>
        <p:spPr>
          <a:xfrm>
            <a:off x="3088275" y="2035100"/>
            <a:ext cx="392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sr</a:t>
            </a:r>
            <a:endParaRPr baseline="-25000" sz="1300"/>
          </a:p>
        </p:txBody>
      </p:sp>
      <p:sp>
        <p:nvSpPr>
          <p:cNvPr id="900" name="Google Shape;900;p77"/>
          <p:cNvSpPr txBox="1"/>
          <p:nvPr/>
        </p:nvSpPr>
        <p:spPr>
          <a:xfrm>
            <a:off x="3780500" y="2525500"/>
            <a:ext cx="392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rs</a:t>
            </a:r>
            <a:endParaRPr baseline="-25000" sz="1300"/>
          </a:p>
        </p:txBody>
      </p:sp>
      <p:sp>
        <p:nvSpPr>
          <p:cNvPr id="901" name="Google Shape;901;p77"/>
          <p:cNvSpPr txBox="1"/>
          <p:nvPr/>
        </p:nvSpPr>
        <p:spPr>
          <a:xfrm>
            <a:off x="4572000" y="2525500"/>
            <a:ext cx="392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er</a:t>
            </a:r>
            <a:endParaRPr baseline="-25000" sz="1300"/>
          </a:p>
        </p:txBody>
      </p:sp>
      <p:sp>
        <p:nvSpPr>
          <p:cNvPr id="902" name="Google Shape;902;p77"/>
          <p:cNvSpPr txBox="1"/>
          <p:nvPr/>
        </p:nvSpPr>
        <p:spPr>
          <a:xfrm>
            <a:off x="5401050" y="2035100"/>
            <a:ext cx="392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re</a:t>
            </a:r>
            <a:endParaRPr baseline="-25000" sz="1300"/>
          </a:p>
        </p:txBody>
      </p:sp>
      <p:sp>
        <p:nvSpPr>
          <p:cNvPr id="903" name="Google Shape;903;p77"/>
          <p:cNvSpPr txBox="1"/>
          <p:nvPr/>
        </p:nvSpPr>
        <p:spPr>
          <a:xfrm>
            <a:off x="6851475" y="3964475"/>
            <a:ext cx="44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ee</a:t>
            </a:r>
            <a:endParaRPr baseline="-25000" sz="1300"/>
          </a:p>
        </p:txBody>
      </p:sp>
      <p:sp>
        <p:nvSpPr>
          <p:cNvPr id="904" name="Google Shape;904;p77"/>
          <p:cNvSpPr txBox="1"/>
          <p:nvPr/>
        </p:nvSpPr>
        <p:spPr>
          <a:xfrm>
            <a:off x="1451975" y="3964475"/>
            <a:ext cx="392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ss</a:t>
            </a:r>
            <a:endParaRPr baseline="-25000" sz="1300"/>
          </a:p>
        </p:txBody>
      </p:sp>
      <p:sp>
        <p:nvSpPr>
          <p:cNvPr id="905" name="Google Shape;905;p77"/>
          <p:cNvSpPr txBox="1"/>
          <p:nvPr/>
        </p:nvSpPr>
        <p:spPr>
          <a:xfrm>
            <a:off x="4124125" y="2946125"/>
            <a:ext cx="44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se</a:t>
            </a:r>
            <a:endParaRPr baseline="-25000" sz="1300"/>
          </a:p>
        </p:txBody>
      </p:sp>
      <p:sp>
        <p:nvSpPr>
          <p:cNvPr id="906" name="Google Shape;906;p77"/>
          <p:cNvSpPr txBox="1"/>
          <p:nvPr/>
        </p:nvSpPr>
        <p:spPr>
          <a:xfrm>
            <a:off x="4124125" y="3686750"/>
            <a:ext cx="44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P</a:t>
            </a:r>
            <a:r>
              <a:rPr baseline="-25000" lang="en" sz="1300"/>
              <a:t>es</a:t>
            </a:r>
            <a:endParaRPr baseline="-25000" sz="13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cxnSp>
        <p:nvCxnSpPr>
          <p:cNvPr id="911" name="Google Shape;911;p78"/>
          <p:cNvCxnSpPr/>
          <p:nvPr/>
        </p:nvCxnSpPr>
        <p:spPr>
          <a:xfrm>
            <a:off x="3195200" y="1922325"/>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912" name="Google Shape;912;p78"/>
          <p:cNvCxnSpPr/>
          <p:nvPr/>
        </p:nvCxnSpPr>
        <p:spPr>
          <a:xfrm>
            <a:off x="3223775" y="28271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13" name="Google Shape;913;p78"/>
          <p:cNvCxnSpPr/>
          <p:nvPr/>
        </p:nvCxnSpPr>
        <p:spPr>
          <a:xfrm flipH="1" rot="10800000">
            <a:off x="3177950" y="2952663"/>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14" name="Google Shape;914;p78"/>
          <p:cNvCxnSpPr/>
          <p:nvPr/>
        </p:nvCxnSpPr>
        <p:spPr>
          <a:xfrm>
            <a:off x="3156200" y="3000863"/>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15" name="Google Shape;915;p78"/>
          <p:cNvCxnSpPr/>
          <p:nvPr/>
        </p:nvCxnSpPr>
        <p:spPr>
          <a:xfrm>
            <a:off x="3195200" y="1956950"/>
            <a:ext cx="1688400" cy="1965600"/>
          </a:xfrm>
          <a:prstGeom prst="straightConnector1">
            <a:avLst/>
          </a:prstGeom>
          <a:noFill/>
          <a:ln cap="flat" cmpd="sng" w="9525">
            <a:solidFill>
              <a:schemeClr val="dk1"/>
            </a:solidFill>
            <a:prstDash val="solid"/>
            <a:round/>
            <a:headEnd len="med" w="med" type="none"/>
            <a:tailEnd len="med" w="med" type="triangle"/>
          </a:ln>
        </p:spPr>
      </p:cxnSp>
      <p:cxnSp>
        <p:nvCxnSpPr>
          <p:cNvPr id="916" name="Google Shape;916;p78"/>
          <p:cNvCxnSpPr/>
          <p:nvPr/>
        </p:nvCxnSpPr>
        <p:spPr>
          <a:xfrm>
            <a:off x="3177950" y="4152913"/>
            <a:ext cx="1731900" cy="13200"/>
          </a:xfrm>
          <a:prstGeom prst="straightConnector1">
            <a:avLst/>
          </a:prstGeom>
          <a:noFill/>
          <a:ln cap="flat" cmpd="sng" w="9525">
            <a:solidFill>
              <a:schemeClr val="dk1"/>
            </a:solidFill>
            <a:prstDash val="solid"/>
            <a:round/>
            <a:headEnd len="med" w="med" type="none"/>
            <a:tailEnd len="med" w="med" type="triangle"/>
          </a:ln>
        </p:spPr>
      </p:cxnSp>
      <p:sp>
        <p:nvSpPr>
          <p:cNvPr id="917" name="Google Shape;917;p78"/>
          <p:cNvSpPr txBox="1"/>
          <p:nvPr>
            <p:ph idx="1" type="body"/>
          </p:nvPr>
        </p:nvSpPr>
        <p:spPr>
          <a:xfrm>
            <a:off x="1835700" y="339850"/>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chemeClr val="dk1"/>
                </a:solidFill>
                <a:latin typeface="Calibri"/>
                <a:ea typeface="Calibri"/>
                <a:cs typeface="Calibri"/>
                <a:sym typeface="Calibri"/>
              </a:rPr>
              <a:t>Possible paths</a:t>
            </a:r>
            <a:endParaRPr sz="3100">
              <a:solidFill>
                <a:schemeClr val="dk1"/>
              </a:solidFill>
              <a:latin typeface="Calibri"/>
              <a:ea typeface="Calibri"/>
              <a:cs typeface="Calibri"/>
              <a:sym typeface="Calibri"/>
            </a:endParaRPr>
          </a:p>
        </p:txBody>
      </p:sp>
      <p:sp>
        <p:nvSpPr>
          <p:cNvPr id="918" name="Google Shape;918;p78"/>
          <p:cNvSpPr/>
          <p:nvPr/>
        </p:nvSpPr>
        <p:spPr>
          <a:xfrm>
            <a:off x="2112850" y="1255550"/>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919" name="Google Shape;919;p78"/>
          <p:cNvSpPr/>
          <p:nvPr/>
        </p:nvSpPr>
        <p:spPr>
          <a:xfrm>
            <a:off x="2112850" y="236047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Stub</a:t>
            </a:r>
            <a:endParaRPr sz="1900"/>
          </a:p>
        </p:txBody>
      </p:sp>
      <p:sp>
        <p:nvSpPr>
          <p:cNvPr id="920" name="Google Shape;920;p78"/>
          <p:cNvSpPr/>
          <p:nvPr/>
        </p:nvSpPr>
        <p:spPr>
          <a:xfrm>
            <a:off x="2112850" y="342552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921" name="Google Shape;921;p78"/>
          <p:cNvSpPr/>
          <p:nvPr/>
        </p:nvSpPr>
        <p:spPr>
          <a:xfrm>
            <a:off x="5044800" y="127548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922" name="Google Shape;922;p78"/>
          <p:cNvSpPr/>
          <p:nvPr/>
        </p:nvSpPr>
        <p:spPr>
          <a:xfrm>
            <a:off x="5044800" y="2380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rPr>
              <a:t>Stub</a:t>
            </a:r>
            <a:endParaRPr sz="1900"/>
          </a:p>
        </p:txBody>
      </p:sp>
      <p:sp>
        <p:nvSpPr>
          <p:cNvPr id="923" name="Google Shape;923;p78"/>
          <p:cNvSpPr/>
          <p:nvPr/>
        </p:nvSpPr>
        <p:spPr>
          <a:xfrm>
            <a:off x="5044800" y="344546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924" name="Google Shape;924;p78"/>
          <p:cNvSpPr/>
          <p:nvPr/>
        </p:nvSpPr>
        <p:spPr>
          <a:xfrm>
            <a:off x="7820925" y="129543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925" name="Google Shape;925;p78"/>
          <p:cNvSpPr/>
          <p:nvPr/>
        </p:nvSpPr>
        <p:spPr>
          <a:xfrm>
            <a:off x="7820925" y="240036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rPr>
              <a:t>Stub</a:t>
            </a:r>
            <a:endParaRPr sz="1900"/>
          </a:p>
        </p:txBody>
      </p:sp>
      <p:sp>
        <p:nvSpPr>
          <p:cNvPr id="926" name="Google Shape;926;p78"/>
          <p:cNvSpPr/>
          <p:nvPr/>
        </p:nvSpPr>
        <p:spPr>
          <a:xfrm>
            <a:off x="7820925" y="3465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cxnSp>
        <p:nvCxnSpPr>
          <p:cNvPr id="927" name="Google Shape;927;p78"/>
          <p:cNvCxnSpPr/>
          <p:nvPr/>
        </p:nvCxnSpPr>
        <p:spPr>
          <a:xfrm>
            <a:off x="3223775" y="174680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28" name="Google Shape;928;p78"/>
          <p:cNvCxnSpPr>
            <a:stCxn id="919" idx="6"/>
          </p:cNvCxnSpPr>
          <p:nvPr/>
        </p:nvCxnSpPr>
        <p:spPr>
          <a:xfrm flipH="1" rot="10800000">
            <a:off x="3134650" y="1974225"/>
            <a:ext cx="1783800" cy="884100"/>
          </a:xfrm>
          <a:prstGeom prst="straightConnector1">
            <a:avLst/>
          </a:prstGeom>
          <a:noFill/>
          <a:ln cap="flat" cmpd="sng" w="9525">
            <a:solidFill>
              <a:schemeClr val="dk1"/>
            </a:solidFill>
            <a:prstDash val="solid"/>
            <a:round/>
            <a:headEnd len="med" w="med" type="none"/>
            <a:tailEnd len="med" w="med" type="triangle"/>
          </a:ln>
        </p:spPr>
      </p:cxnSp>
      <p:cxnSp>
        <p:nvCxnSpPr>
          <p:cNvPr id="929" name="Google Shape;929;p78"/>
          <p:cNvCxnSpPr>
            <a:stCxn id="920" idx="6"/>
          </p:cNvCxnSpPr>
          <p:nvPr/>
        </p:nvCxnSpPr>
        <p:spPr>
          <a:xfrm flipH="1" rot="10800000">
            <a:off x="3134650" y="2086775"/>
            <a:ext cx="1878900" cy="1836600"/>
          </a:xfrm>
          <a:prstGeom prst="straightConnector1">
            <a:avLst/>
          </a:prstGeom>
          <a:noFill/>
          <a:ln cap="flat" cmpd="sng" w="9525">
            <a:solidFill>
              <a:schemeClr val="dk1"/>
            </a:solidFill>
            <a:prstDash val="solid"/>
            <a:round/>
            <a:headEnd len="med" w="med" type="none"/>
            <a:tailEnd len="med" w="med" type="triangle"/>
          </a:ln>
        </p:spPr>
      </p:cxnSp>
      <p:cxnSp>
        <p:nvCxnSpPr>
          <p:cNvPr id="930" name="Google Shape;930;p78"/>
          <p:cNvCxnSpPr/>
          <p:nvPr/>
        </p:nvCxnSpPr>
        <p:spPr>
          <a:xfrm>
            <a:off x="6158400" y="1992063"/>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931" name="Google Shape;931;p78"/>
          <p:cNvCxnSpPr/>
          <p:nvPr/>
        </p:nvCxnSpPr>
        <p:spPr>
          <a:xfrm>
            <a:off x="6186825" y="2897013"/>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932" name="Google Shape;932;p78"/>
          <p:cNvCxnSpPr/>
          <p:nvPr/>
        </p:nvCxnSpPr>
        <p:spPr>
          <a:xfrm flipH="1" rot="10800000">
            <a:off x="6141150" y="3022400"/>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33" name="Google Shape;933;p78"/>
          <p:cNvCxnSpPr/>
          <p:nvPr/>
        </p:nvCxnSpPr>
        <p:spPr>
          <a:xfrm>
            <a:off x="6119400" y="3070600"/>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34" name="Google Shape;934;p78"/>
          <p:cNvCxnSpPr/>
          <p:nvPr/>
        </p:nvCxnSpPr>
        <p:spPr>
          <a:xfrm>
            <a:off x="6158400" y="2026688"/>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935" name="Google Shape;935;p78"/>
          <p:cNvCxnSpPr/>
          <p:nvPr/>
        </p:nvCxnSpPr>
        <p:spPr>
          <a:xfrm>
            <a:off x="6141150" y="42226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36" name="Google Shape;936;p78"/>
          <p:cNvCxnSpPr/>
          <p:nvPr/>
        </p:nvCxnSpPr>
        <p:spPr>
          <a:xfrm>
            <a:off x="6186975" y="1816538"/>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937" name="Google Shape;937;p78"/>
          <p:cNvCxnSpPr/>
          <p:nvPr/>
        </p:nvCxnSpPr>
        <p:spPr>
          <a:xfrm flipH="1" rot="10800000">
            <a:off x="6097850" y="2052063"/>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938" name="Google Shape;938;p78"/>
          <p:cNvCxnSpPr/>
          <p:nvPr/>
        </p:nvCxnSpPr>
        <p:spPr>
          <a:xfrm flipH="1" rot="10800000">
            <a:off x="6097850" y="2268713"/>
            <a:ext cx="1721400" cy="1724400"/>
          </a:xfrm>
          <a:prstGeom prst="straightConnector1">
            <a:avLst/>
          </a:prstGeom>
          <a:noFill/>
          <a:ln cap="flat" cmpd="sng" w="9525">
            <a:solidFill>
              <a:schemeClr val="dk1"/>
            </a:solidFill>
            <a:prstDash val="solid"/>
            <a:round/>
            <a:headEnd len="med" w="med" type="none"/>
            <a:tailEnd len="med" w="med" type="triangle"/>
          </a:ln>
        </p:spPr>
      </p:cxnSp>
      <p:cxnSp>
        <p:nvCxnSpPr>
          <p:cNvPr id="939" name="Google Shape;939;p78"/>
          <p:cNvCxnSpPr/>
          <p:nvPr/>
        </p:nvCxnSpPr>
        <p:spPr>
          <a:xfrm>
            <a:off x="366950" y="1844138"/>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940" name="Google Shape;940;p78"/>
          <p:cNvCxnSpPr/>
          <p:nvPr/>
        </p:nvCxnSpPr>
        <p:spPr>
          <a:xfrm>
            <a:off x="395375" y="2749088"/>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941" name="Google Shape;941;p78"/>
          <p:cNvCxnSpPr/>
          <p:nvPr/>
        </p:nvCxnSpPr>
        <p:spPr>
          <a:xfrm flipH="1" rot="10800000">
            <a:off x="349700" y="2874475"/>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42" name="Google Shape;942;p78"/>
          <p:cNvCxnSpPr/>
          <p:nvPr/>
        </p:nvCxnSpPr>
        <p:spPr>
          <a:xfrm>
            <a:off x="327950" y="2922675"/>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43" name="Google Shape;943;p78"/>
          <p:cNvCxnSpPr/>
          <p:nvPr/>
        </p:nvCxnSpPr>
        <p:spPr>
          <a:xfrm>
            <a:off x="366950" y="1878763"/>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944" name="Google Shape;944;p78"/>
          <p:cNvCxnSpPr/>
          <p:nvPr/>
        </p:nvCxnSpPr>
        <p:spPr>
          <a:xfrm>
            <a:off x="349700" y="4074725"/>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45" name="Google Shape;945;p78"/>
          <p:cNvCxnSpPr/>
          <p:nvPr/>
        </p:nvCxnSpPr>
        <p:spPr>
          <a:xfrm>
            <a:off x="395525" y="1668613"/>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946" name="Google Shape;946;p78"/>
          <p:cNvCxnSpPr/>
          <p:nvPr/>
        </p:nvCxnSpPr>
        <p:spPr>
          <a:xfrm flipH="1" rot="10800000">
            <a:off x="306400" y="1904138"/>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947" name="Google Shape;947;p78"/>
          <p:cNvCxnSpPr/>
          <p:nvPr/>
        </p:nvCxnSpPr>
        <p:spPr>
          <a:xfrm flipH="1" rot="10800000">
            <a:off x="306400" y="2120788"/>
            <a:ext cx="1721400" cy="17244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cxnSp>
        <p:nvCxnSpPr>
          <p:cNvPr id="952" name="Google Shape;952;p79"/>
          <p:cNvCxnSpPr/>
          <p:nvPr/>
        </p:nvCxnSpPr>
        <p:spPr>
          <a:xfrm>
            <a:off x="3195200" y="1922325"/>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953" name="Google Shape;953;p79"/>
          <p:cNvCxnSpPr/>
          <p:nvPr/>
        </p:nvCxnSpPr>
        <p:spPr>
          <a:xfrm>
            <a:off x="3223775" y="28271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54" name="Google Shape;954;p79"/>
          <p:cNvCxnSpPr/>
          <p:nvPr/>
        </p:nvCxnSpPr>
        <p:spPr>
          <a:xfrm flipH="1" rot="10800000">
            <a:off x="3177950" y="2952663"/>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55" name="Google Shape;955;p79"/>
          <p:cNvCxnSpPr/>
          <p:nvPr/>
        </p:nvCxnSpPr>
        <p:spPr>
          <a:xfrm>
            <a:off x="3156200" y="3000863"/>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56" name="Google Shape;956;p79"/>
          <p:cNvCxnSpPr/>
          <p:nvPr/>
        </p:nvCxnSpPr>
        <p:spPr>
          <a:xfrm>
            <a:off x="3195200" y="1956950"/>
            <a:ext cx="1688400" cy="1965600"/>
          </a:xfrm>
          <a:prstGeom prst="straightConnector1">
            <a:avLst/>
          </a:prstGeom>
          <a:noFill/>
          <a:ln cap="flat" cmpd="sng" w="9525">
            <a:solidFill>
              <a:schemeClr val="dk1"/>
            </a:solidFill>
            <a:prstDash val="solid"/>
            <a:round/>
            <a:headEnd len="med" w="med" type="none"/>
            <a:tailEnd len="med" w="med" type="triangle"/>
          </a:ln>
        </p:spPr>
      </p:cxnSp>
      <p:cxnSp>
        <p:nvCxnSpPr>
          <p:cNvPr id="957" name="Google Shape;957;p79"/>
          <p:cNvCxnSpPr/>
          <p:nvPr/>
        </p:nvCxnSpPr>
        <p:spPr>
          <a:xfrm>
            <a:off x="3177950" y="4152913"/>
            <a:ext cx="1731900" cy="13200"/>
          </a:xfrm>
          <a:prstGeom prst="straightConnector1">
            <a:avLst/>
          </a:prstGeom>
          <a:noFill/>
          <a:ln cap="flat" cmpd="sng" w="9525">
            <a:solidFill>
              <a:schemeClr val="dk1"/>
            </a:solidFill>
            <a:prstDash val="solid"/>
            <a:round/>
            <a:headEnd len="med" w="med" type="none"/>
            <a:tailEnd len="med" w="med" type="triangle"/>
          </a:ln>
        </p:spPr>
      </p:cxnSp>
      <p:sp>
        <p:nvSpPr>
          <p:cNvPr id="958" name="Google Shape;958;p79"/>
          <p:cNvSpPr txBox="1"/>
          <p:nvPr>
            <p:ph idx="1" type="body"/>
          </p:nvPr>
        </p:nvSpPr>
        <p:spPr>
          <a:xfrm>
            <a:off x="1871825" y="154100"/>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chemeClr val="dk1"/>
                </a:solidFill>
                <a:latin typeface="Calibri"/>
                <a:ea typeface="Calibri"/>
                <a:cs typeface="Calibri"/>
                <a:sym typeface="Calibri"/>
              </a:rPr>
              <a:t>Cache the 3 value at pos 1</a:t>
            </a:r>
            <a:endParaRPr sz="3100">
              <a:solidFill>
                <a:schemeClr val="dk1"/>
              </a:solidFill>
              <a:latin typeface="Calibri"/>
              <a:ea typeface="Calibri"/>
              <a:cs typeface="Calibri"/>
              <a:sym typeface="Calibri"/>
            </a:endParaRPr>
          </a:p>
        </p:txBody>
      </p:sp>
      <p:sp>
        <p:nvSpPr>
          <p:cNvPr id="959" name="Google Shape;959;p79"/>
          <p:cNvSpPr/>
          <p:nvPr/>
        </p:nvSpPr>
        <p:spPr>
          <a:xfrm>
            <a:off x="2112850" y="1255550"/>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latin typeface="Calibri"/>
                <a:ea typeface="Calibri"/>
                <a:cs typeface="Calibri"/>
                <a:sym typeface="Calibri"/>
              </a:rPr>
              <a:t>Risk</a:t>
            </a:r>
            <a:endParaRPr sz="1900"/>
          </a:p>
        </p:txBody>
      </p:sp>
      <p:sp>
        <p:nvSpPr>
          <p:cNvPr id="960" name="Google Shape;960;p79"/>
          <p:cNvSpPr/>
          <p:nvPr/>
        </p:nvSpPr>
        <p:spPr>
          <a:xfrm>
            <a:off x="2112850" y="236047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Stub</a:t>
            </a:r>
            <a:endParaRPr sz="1900"/>
          </a:p>
        </p:txBody>
      </p:sp>
      <p:sp>
        <p:nvSpPr>
          <p:cNvPr id="961" name="Google Shape;961;p79"/>
          <p:cNvSpPr/>
          <p:nvPr/>
        </p:nvSpPr>
        <p:spPr>
          <a:xfrm>
            <a:off x="2112850" y="342552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962" name="Google Shape;962;p79"/>
          <p:cNvSpPr/>
          <p:nvPr/>
        </p:nvSpPr>
        <p:spPr>
          <a:xfrm>
            <a:off x="5044800" y="127548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latin typeface="Calibri"/>
                <a:ea typeface="Calibri"/>
                <a:cs typeface="Calibri"/>
                <a:sym typeface="Calibri"/>
              </a:rPr>
              <a:t>Risk</a:t>
            </a:r>
            <a:endParaRPr sz="1900"/>
          </a:p>
        </p:txBody>
      </p:sp>
      <p:sp>
        <p:nvSpPr>
          <p:cNvPr id="963" name="Google Shape;963;p79"/>
          <p:cNvSpPr/>
          <p:nvPr/>
        </p:nvSpPr>
        <p:spPr>
          <a:xfrm>
            <a:off x="5044800" y="2380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rPr>
              <a:t>Stub</a:t>
            </a:r>
            <a:endParaRPr sz="1900"/>
          </a:p>
        </p:txBody>
      </p:sp>
      <p:sp>
        <p:nvSpPr>
          <p:cNvPr id="964" name="Google Shape;964;p79"/>
          <p:cNvSpPr/>
          <p:nvPr/>
        </p:nvSpPr>
        <p:spPr>
          <a:xfrm>
            <a:off x="5044800" y="344546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965" name="Google Shape;965;p79"/>
          <p:cNvSpPr/>
          <p:nvPr/>
        </p:nvSpPr>
        <p:spPr>
          <a:xfrm>
            <a:off x="7820925" y="129543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latin typeface="Calibri"/>
                <a:ea typeface="Calibri"/>
                <a:cs typeface="Calibri"/>
                <a:sym typeface="Calibri"/>
              </a:rPr>
              <a:t>Risk</a:t>
            </a:r>
            <a:endParaRPr sz="1900"/>
          </a:p>
        </p:txBody>
      </p:sp>
      <p:sp>
        <p:nvSpPr>
          <p:cNvPr id="966" name="Google Shape;966;p79"/>
          <p:cNvSpPr/>
          <p:nvPr/>
        </p:nvSpPr>
        <p:spPr>
          <a:xfrm>
            <a:off x="7820925" y="240036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rPr>
              <a:t>Stub</a:t>
            </a:r>
            <a:endParaRPr sz="1900"/>
          </a:p>
        </p:txBody>
      </p:sp>
      <p:sp>
        <p:nvSpPr>
          <p:cNvPr id="967" name="Google Shape;967;p79"/>
          <p:cNvSpPr/>
          <p:nvPr/>
        </p:nvSpPr>
        <p:spPr>
          <a:xfrm>
            <a:off x="7820925" y="3465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cxnSp>
        <p:nvCxnSpPr>
          <p:cNvPr id="968" name="Google Shape;968;p79"/>
          <p:cNvCxnSpPr/>
          <p:nvPr/>
        </p:nvCxnSpPr>
        <p:spPr>
          <a:xfrm>
            <a:off x="3223775" y="1746800"/>
            <a:ext cx="1731900" cy="13200"/>
          </a:xfrm>
          <a:prstGeom prst="straightConnector1">
            <a:avLst/>
          </a:prstGeom>
          <a:noFill/>
          <a:ln cap="flat" cmpd="sng" w="38100">
            <a:solidFill>
              <a:schemeClr val="dk1"/>
            </a:solidFill>
            <a:prstDash val="solid"/>
            <a:round/>
            <a:headEnd len="med" w="med" type="none"/>
            <a:tailEnd len="med" w="med" type="triangle"/>
          </a:ln>
        </p:spPr>
      </p:cxnSp>
      <p:cxnSp>
        <p:nvCxnSpPr>
          <p:cNvPr id="969" name="Google Shape;969;p79"/>
          <p:cNvCxnSpPr>
            <a:stCxn id="960" idx="6"/>
          </p:cNvCxnSpPr>
          <p:nvPr/>
        </p:nvCxnSpPr>
        <p:spPr>
          <a:xfrm flipH="1" rot="10800000">
            <a:off x="3134650" y="1974225"/>
            <a:ext cx="1783800" cy="884100"/>
          </a:xfrm>
          <a:prstGeom prst="straightConnector1">
            <a:avLst/>
          </a:prstGeom>
          <a:noFill/>
          <a:ln cap="flat" cmpd="sng" w="38100">
            <a:solidFill>
              <a:schemeClr val="dk1"/>
            </a:solidFill>
            <a:prstDash val="solid"/>
            <a:round/>
            <a:headEnd len="med" w="med" type="none"/>
            <a:tailEnd len="med" w="med" type="triangle"/>
          </a:ln>
        </p:spPr>
      </p:cxnSp>
      <p:cxnSp>
        <p:nvCxnSpPr>
          <p:cNvPr id="970" name="Google Shape;970;p79"/>
          <p:cNvCxnSpPr>
            <a:stCxn id="961" idx="6"/>
          </p:cNvCxnSpPr>
          <p:nvPr/>
        </p:nvCxnSpPr>
        <p:spPr>
          <a:xfrm flipH="1" rot="10800000">
            <a:off x="3134650" y="2086775"/>
            <a:ext cx="1878900" cy="1836600"/>
          </a:xfrm>
          <a:prstGeom prst="straightConnector1">
            <a:avLst/>
          </a:prstGeom>
          <a:noFill/>
          <a:ln cap="flat" cmpd="sng" w="38100">
            <a:solidFill>
              <a:schemeClr val="dk1"/>
            </a:solidFill>
            <a:prstDash val="solid"/>
            <a:round/>
            <a:headEnd len="med" w="med" type="none"/>
            <a:tailEnd len="med" w="med" type="triangle"/>
          </a:ln>
        </p:spPr>
      </p:cxnSp>
      <p:cxnSp>
        <p:nvCxnSpPr>
          <p:cNvPr id="971" name="Google Shape;971;p79"/>
          <p:cNvCxnSpPr/>
          <p:nvPr/>
        </p:nvCxnSpPr>
        <p:spPr>
          <a:xfrm>
            <a:off x="6158400" y="1992063"/>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972" name="Google Shape;972;p79"/>
          <p:cNvCxnSpPr/>
          <p:nvPr/>
        </p:nvCxnSpPr>
        <p:spPr>
          <a:xfrm>
            <a:off x="6186825" y="2897013"/>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973" name="Google Shape;973;p79"/>
          <p:cNvCxnSpPr/>
          <p:nvPr/>
        </p:nvCxnSpPr>
        <p:spPr>
          <a:xfrm flipH="1" rot="10800000">
            <a:off x="6141150" y="3022400"/>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74" name="Google Shape;974;p79"/>
          <p:cNvCxnSpPr/>
          <p:nvPr/>
        </p:nvCxnSpPr>
        <p:spPr>
          <a:xfrm>
            <a:off x="6119400" y="3070600"/>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75" name="Google Shape;975;p79"/>
          <p:cNvCxnSpPr/>
          <p:nvPr/>
        </p:nvCxnSpPr>
        <p:spPr>
          <a:xfrm>
            <a:off x="6158400" y="2026688"/>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976" name="Google Shape;976;p79"/>
          <p:cNvCxnSpPr/>
          <p:nvPr/>
        </p:nvCxnSpPr>
        <p:spPr>
          <a:xfrm>
            <a:off x="6141150" y="42226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77" name="Google Shape;977;p79"/>
          <p:cNvCxnSpPr/>
          <p:nvPr/>
        </p:nvCxnSpPr>
        <p:spPr>
          <a:xfrm>
            <a:off x="6186975" y="1816538"/>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978" name="Google Shape;978;p79"/>
          <p:cNvCxnSpPr/>
          <p:nvPr/>
        </p:nvCxnSpPr>
        <p:spPr>
          <a:xfrm flipH="1" rot="10800000">
            <a:off x="6097850" y="2052063"/>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979" name="Google Shape;979;p79"/>
          <p:cNvCxnSpPr/>
          <p:nvPr/>
        </p:nvCxnSpPr>
        <p:spPr>
          <a:xfrm flipH="1" rot="10800000">
            <a:off x="6097850" y="2268713"/>
            <a:ext cx="1721400" cy="1724400"/>
          </a:xfrm>
          <a:prstGeom prst="straightConnector1">
            <a:avLst/>
          </a:prstGeom>
          <a:noFill/>
          <a:ln cap="flat" cmpd="sng" w="9525">
            <a:solidFill>
              <a:schemeClr val="dk1"/>
            </a:solidFill>
            <a:prstDash val="solid"/>
            <a:round/>
            <a:headEnd len="med" w="med" type="none"/>
            <a:tailEnd len="med" w="med" type="triangle"/>
          </a:ln>
        </p:spPr>
      </p:cxnSp>
      <p:cxnSp>
        <p:nvCxnSpPr>
          <p:cNvPr id="980" name="Google Shape;980;p79"/>
          <p:cNvCxnSpPr/>
          <p:nvPr/>
        </p:nvCxnSpPr>
        <p:spPr>
          <a:xfrm>
            <a:off x="366950" y="1844138"/>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981" name="Google Shape;981;p79"/>
          <p:cNvCxnSpPr/>
          <p:nvPr/>
        </p:nvCxnSpPr>
        <p:spPr>
          <a:xfrm>
            <a:off x="395375" y="2749088"/>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982" name="Google Shape;982;p79"/>
          <p:cNvCxnSpPr/>
          <p:nvPr/>
        </p:nvCxnSpPr>
        <p:spPr>
          <a:xfrm flipH="1" rot="10800000">
            <a:off x="349700" y="2874475"/>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83" name="Google Shape;983;p79"/>
          <p:cNvCxnSpPr/>
          <p:nvPr/>
        </p:nvCxnSpPr>
        <p:spPr>
          <a:xfrm>
            <a:off x="327950" y="2922675"/>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84" name="Google Shape;984;p79"/>
          <p:cNvCxnSpPr/>
          <p:nvPr/>
        </p:nvCxnSpPr>
        <p:spPr>
          <a:xfrm>
            <a:off x="366950" y="1878763"/>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985" name="Google Shape;985;p79"/>
          <p:cNvCxnSpPr/>
          <p:nvPr/>
        </p:nvCxnSpPr>
        <p:spPr>
          <a:xfrm>
            <a:off x="349700" y="4074725"/>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86" name="Google Shape;986;p79"/>
          <p:cNvCxnSpPr/>
          <p:nvPr/>
        </p:nvCxnSpPr>
        <p:spPr>
          <a:xfrm>
            <a:off x="395525" y="1668613"/>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987" name="Google Shape;987;p79"/>
          <p:cNvCxnSpPr/>
          <p:nvPr/>
        </p:nvCxnSpPr>
        <p:spPr>
          <a:xfrm flipH="1" rot="10800000">
            <a:off x="306400" y="1904138"/>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988" name="Google Shape;988;p79"/>
          <p:cNvCxnSpPr/>
          <p:nvPr/>
        </p:nvCxnSpPr>
        <p:spPr>
          <a:xfrm flipH="1" rot="10800000">
            <a:off x="306400" y="2120788"/>
            <a:ext cx="1721400" cy="1724400"/>
          </a:xfrm>
          <a:prstGeom prst="straightConnector1">
            <a:avLst/>
          </a:prstGeom>
          <a:noFill/>
          <a:ln cap="flat" cmpd="sng" w="9525">
            <a:solidFill>
              <a:schemeClr val="dk1"/>
            </a:solidFill>
            <a:prstDash val="solid"/>
            <a:round/>
            <a:headEnd len="med" w="med" type="none"/>
            <a:tailEnd len="med" w="med" type="triangle"/>
          </a:ln>
        </p:spPr>
      </p:cxnSp>
      <p:sp>
        <p:nvSpPr>
          <p:cNvPr id="989" name="Google Shape;989;p79"/>
          <p:cNvSpPr/>
          <p:nvPr/>
        </p:nvSpPr>
        <p:spPr>
          <a:xfrm>
            <a:off x="3106950" y="903550"/>
            <a:ext cx="5733600" cy="386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t>Max for row 1 at pos 1</a:t>
            </a:r>
            <a:endParaRPr b="1" sz="2600"/>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2600"/>
              <a:t>Max for row 2 at pos 1</a:t>
            </a:r>
            <a:endParaRPr b="1" sz="2600"/>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2600"/>
              <a:t>Max for row 3 at pos 1</a:t>
            </a:r>
            <a:endParaRPr b="1" sz="2600"/>
          </a:p>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cxnSp>
        <p:nvCxnSpPr>
          <p:cNvPr id="994" name="Google Shape;994;p80"/>
          <p:cNvCxnSpPr/>
          <p:nvPr/>
        </p:nvCxnSpPr>
        <p:spPr>
          <a:xfrm>
            <a:off x="3195200" y="1922325"/>
            <a:ext cx="1697400" cy="744300"/>
          </a:xfrm>
          <a:prstGeom prst="straightConnector1">
            <a:avLst/>
          </a:prstGeom>
          <a:noFill/>
          <a:ln cap="flat" cmpd="sng" w="38100">
            <a:solidFill>
              <a:schemeClr val="dk1"/>
            </a:solidFill>
            <a:prstDash val="solid"/>
            <a:round/>
            <a:headEnd len="med" w="med" type="none"/>
            <a:tailEnd len="med" w="med" type="triangle"/>
          </a:ln>
        </p:spPr>
      </p:cxnSp>
      <p:cxnSp>
        <p:nvCxnSpPr>
          <p:cNvPr id="995" name="Google Shape;995;p80"/>
          <p:cNvCxnSpPr/>
          <p:nvPr/>
        </p:nvCxnSpPr>
        <p:spPr>
          <a:xfrm>
            <a:off x="3223775" y="28271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996" name="Google Shape;996;p80"/>
          <p:cNvCxnSpPr/>
          <p:nvPr/>
        </p:nvCxnSpPr>
        <p:spPr>
          <a:xfrm flipH="1" rot="10800000">
            <a:off x="3177950" y="2952663"/>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997" name="Google Shape;997;p80"/>
          <p:cNvCxnSpPr/>
          <p:nvPr/>
        </p:nvCxnSpPr>
        <p:spPr>
          <a:xfrm>
            <a:off x="3156200" y="3000863"/>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998" name="Google Shape;998;p80"/>
          <p:cNvCxnSpPr/>
          <p:nvPr/>
        </p:nvCxnSpPr>
        <p:spPr>
          <a:xfrm>
            <a:off x="3195200" y="1956950"/>
            <a:ext cx="1688400" cy="1965600"/>
          </a:xfrm>
          <a:prstGeom prst="straightConnector1">
            <a:avLst/>
          </a:prstGeom>
          <a:noFill/>
          <a:ln cap="flat" cmpd="sng" w="9525">
            <a:solidFill>
              <a:schemeClr val="dk1"/>
            </a:solidFill>
            <a:prstDash val="solid"/>
            <a:round/>
            <a:headEnd len="med" w="med" type="none"/>
            <a:tailEnd len="med" w="med" type="triangle"/>
          </a:ln>
        </p:spPr>
      </p:cxnSp>
      <p:cxnSp>
        <p:nvCxnSpPr>
          <p:cNvPr id="999" name="Google Shape;999;p80"/>
          <p:cNvCxnSpPr/>
          <p:nvPr/>
        </p:nvCxnSpPr>
        <p:spPr>
          <a:xfrm>
            <a:off x="3177950" y="4152913"/>
            <a:ext cx="1731900" cy="13200"/>
          </a:xfrm>
          <a:prstGeom prst="straightConnector1">
            <a:avLst/>
          </a:prstGeom>
          <a:noFill/>
          <a:ln cap="flat" cmpd="sng" w="38100">
            <a:solidFill>
              <a:schemeClr val="dk1"/>
            </a:solidFill>
            <a:prstDash val="solid"/>
            <a:round/>
            <a:headEnd len="med" w="med" type="none"/>
            <a:tailEnd len="med" w="med" type="triangle"/>
          </a:ln>
        </p:spPr>
      </p:cxnSp>
      <p:sp>
        <p:nvSpPr>
          <p:cNvPr id="1000" name="Google Shape;1000;p80"/>
          <p:cNvSpPr txBox="1"/>
          <p:nvPr>
            <p:ph idx="1" type="body"/>
          </p:nvPr>
        </p:nvSpPr>
        <p:spPr>
          <a:xfrm>
            <a:off x="1835700" y="16252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chemeClr val="dk1"/>
                </a:solidFill>
                <a:latin typeface="Calibri"/>
                <a:ea typeface="Calibri"/>
                <a:cs typeface="Calibri"/>
                <a:sym typeface="Calibri"/>
              </a:rPr>
              <a:t>Track the temporary max at pos 2</a:t>
            </a:r>
            <a:endParaRPr sz="3100">
              <a:solidFill>
                <a:schemeClr val="dk1"/>
              </a:solidFill>
              <a:latin typeface="Calibri"/>
              <a:ea typeface="Calibri"/>
              <a:cs typeface="Calibri"/>
              <a:sym typeface="Calibri"/>
            </a:endParaRPr>
          </a:p>
        </p:txBody>
      </p:sp>
      <p:sp>
        <p:nvSpPr>
          <p:cNvPr id="1001" name="Google Shape;1001;p80"/>
          <p:cNvSpPr/>
          <p:nvPr/>
        </p:nvSpPr>
        <p:spPr>
          <a:xfrm>
            <a:off x="2112850" y="1255550"/>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1002" name="Google Shape;1002;p80"/>
          <p:cNvSpPr/>
          <p:nvPr/>
        </p:nvSpPr>
        <p:spPr>
          <a:xfrm>
            <a:off x="2112850" y="236047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Stub</a:t>
            </a:r>
            <a:endParaRPr sz="1900"/>
          </a:p>
        </p:txBody>
      </p:sp>
      <p:sp>
        <p:nvSpPr>
          <p:cNvPr id="1003" name="Google Shape;1003;p80"/>
          <p:cNvSpPr/>
          <p:nvPr/>
        </p:nvSpPr>
        <p:spPr>
          <a:xfrm>
            <a:off x="2112850" y="342552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1004" name="Google Shape;1004;p80"/>
          <p:cNvSpPr/>
          <p:nvPr/>
        </p:nvSpPr>
        <p:spPr>
          <a:xfrm>
            <a:off x="5044800" y="127548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1005" name="Google Shape;1005;p80"/>
          <p:cNvSpPr/>
          <p:nvPr/>
        </p:nvSpPr>
        <p:spPr>
          <a:xfrm>
            <a:off x="5044800" y="2380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rPr>
              <a:t>Stub</a:t>
            </a:r>
            <a:endParaRPr sz="1900"/>
          </a:p>
        </p:txBody>
      </p:sp>
      <p:sp>
        <p:nvSpPr>
          <p:cNvPr id="1006" name="Google Shape;1006;p80"/>
          <p:cNvSpPr/>
          <p:nvPr/>
        </p:nvSpPr>
        <p:spPr>
          <a:xfrm>
            <a:off x="5044800" y="344546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1007" name="Google Shape;1007;p80"/>
          <p:cNvSpPr/>
          <p:nvPr/>
        </p:nvSpPr>
        <p:spPr>
          <a:xfrm>
            <a:off x="7820925" y="129543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1008" name="Google Shape;1008;p80"/>
          <p:cNvSpPr/>
          <p:nvPr/>
        </p:nvSpPr>
        <p:spPr>
          <a:xfrm>
            <a:off x="7820925" y="240036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rPr>
              <a:t>Stub</a:t>
            </a:r>
            <a:endParaRPr sz="1900"/>
          </a:p>
        </p:txBody>
      </p:sp>
      <p:sp>
        <p:nvSpPr>
          <p:cNvPr id="1009" name="Google Shape;1009;p80"/>
          <p:cNvSpPr/>
          <p:nvPr/>
        </p:nvSpPr>
        <p:spPr>
          <a:xfrm>
            <a:off x="7820925" y="3465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cxnSp>
        <p:nvCxnSpPr>
          <p:cNvPr id="1010" name="Google Shape;1010;p80"/>
          <p:cNvCxnSpPr/>
          <p:nvPr/>
        </p:nvCxnSpPr>
        <p:spPr>
          <a:xfrm>
            <a:off x="3223775" y="174680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11" name="Google Shape;1011;p80"/>
          <p:cNvCxnSpPr>
            <a:stCxn id="1002" idx="6"/>
          </p:cNvCxnSpPr>
          <p:nvPr/>
        </p:nvCxnSpPr>
        <p:spPr>
          <a:xfrm flipH="1" rot="10800000">
            <a:off x="3134650" y="1974225"/>
            <a:ext cx="1783800" cy="884100"/>
          </a:xfrm>
          <a:prstGeom prst="straightConnector1">
            <a:avLst/>
          </a:prstGeom>
          <a:noFill/>
          <a:ln cap="flat" cmpd="sng" w="38100">
            <a:solidFill>
              <a:schemeClr val="dk1"/>
            </a:solidFill>
            <a:prstDash val="solid"/>
            <a:round/>
            <a:headEnd len="med" w="med" type="none"/>
            <a:tailEnd len="med" w="med" type="triangle"/>
          </a:ln>
        </p:spPr>
      </p:cxnSp>
      <p:cxnSp>
        <p:nvCxnSpPr>
          <p:cNvPr id="1012" name="Google Shape;1012;p80"/>
          <p:cNvCxnSpPr>
            <a:stCxn id="1003" idx="6"/>
          </p:cNvCxnSpPr>
          <p:nvPr/>
        </p:nvCxnSpPr>
        <p:spPr>
          <a:xfrm flipH="1" rot="10800000">
            <a:off x="3134650" y="2086775"/>
            <a:ext cx="1878900" cy="1836600"/>
          </a:xfrm>
          <a:prstGeom prst="straightConnector1">
            <a:avLst/>
          </a:prstGeom>
          <a:noFill/>
          <a:ln cap="flat" cmpd="sng" w="9525">
            <a:solidFill>
              <a:schemeClr val="dk1"/>
            </a:solidFill>
            <a:prstDash val="solid"/>
            <a:round/>
            <a:headEnd len="med" w="med" type="none"/>
            <a:tailEnd len="med" w="med" type="triangle"/>
          </a:ln>
        </p:spPr>
      </p:cxnSp>
      <p:cxnSp>
        <p:nvCxnSpPr>
          <p:cNvPr id="1013" name="Google Shape;1013;p80"/>
          <p:cNvCxnSpPr/>
          <p:nvPr/>
        </p:nvCxnSpPr>
        <p:spPr>
          <a:xfrm>
            <a:off x="6158400" y="1992063"/>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1014" name="Google Shape;1014;p80"/>
          <p:cNvCxnSpPr/>
          <p:nvPr/>
        </p:nvCxnSpPr>
        <p:spPr>
          <a:xfrm>
            <a:off x="6186825" y="2897013"/>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1015" name="Google Shape;1015;p80"/>
          <p:cNvCxnSpPr/>
          <p:nvPr/>
        </p:nvCxnSpPr>
        <p:spPr>
          <a:xfrm flipH="1" rot="10800000">
            <a:off x="6141150" y="3022400"/>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1016" name="Google Shape;1016;p80"/>
          <p:cNvCxnSpPr/>
          <p:nvPr/>
        </p:nvCxnSpPr>
        <p:spPr>
          <a:xfrm>
            <a:off x="6119400" y="3070600"/>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1017" name="Google Shape;1017;p80"/>
          <p:cNvCxnSpPr/>
          <p:nvPr/>
        </p:nvCxnSpPr>
        <p:spPr>
          <a:xfrm>
            <a:off x="6158400" y="2026688"/>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1018" name="Google Shape;1018;p80"/>
          <p:cNvCxnSpPr/>
          <p:nvPr/>
        </p:nvCxnSpPr>
        <p:spPr>
          <a:xfrm>
            <a:off x="6141150" y="42226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19" name="Google Shape;1019;p80"/>
          <p:cNvCxnSpPr/>
          <p:nvPr/>
        </p:nvCxnSpPr>
        <p:spPr>
          <a:xfrm>
            <a:off x="6186975" y="1816538"/>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1020" name="Google Shape;1020;p80"/>
          <p:cNvCxnSpPr/>
          <p:nvPr/>
        </p:nvCxnSpPr>
        <p:spPr>
          <a:xfrm flipH="1" rot="10800000">
            <a:off x="6097850" y="2052063"/>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1021" name="Google Shape;1021;p80"/>
          <p:cNvCxnSpPr/>
          <p:nvPr/>
        </p:nvCxnSpPr>
        <p:spPr>
          <a:xfrm flipH="1" rot="10800000">
            <a:off x="6097850" y="2268713"/>
            <a:ext cx="1721400" cy="1724400"/>
          </a:xfrm>
          <a:prstGeom prst="straightConnector1">
            <a:avLst/>
          </a:prstGeom>
          <a:noFill/>
          <a:ln cap="flat" cmpd="sng" w="9525">
            <a:solidFill>
              <a:schemeClr val="dk1"/>
            </a:solidFill>
            <a:prstDash val="solid"/>
            <a:round/>
            <a:headEnd len="med" w="med" type="none"/>
            <a:tailEnd len="med" w="med" type="triangle"/>
          </a:ln>
        </p:spPr>
      </p:cxnSp>
      <p:cxnSp>
        <p:nvCxnSpPr>
          <p:cNvPr id="1022" name="Google Shape;1022;p80"/>
          <p:cNvCxnSpPr/>
          <p:nvPr/>
        </p:nvCxnSpPr>
        <p:spPr>
          <a:xfrm>
            <a:off x="366950" y="1844138"/>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1023" name="Google Shape;1023;p80"/>
          <p:cNvCxnSpPr/>
          <p:nvPr/>
        </p:nvCxnSpPr>
        <p:spPr>
          <a:xfrm>
            <a:off x="395375" y="2749088"/>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1024" name="Google Shape;1024;p80"/>
          <p:cNvCxnSpPr/>
          <p:nvPr/>
        </p:nvCxnSpPr>
        <p:spPr>
          <a:xfrm flipH="1" rot="10800000">
            <a:off x="349700" y="2874475"/>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1025" name="Google Shape;1025;p80"/>
          <p:cNvCxnSpPr/>
          <p:nvPr/>
        </p:nvCxnSpPr>
        <p:spPr>
          <a:xfrm>
            <a:off x="327950" y="2922675"/>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1026" name="Google Shape;1026;p80"/>
          <p:cNvCxnSpPr/>
          <p:nvPr/>
        </p:nvCxnSpPr>
        <p:spPr>
          <a:xfrm>
            <a:off x="366950" y="1878763"/>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1027" name="Google Shape;1027;p80"/>
          <p:cNvCxnSpPr/>
          <p:nvPr/>
        </p:nvCxnSpPr>
        <p:spPr>
          <a:xfrm>
            <a:off x="349700" y="4074725"/>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28" name="Google Shape;1028;p80"/>
          <p:cNvCxnSpPr/>
          <p:nvPr/>
        </p:nvCxnSpPr>
        <p:spPr>
          <a:xfrm>
            <a:off x="395525" y="1668613"/>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1029" name="Google Shape;1029;p80"/>
          <p:cNvCxnSpPr/>
          <p:nvPr/>
        </p:nvCxnSpPr>
        <p:spPr>
          <a:xfrm flipH="1" rot="10800000">
            <a:off x="306400" y="1904138"/>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1030" name="Google Shape;1030;p80"/>
          <p:cNvCxnSpPr/>
          <p:nvPr/>
        </p:nvCxnSpPr>
        <p:spPr>
          <a:xfrm flipH="1" rot="10800000">
            <a:off x="306400" y="2120788"/>
            <a:ext cx="1721400" cy="1724400"/>
          </a:xfrm>
          <a:prstGeom prst="straightConnector1">
            <a:avLst/>
          </a:prstGeom>
          <a:noFill/>
          <a:ln cap="flat" cmpd="sng" w="9525">
            <a:solidFill>
              <a:schemeClr val="dk1"/>
            </a:solidFill>
            <a:prstDash val="solid"/>
            <a:round/>
            <a:headEnd len="med" w="med" type="none"/>
            <a:tailEnd len="med" w="med" type="triangle"/>
          </a:ln>
        </p:spPr>
      </p:cxnSp>
      <p:sp>
        <p:nvSpPr>
          <p:cNvPr id="1031" name="Google Shape;1031;p80"/>
          <p:cNvSpPr/>
          <p:nvPr/>
        </p:nvSpPr>
        <p:spPr>
          <a:xfrm>
            <a:off x="6097850" y="903425"/>
            <a:ext cx="2809800" cy="38604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Max for row 1 at pos 2</a:t>
            </a:r>
            <a:endParaRPr sz="19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900"/>
              <a:t>Max for row 2 at pos 2</a:t>
            </a:r>
            <a:endParaRPr sz="19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900"/>
              <a:t>Max for row 3 at pos 2</a:t>
            </a:r>
            <a:endParaRPr sz="1900"/>
          </a:p>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cxnSp>
        <p:nvCxnSpPr>
          <p:cNvPr id="1036" name="Google Shape;1036;p81"/>
          <p:cNvCxnSpPr/>
          <p:nvPr/>
        </p:nvCxnSpPr>
        <p:spPr>
          <a:xfrm>
            <a:off x="3195200" y="1922325"/>
            <a:ext cx="1697400" cy="744300"/>
          </a:xfrm>
          <a:prstGeom prst="straightConnector1">
            <a:avLst/>
          </a:prstGeom>
          <a:noFill/>
          <a:ln cap="flat" cmpd="sng" w="38100">
            <a:solidFill>
              <a:schemeClr val="dk1"/>
            </a:solidFill>
            <a:prstDash val="solid"/>
            <a:round/>
            <a:headEnd len="med" w="med" type="none"/>
            <a:tailEnd len="med" w="med" type="triangle"/>
          </a:ln>
        </p:spPr>
      </p:cxnSp>
      <p:cxnSp>
        <p:nvCxnSpPr>
          <p:cNvPr id="1037" name="Google Shape;1037;p81"/>
          <p:cNvCxnSpPr/>
          <p:nvPr/>
        </p:nvCxnSpPr>
        <p:spPr>
          <a:xfrm>
            <a:off x="3223775" y="28271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38" name="Google Shape;1038;p81"/>
          <p:cNvCxnSpPr/>
          <p:nvPr/>
        </p:nvCxnSpPr>
        <p:spPr>
          <a:xfrm flipH="1" rot="10800000">
            <a:off x="3177950" y="2952663"/>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1039" name="Google Shape;1039;p81"/>
          <p:cNvCxnSpPr/>
          <p:nvPr/>
        </p:nvCxnSpPr>
        <p:spPr>
          <a:xfrm>
            <a:off x="3156200" y="3000863"/>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1040" name="Google Shape;1040;p81"/>
          <p:cNvCxnSpPr/>
          <p:nvPr/>
        </p:nvCxnSpPr>
        <p:spPr>
          <a:xfrm>
            <a:off x="3195200" y="1956950"/>
            <a:ext cx="1688400" cy="1965600"/>
          </a:xfrm>
          <a:prstGeom prst="straightConnector1">
            <a:avLst/>
          </a:prstGeom>
          <a:noFill/>
          <a:ln cap="flat" cmpd="sng" w="9525">
            <a:solidFill>
              <a:schemeClr val="dk1"/>
            </a:solidFill>
            <a:prstDash val="solid"/>
            <a:round/>
            <a:headEnd len="med" w="med" type="none"/>
            <a:tailEnd len="med" w="med" type="triangle"/>
          </a:ln>
        </p:spPr>
      </p:cxnSp>
      <p:cxnSp>
        <p:nvCxnSpPr>
          <p:cNvPr id="1041" name="Google Shape;1041;p81"/>
          <p:cNvCxnSpPr/>
          <p:nvPr/>
        </p:nvCxnSpPr>
        <p:spPr>
          <a:xfrm>
            <a:off x="3177950" y="4152913"/>
            <a:ext cx="1731900" cy="13200"/>
          </a:xfrm>
          <a:prstGeom prst="straightConnector1">
            <a:avLst/>
          </a:prstGeom>
          <a:noFill/>
          <a:ln cap="flat" cmpd="sng" w="38100">
            <a:solidFill>
              <a:schemeClr val="dk1"/>
            </a:solidFill>
            <a:prstDash val="solid"/>
            <a:round/>
            <a:headEnd len="med" w="med" type="none"/>
            <a:tailEnd len="med" w="med" type="triangle"/>
          </a:ln>
        </p:spPr>
      </p:cxnSp>
      <p:sp>
        <p:nvSpPr>
          <p:cNvPr id="1042" name="Google Shape;1042;p81"/>
          <p:cNvSpPr txBox="1"/>
          <p:nvPr>
            <p:ph idx="1" type="body"/>
          </p:nvPr>
        </p:nvSpPr>
        <p:spPr>
          <a:xfrm>
            <a:off x="1871825" y="255425"/>
            <a:ext cx="5853600" cy="6834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lang="en" sz="2170">
                <a:solidFill>
                  <a:schemeClr val="dk1"/>
                </a:solidFill>
                <a:latin typeface="Calibri"/>
                <a:ea typeface="Calibri"/>
                <a:cs typeface="Calibri"/>
                <a:sym typeface="Calibri"/>
              </a:rPr>
              <a:t>Find the max at the final position and trace back</a:t>
            </a:r>
            <a:endParaRPr sz="2170">
              <a:solidFill>
                <a:schemeClr val="dk1"/>
              </a:solidFill>
              <a:latin typeface="Calibri"/>
              <a:ea typeface="Calibri"/>
              <a:cs typeface="Calibri"/>
              <a:sym typeface="Calibri"/>
            </a:endParaRPr>
          </a:p>
        </p:txBody>
      </p:sp>
      <p:sp>
        <p:nvSpPr>
          <p:cNvPr id="1043" name="Google Shape;1043;p81"/>
          <p:cNvSpPr/>
          <p:nvPr/>
        </p:nvSpPr>
        <p:spPr>
          <a:xfrm>
            <a:off x="2112850" y="1255550"/>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1044" name="Google Shape;1044;p81"/>
          <p:cNvSpPr/>
          <p:nvPr/>
        </p:nvSpPr>
        <p:spPr>
          <a:xfrm>
            <a:off x="2112850" y="2360475"/>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Stub</a:t>
            </a:r>
            <a:endParaRPr sz="1900"/>
          </a:p>
        </p:txBody>
      </p:sp>
      <p:sp>
        <p:nvSpPr>
          <p:cNvPr id="1045" name="Google Shape;1045;p81"/>
          <p:cNvSpPr/>
          <p:nvPr/>
        </p:nvSpPr>
        <p:spPr>
          <a:xfrm>
            <a:off x="2112850" y="3425525"/>
            <a:ext cx="1021800" cy="9957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1046" name="Google Shape;1046;p81"/>
          <p:cNvSpPr/>
          <p:nvPr/>
        </p:nvSpPr>
        <p:spPr>
          <a:xfrm>
            <a:off x="5044800" y="1275488"/>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Risk</a:t>
            </a:r>
            <a:endParaRPr sz="1900"/>
          </a:p>
        </p:txBody>
      </p:sp>
      <p:sp>
        <p:nvSpPr>
          <p:cNvPr id="1047" name="Google Shape;1047;p81"/>
          <p:cNvSpPr/>
          <p:nvPr/>
        </p:nvSpPr>
        <p:spPr>
          <a:xfrm>
            <a:off x="5044800" y="2380413"/>
            <a:ext cx="1021800" cy="995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chemeClr val="dk1"/>
                </a:solidFill>
              </a:rPr>
              <a:t>Stub</a:t>
            </a:r>
            <a:endParaRPr sz="1900"/>
          </a:p>
        </p:txBody>
      </p:sp>
      <p:sp>
        <p:nvSpPr>
          <p:cNvPr id="1048" name="Google Shape;1048;p81"/>
          <p:cNvSpPr/>
          <p:nvPr/>
        </p:nvSpPr>
        <p:spPr>
          <a:xfrm>
            <a:off x="5044800" y="3445463"/>
            <a:ext cx="1021800" cy="9957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Evid</a:t>
            </a:r>
            <a:endParaRPr sz="1900"/>
          </a:p>
        </p:txBody>
      </p:sp>
      <p:sp>
        <p:nvSpPr>
          <p:cNvPr id="1049" name="Google Shape;1049;p81"/>
          <p:cNvSpPr/>
          <p:nvPr/>
        </p:nvSpPr>
        <p:spPr>
          <a:xfrm>
            <a:off x="7820925" y="1295450"/>
            <a:ext cx="1112100" cy="995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alibri"/>
                <a:ea typeface="Calibri"/>
                <a:cs typeface="Calibri"/>
                <a:sym typeface="Calibri"/>
              </a:rPr>
              <a:t>Max      1</a:t>
            </a:r>
            <a:endParaRPr sz="1800"/>
          </a:p>
        </p:txBody>
      </p:sp>
      <p:sp>
        <p:nvSpPr>
          <p:cNvPr id="1050" name="Google Shape;1050;p81"/>
          <p:cNvSpPr/>
          <p:nvPr/>
        </p:nvSpPr>
        <p:spPr>
          <a:xfrm>
            <a:off x="7820925" y="2400375"/>
            <a:ext cx="1112100" cy="9957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Max2(final)</a:t>
            </a:r>
            <a:endParaRPr sz="1800"/>
          </a:p>
        </p:txBody>
      </p:sp>
      <p:sp>
        <p:nvSpPr>
          <p:cNvPr id="1051" name="Google Shape;1051;p81"/>
          <p:cNvSpPr/>
          <p:nvPr/>
        </p:nvSpPr>
        <p:spPr>
          <a:xfrm>
            <a:off x="7820925" y="3465425"/>
            <a:ext cx="1112100" cy="995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Max 3</a:t>
            </a:r>
            <a:endParaRPr sz="1800"/>
          </a:p>
        </p:txBody>
      </p:sp>
      <p:cxnSp>
        <p:nvCxnSpPr>
          <p:cNvPr id="1052" name="Google Shape;1052;p81"/>
          <p:cNvCxnSpPr/>
          <p:nvPr/>
        </p:nvCxnSpPr>
        <p:spPr>
          <a:xfrm>
            <a:off x="3223775" y="174680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53" name="Google Shape;1053;p81"/>
          <p:cNvCxnSpPr>
            <a:stCxn id="1044" idx="6"/>
          </p:cNvCxnSpPr>
          <p:nvPr/>
        </p:nvCxnSpPr>
        <p:spPr>
          <a:xfrm flipH="1" rot="10800000">
            <a:off x="3134650" y="1974225"/>
            <a:ext cx="1783800" cy="884100"/>
          </a:xfrm>
          <a:prstGeom prst="straightConnector1">
            <a:avLst/>
          </a:prstGeom>
          <a:noFill/>
          <a:ln cap="flat" cmpd="sng" w="38100">
            <a:solidFill>
              <a:schemeClr val="dk1"/>
            </a:solidFill>
            <a:prstDash val="solid"/>
            <a:round/>
            <a:headEnd len="med" w="med" type="none"/>
            <a:tailEnd len="med" w="med" type="triangle"/>
          </a:ln>
        </p:spPr>
      </p:cxnSp>
      <p:cxnSp>
        <p:nvCxnSpPr>
          <p:cNvPr id="1054" name="Google Shape;1054;p81"/>
          <p:cNvCxnSpPr>
            <a:stCxn id="1045" idx="6"/>
          </p:cNvCxnSpPr>
          <p:nvPr/>
        </p:nvCxnSpPr>
        <p:spPr>
          <a:xfrm flipH="1" rot="10800000">
            <a:off x="3134650" y="2086775"/>
            <a:ext cx="1878900" cy="1836600"/>
          </a:xfrm>
          <a:prstGeom prst="straightConnector1">
            <a:avLst/>
          </a:prstGeom>
          <a:noFill/>
          <a:ln cap="flat" cmpd="sng" w="9525">
            <a:solidFill>
              <a:schemeClr val="dk1"/>
            </a:solidFill>
            <a:prstDash val="solid"/>
            <a:round/>
            <a:headEnd len="med" w="med" type="none"/>
            <a:tailEnd len="med" w="med" type="triangle"/>
          </a:ln>
        </p:spPr>
      </p:cxnSp>
      <p:cxnSp>
        <p:nvCxnSpPr>
          <p:cNvPr id="1055" name="Google Shape;1055;p81"/>
          <p:cNvCxnSpPr/>
          <p:nvPr/>
        </p:nvCxnSpPr>
        <p:spPr>
          <a:xfrm>
            <a:off x="6158400" y="1992063"/>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1056" name="Google Shape;1056;p81"/>
          <p:cNvCxnSpPr/>
          <p:nvPr/>
        </p:nvCxnSpPr>
        <p:spPr>
          <a:xfrm>
            <a:off x="6186825" y="2897013"/>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1057" name="Google Shape;1057;p81"/>
          <p:cNvCxnSpPr/>
          <p:nvPr/>
        </p:nvCxnSpPr>
        <p:spPr>
          <a:xfrm flipH="1" rot="10800000">
            <a:off x="6141150" y="3022400"/>
            <a:ext cx="1688400" cy="1005300"/>
          </a:xfrm>
          <a:prstGeom prst="straightConnector1">
            <a:avLst/>
          </a:prstGeom>
          <a:noFill/>
          <a:ln cap="flat" cmpd="sng" w="38100">
            <a:solidFill>
              <a:schemeClr val="dk1"/>
            </a:solidFill>
            <a:prstDash val="solid"/>
            <a:round/>
            <a:headEnd len="med" w="med" type="none"/>
            <a:tailEnd len="med" w="med" type="triangle"/>
          </a:ln>
        </p:spPr>
      </p:cxnSp>
      <p:cxnSp>
        <p:nvCxnSpPr>
          <p:cNvPr id="1058" name="Google Shape;1058;p81"/>
          <p:cNvCxnSpPr/>
          <p:nvPr/>
        </p:nvCxnSpPr>
        <p:spPr>
          <a:xfrm>
            <a:off x="6119400" y="3070600"/>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1059" name="Google Shape;1059;p81"/>
          <p:cNvCxnSpPr/>
          <p:nvPr/>
        </p:nvCxnSpPr>
        <p:spPr>
          <a:xfrm>
            <a:off x="6158400" y="2026688"/>
            <a:ext cx="1530900" cy="1791900"/>
          </a:xfrm>
          <a:prstGeom prst="straightConnector1">
            <a:avLst/>
          </a:prstGeom>
          <a:noFill/>
          <a:ln cap="flat" cmpd="sng" w="38100">
            <a:solidFill>
              <a:schemeClr val="dk1"/>
            </a:solidFill>
            <a:prstDash val="solid"/>
            <a:round/>
            <a:headEnd len="med" w="med" type="none"/>
            <a:tailEnd len="med" w="med" type="triangle"/>
          </a:ln>
        </p:spPr>
      </p:cxnSp>
      <p:cxnSp>
        <p:nvCxnSpPr>
          <p:cNvPr id="1060" name="Google Shape;1060;p81"/>
          <p:cNvCxnSpPr/>
          <p:nvPr/>
        </p:nvCxnSpPr>
        <p:spPr>
          <a:xfrm>
            <a:off x="6141150" y="4222650"/>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61" name="Google Shape;1061;p81"/>
          <p:cNvCxnSpPr/>
          <p:nvPr/>
        </p:nvCxnSpPr>
        <p:spPr>
          <a:xfrm>
            <a:off x="6186975" y="1816538"/>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1062" name="Google Shape;1062;p81"/>
          <p:cNvCxnSpPr/>
          <p:nvPr/>
        </p:nvCxnSpPr>
        <p:spPr>
          <a:xfrm flipH="1" rot="10800000">
            <a:off x="6097850" y="2052063"/>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1063" name="Google Shape;1063;p81"/>
          <p:cNvCxnSpPr/>
          <p:nvPr/>
        </p:nvCxnSpPr>
        <p:spPr>
          <a:xfrm flipH="1" rot="10800000">
            <a:off x="6097850" y="2268713"/>
            <a:ext cx="1721400" cy="1724400"/>
          </a:xfrm>
          <a:prstGeom prst="straightConnector1">
            <a:avLst/>
          </a:prstGeom>
          <a:noFill/>
          <a:ln cap="flat" cmpd="sng" w="38100">
            <a:solidFill>
              <a:schemeClr val="dk1"/>
            </a:solidFill>
            <a:prstDash val="solid"/>
            <a:round/>
            <a:headEnd len="med" w="med" type="none"/>
            <a:tailEnd len="med" w="med" type="triangle"/>
          </a:ln>
        </p:spPr>
      </p:cxnSp>
      <p:cxnSp>
        <p:nvCxnSpPr>
          <p:cNvPr id="1064" name="Google Shape;1064;p81"/>
          <p:cNvCxnSpPr/>
          <p:nvPr/>
        </p:nvCxnSpPr>
        <p:spPr>
          <a:xfrm>
            <a:off x="366950" y="1844138"/>
            <a:ext cx="1697400" cy="744300"/>
          </a:xfrm>
          <a:prstGeom prst="straightConnector1">
            <a:avLst/>
          </a:prstGeom>
          <a:noFill/>
          <a:ln cap="flat" cmpd="sng" w="9525">
            <a:solidFill>
              <a:schemeClr val="dk1"/>
            </a:solidFill>
            <a:prstDash val="solid"/>
            <a:round/>
            <a:headEnd len="med" w="med" type="none"/>
            <a:tailEnd len="med" w="med" type="triangle"/>
          </a:ln>
        </p:spPr>
      </p:cxnSp>
      <p:cxnSp>
        <p:nvCxnSpPr>
          <p:cNvPr id="1065" name="Google Shape;1065;p81"/>
          <p:cNvCxnSpPr/>
          <p:nvPr/>
        </p:nvCxnSpPr>
        <p:spPr>
          <a:xfrm>
            <a:off x="395375" y="2749088"/>
            <a:ext cx="1511100" cy="12300"/>
          </a:xfrm>
          <a:prstGeom prst="straightConnector1">
            <a:avLst/>
          </a:prstGeom>
          <a:noFill/>
          <a:ln cap="flat" cmpd="sng" w="9525">
            <a:solidFill>
              <a:schemeClr val="dk1"/>
            </a:solidFill>
            <a:prstDash val="solid"/>
            <a:round/>
            <a:headEnd len="med" w="med" type="none"/>
            <a:tailEnd len="med" w="med" type="triangle"/>
          </a:ln>
        </p:spPr>
      </p:cxnSp>
      <p:cxnSp>
        <p:nvCxnSpPr>
          <p:cNvPr id="1066" name="Google Shape;1066;p81"/>
          <p:cNvCxnSpPr/>
          <p:nvPr/>
        </p:nvCxnSpPr>
        <p:spPr>
          <a:xfrm flipH="1" rot="10800000">
            <a:off x="349700" y="2874475"/>
            <a:ext cx="1688400" cy="1005300"/>
          </a:xfrm>
          <a:prstGeom prst="straightConnector1">
            <a:avLst/>
          </a:prstGeom>
          <a:noFill/>
          <a:ln cap="flat" cmpd="sng" w="9525">
            <a:solidFill>
              <a:schemeClr val="dk1"/>
            </a:solidFill>
            <a:prstDash val="solid"/>
            <a:round/>
            <a:headEnd len="med" w="med" type="none"/>
            <a:tailEnd len="med" w="med" type="triangle"/>
          </a:ln>
        </p:spPr>
      </p:cxnSp>
      <p:cxnSp>
        <p:nvCxnSpPr>
          <p:cNvPr id="1067" name="Google Shape;1067;p81"/>
          <p:cNvCxnSpPr/>
          <p:nvPr/>
        </p:nvCxnSpPr>
        <p:spPr>
          <a:xfrm>
            <a:off x="327950" y="2922675"/>
            <a:ext cx="1606200" cy="930300"/>
          </a:xfrm>
          <a:prstGeom prst="straightConnector1">
            <a:avLst/>
          </a:prstGeom>
          <a:noFill/>
          <a:ln cap="flat" cmpd="sng" w="9525">
            <a:solidFill>
              <a:schemeClr val="dk1"/>
            </a:solidFill>
            <a:prstDash val="solid"/>
            <a:round/>
            <a:headEnd len="med" w="med" type="none"/>
            <a:tailEnd len="med" w="med" type="triangle"/>
          </a:ln>
        </p:spPr>
      </p:cxnSp>
      <p:cxnSp>
        <p:nvCxnSpPr>
          <p:cNvPr id="1068" name="Google Shape;1068;p81"/>
          <p:cNvCxnSpPr/>
          <p:nvPr/>
        </p:nvCxnSpPr>
        <p:spPr>
          <a:xfrm>
            <a:off x="366950" y="1878763"/>
            <a:ext cx="1530900" cy="1791900"/>
          </a:xfrm>
          <a:prstGeom prst="straightConnector1">
            <a:avLst/>
          </a:prstGeom>
          <a:noFill/>
          <a:ln cap="flat" cmpd="sng" w="9525">
            <a:solidFill>
              <a:schemeClr val="dk1"/>
            </a:solidFill>
            <a:prstDash val="solid"/>
            <a:round/>
            <a:headEnd len="med" w="med" type="none"/>
            <a:tailEnd len="med" w="med" type="triangle"/>
          </a:ln>
        </p:spPr>
      </p:cxnSp>
      <p:cxnSp>
        <p:nvCxnSpPr>
          <p:cNvPr id="1069" name="Google Shape;1069;p81"/>
          <p:cNvCxnSpPr/>
          <p:nvPr/>
        </p:nvCxnSpPr>
        <p:spPr>
          <a:xfrm>
            <a:off x="349700" y="4074725"/>
            <a:ext cx="1731900" cy="13200"/>
          </a:xfrm>
          <a:prstGeom prst="straightConnector1">
            <a:avLst/>
          </a:prstGeom>
          <a:noFill/>
          <a:ln cap="flat" cmpd="sng" w="9525">
            <a:solidFill>
              <a:schemeClr val="dk1"/>
            </a:solidFill>
            <a:prstDash val="solid"/>
            <a:round/>
            <a:headEnd len="med" w="med" type="none"/>
            <a:tailEnd len="med" w="med" type="triangle"/>
          </a:ln>
        </p:spPr>
      </p:cxnSp>
      <p:cxnSp>
        <p:nvCxnSpPr>
          <p:cNvPr id="1070" name="Google Shape;1070;p81"/>
          <p:cNvCxnSpPr/>
          <p:nvPr/>
        </p:nvCxnSpPr>
        <p:spPr>
          <a:xfrm>
            <a:off x="395525" y="1668613"/>
            <a:ext cx="1476300" cy="10500"/>
          </a:xfrm>
          <a:prstGeom prst="straightConnector1">
            <a:avLst/>
          </a:prstGeom>
          <a:noFill/>
          <a:ln cap="flat" cmpd="sng" w="9525">
            <a:solidFill>
              <a:schemeClr val="dk1"/>
            </a:solidFill>
            <a:prstDash val="solid"/>
            <a:round/>
            <a:headEnd len="med" w="med" type="none"/>
            <a:tailEnd len="med" w="med" type="triangle"/>
          </a:ln>
        </p:spPr>
      </p:cxnSp>
      <p:cxnSp>
        <p:nvCxnSpPr>
          <p:cNvPr id="1071" name="Google Shape;1071;p81"/>
          <p:cNvCxnSpPr/>
          <p:nvPr/>
        </p:nvCxnSpPr>
        <p:spPr>
          <a:xfrm flipH="1" rot="10800000">
            <a:off x="306400" y="1904138"/>
            <a:ext cx="1626000" cy="876000"/>
          </a:xfrm>
          <a:prstGeom prst="straightConnector1">
            <a:avLst/>
          </a:prstGeom>
          <a:noFill/>
          <a:ln cap="flat" cmpd="sng" w="9525">
            <a:solidFill>
              <a:schemeClr val="dk1"/>
            </a:solidFill>
            <a:prstDash val="solid"/>
            <a:round/>
            <a:headEnd len="med" w="med" type="none"/>
            <a:tailEnd len="med" w="med" type="triangle"/>
          </a:ln>
        </p:spPr>
      </p:cxnSp>
      <p:cxnSp>
        <p:nvCxnSpPr>
          <p:cNvPr id="1072" name="Google Shape;1072;p81"/>
          <p:cNvCxnSpPr/>
          <p:nvPr/>
        </p:nvCxnSpPr>
        <p:spPr>
          <a:xfrm flipH="1" rot="10800000">
            <a:off x="306400" y="2120788"/>
            <a:ext cx="1721400" cy="17244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cxnSp>
        <p:nvCxnSpPr>
          <p:cNvPr id="1077" name="Google Shape;1077;p82"/>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sp>
        <p:nvSpPr>
          <p:cNvPr id="1078" name="Google Shape;1078;p82"/>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1079" name="Google Shape;1079;p82"/>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080" name="Google Shape;1080;p82"/>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081" name="Google Shape;1081;p82"/>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1082" name="Google Shape;1082;p82"/>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083" name="Google Shape;1083;p82"/>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084" name="Google Shape;1084;p82"/>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1085" name="Google Shape;1085;p82"/>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086" name="Google Shape;1086;p82"/>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087" name="Google Shape;1087;p82"/>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cxnSp>
        <p:nvCxnSpPr>
          <p:cNvPr id="1088" name="Google Shape;1088;p82"/>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sp>
        <p:nvSpPr>
          <p:cNvPr id="1089" name="Google Shape;1089;p82"/>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1090" name="Google Shape;1090;p82"/>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1091" name="Google Shape;1091;p82"/>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1092" name="Google Shape;1092;p82"/>
          <p:cNvCxnSpPr/>
          <p:nvPr/>
        </p:nvCxnSpPr>
        <p:spPr>
          <a:xfrm>
            <a:off x="6158400" y="1992063"/>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1093" name="Google Shape;1093;p82"/>
          <p:cNvCxnSpPr/>
          <p:nvPr/>
        </p:nvCxnSpPr>
        <p:spPr>
          <a:xfrm>
            <a:off x="6186825" y="2897013"/>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1094" name="Google Shape;1094;p82"/>
          <p:cNvCxnSpPr/>
          <p:nvPr/>
        </p:nvCxnSpPr>
        <p:spPr>
          <a:xfrm flipH="1" rot="10800000">
            <a:off x="6141150" y="3022400"/>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095" name="Google Shape;1095;p82"/>
          <p:cNvCxnSpPr/>
          <p:nvPr/>
        </p:nvCxnSpPr>
        <p:spPr>
          <a:xfrm>
            <a:off x="6119400" y="3070600"/>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1096" name="Google Shape;1096;p82"/>
          <p:cNvCxnSpPr/>
          <p:nvPr/>
        </p:nvCxnSpPr>
        <p:spPr>
          <a:xfrm>
            <a:off x="6158400" y="2026688"/>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1097" name="Google Shape;1097;p82"/>
          <p:cNvCxnSpPr/>
          <p:nvPr/>
        </p:nvCxnSpPr>
        <p:spPr>
          <a:xfrm>
            <a:off x="6141150" y="42226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098" name="Google Shape;1098;p82"/>
          <p:cNvCxnSpPr/>
          <p:nvPr/>
        </p:nvCxnSpPr>
        <p:spPr>
          <a:xfrm>
            <a:off x="6186975" y="1816538"/>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1099" name="Google Shape;1099;p82"/>
          <p:cNvCxnSpPr/>
          <p:nvPr/>
        </p:nvCxnSpPr>
        <p:spPr>
          <a:xfrm flipH="1" rot="10800000">
            <a:off x="6097850" y="2052063"/>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1100" name="Google Shape;1100;p82"/>
          <p:cNvCxnSpPr/>
          <p:nvPr/>
        </p:nvCxnSpPr>
        <p:spPr>
          <a:xfrm flipH="1" rot="10800000">
            <a:off x="6097850" y="2268713"/>
            <a:ext cx="1721400" cy="1724400"/>
          </a:xfrm>
          <a:prstGeom prst="straightConnector1">
            <a:avLst/>
          </a:prstGeom>
          <a:noFill/>
          <a:ln cap="flat" cmpd="sng" w="38100">
            <a:solidFill>
              <a:srgbClr val="D9D9D9"/>
            </a:solidFill>
            <a:prstDash val="solid"/>
            <a:round/>
            <a:headEnd len="med" w="med" type="none"/>
            <a:tailEnd len="med" w="med" type="triangle"/>
          </a:ln>
        </p:spPr>
      </p:cxnSp>
      <p:cxnSp>
        <p:nvCxnSpPr>
          <p:cNvPr id="1101" name="Google Shape;1101;p82"/>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1102" name="Google Shape;1102;p82"/>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1103" name="Google Shape;1103;p82"/>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104" name="Google Shape;1104;p82"/>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1105" name="Google Shape;1105;p82"/>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1106" name="Google Shape;1106;p82"/>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107" name="Google Shape;1107;p82"/>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1108" name="Google Shape;1108;p82"/>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1109" name="Google Shape;1109;p82"/>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1110" name="Google Shape;1110;p82"/>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1111" name="Google Shape;1111;p82"/>
          <p:cNvSpPr/>
          <p:nvPr/>
        </p:nvSpPr>
        <p:spPr>
          <a:xfrm>
            <a:off x="3219700" y="968025"/>
            <a:ext cx="5733600" cy="386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t>Max for row 1 at pos 1</a:t>
            </a:r>
            <a:endParaRPr b="1" sz="2600"/>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2600"/>
              <a:t>Max for row 2 at pos 1</a:t>
            </a:r>
            <a:endParaRPr b="1" sz="2600"/>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2600"/>
              <a:t>Max for row 3 at pos 1</a:t>
            </a:r>
            <a:endParaRPr b="1" sz="2600"/>
          </a:p>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cxnSp>
        <p:nvCxnSpPr>
          <p:cNvPr id="1116" name="Google Shape;1116;p83"/>
          <p:cNvCxnSpPr/>
          <p:nvPr/>
        </p:nvCxnSpPr>
        <p:spPr>
          <a:xfrm>
            <a:off x="3195200" y="1922325"/>
            <a:ext cx="1697400" cy="744300"/>
          </a:xfrm>
          <a:prstGeom prst="straightConnector1">
            <a:avLst/>
          </a:prstGeom>
          <a:noFill/>
          <a:ln cap="flat" cmpd="sng" w="38100">
            <a:solidFill>
              <a:srgbClr val="93C47D"/>
            </a:solidFill>
            <a:prstDash val="solid"/>
            <a:round/>
            <a:headEnd len="med" w="med" type="none"/>
            <a:tailEnd len="med" w="med" type="triangle"/>
          </a:ln>
        </p:spPr>
      </p:cxnSp>
      <p:cxnSp>
        <p:nvCxnSpPr>
          <p:cNvPr id="1117" name="Google Shape;1117;p83"/>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118" name="Google Shape;1118;p83"/>
          <p:cNvCxnSpPr/>
          <p:nvPr/>
        </p:nvCxnSpPr>
        <p:spPr>
          <a:xfrm flipH="1" rot="10800000">
            <a:off x="3177950" y="2952663"/>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119" name="Google Shape;1119;p83"/>
          <p:cNvCxnSpPr/>
          <p:nvPr/>
        </p:nvCxnSpPr>
        <p:spPr>
          <a:xfrm>
            <a:off x="3156200" y="3000863"/>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1120" name="Google Shape;1120;p83"/>
          <p:cNvCxnSpPr/>
          <p:nvPr/>
        </p:nvCxnSpPr>
        <p:spPr>
          <a:xfrm>
            <a:off x="3195200" y="1956950"/>
            <a:ext cx="1688400" cy="1965600"/>
          </a:xfrm>
          <a:prstGeom prst="straightConnector1">
            <a:avLst/>
          </a:prstGeom>
          <a:noFill/>
          <a:ln cap="flat" cmpd="sng" w="38100">
            <a:solidFill>
              <a:srgbClr val="CCCCCC"/>
            </a:solidFill>
            <a:prstDash val="solid"/>
            <a:round/>
            <a:headEnd len="med" w="med" type="none"/>
            <a:tailEnd len="med" w="med" type="triangle"/>
          </a:ln>
        </p:spPr>
      </p:cxnSp>
      <p:cxnSp>
        <p:nvCxnSpPr>
          <p:cNvPr id="1121" name="Google Shape;1121;p83"/>
          <p:cNvCxnSpPr/>
          <p:nvPr/>
        </p:nvCxnSpPr>
        <p:spPr>
          <a:xfrm>
            <a:off x="3177950" y="4152913"/>
            <a:ext cx="1731900" cy="13200"/>
          </a:xfrm>
          <a:prstGeom prst="straightConnector1">
            <a:avLst/>
          </a:prstGeom>
          <a:noFill/>
          <a:ln cap="flat" cmpd="sng" w="38100">
            <a:solidFill>
              <a:srgbClr val="93C47D"/>
            </a:solidFill>
            <a:prstDash val="solid"/>
            <a:round/>
            <a:headEnd len="med" w="med" type="none"/>
            <a:tailEnd len="med" w="med" type="triangle"/>
          </a:ln>
        </p:spPr>
      </p:cxnSp>
      <p:sp>
        <p:nvSpPr>
          <p:cNvPr id="1122" name="Google Shape;1122;p83"/>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1123" name="Google Shape;1123;p83"/>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124" name="Google Shape;1124;p83"/>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125" name="Google Shape;1125;p83"/>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1126" name="Google Shape;1126;p83"/>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127" name="Google Shape;1127;p83"/>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128" name="Google Shape;1128;p83"/>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1129" name="Google Shape;1129;p83"/>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130" name="Google Shape;1130;p83"/>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131" name="Google Shape;1131;p83"/>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cxnSp>
        <p:nvCxnSpPr>
          <p:cNvPr id="1132" name="Google Shape;1132;p83"/>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cxnSp>
        <p:nvCxnSpPr>
          <p:cNvPr id="1133" name="Google Shape;1133;p83"/>
          <p:cNvCxnSpPr>
            <a:stCxn id="1124" idx="6"/>
          </p:cNvCxnSpPr>
          <p:nvPr/>
        </p:nvCxnSpPr>
        <p:spPr>
          <a:xfrm flipH="1" rot="10800000">
            <a:off x="3134650" y="1974225"/>
            <a:ext cx="1783800" cy="884100"/>
          </a:xfrm>
          <a:prstGeom prst="straightConnector1">
            <a:avLst/>
          </a:prstGeom>
          <a:noFill/>
          <a:ln cap="flat" cmpd="sng" w="38100">
            <a:solidFill>
              <a:srgbClr val="CC4125"/>
            </a:solidFill>
            <a:prstDash val="solid"/>
            <a:round/>
            <a:headEnd len="med" w="med" type="none"/>
            <a:tailEnd len="med" w="med" type="triangle"/>
          </a:ln>
        </p:spPr>
      </p:cxnSp>
      <p:cxnSp>
        <p:nvCxnSpPr>
          <p:cNvPr id="1134" name="Google Shape;1134;p83"/>
          <p:cNvCxnSpPr>
            <a:stCxn id="1125" idx="6"/>
          </p:cNvCxnSpPr>
          <p:nvPr/>
        </p:nvCxnSpPr>
        <p:spPr>
          <a:xfrm flipH="1" rot="10800000">
            <a:off x="3134650" y="2086775"/>
            <a:ext cx="1878900" cy="1836600"/>
          </a:xfrm>
          <a:prstGeom prst="straightConnector1">
            <a:avLst/>
          </a:prstGeom>
          <a:noFill/>
          <a:ln cap="flat" cmpd="sng" w="38100">
            <a:solidFill>
              <a:srgbClr val="93C47D"/>
            </a:solidFill>
            <a:prstDash val="solid"/>
            <a:round/>
            <a:headEnd len="med" w="med" type="none"/>
            <a:tailEnd len="med" w="med" type="triangle"/>
          </a:ln>
        </p:spPr>
      </p:cxnSp>
      <p:sp>
        <p:nvSpPr>
          <p:cNvPr id="1135" name="Google Shape;1135;p83"/>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1136" name="Google Shape;1136;p83"/>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1137" name="Google Shape;1137;p83"/>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1138" name="Google Shape;1138;p83"/>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1139" name="Google Shape;1139;p83"/>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1140" name="Google Shape;1140;p83"/>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141" name="Google Shape;1141;p83"/>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1142" name="Google Shape;1142;p83"/>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1143" name="Google Shape;1143;p83"/>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144" name="Google Shape;1144;p83"/>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1145" name="Google Shape;1145;p83"/>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1146" name="Google Shape;1146;p83"/>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1147" name="Google Shape;1147;p83"/>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1148" name="Google Shape;1148;p83"/>
          <p:cNvSpPr txBox="1"/>
          <p:nvPr/>
        </p:nvSpPr>
        <p:spPr>
          <a:xfrm>
            <a:off x="5249650" y="4583600"/>
            <a:ext cx="6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N+1</a:t>
            </a:r>
            <a:endParaRPr/>
          </a:p>
        </p:txBody>
      </p:sp>
      <p:sp>
        <p:nvSpPr>
          <p:cNvPr id="1149" name="Google Shape;1149;p83"/>
          <p:cNvSpPr/>
          <p:nvPr/>
        </p:nvSpPr>
        <p:spPr>
          <a:xfrm>
            <a:off x="6241725" y="968025"/>
            <a:ext cx="2675100" cy="386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Max for row 1 at pos 2</a:t>
            </a:r>
            <a:endParaRPr sz="19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900"/>
              <a:t>Max for row 2 at pos 2</a:t>
            </a:r>
            <a:endParaRPr sz="19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900"/>
              <a:t>Max for row 3 at pos 2</a:t>
            </a:r>
            <a:endParaRPr sz="1900"/>
          </a:p>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cxnSp>
        <p:nvCxnSpPr>
          <p:cNvPr id="1154" name="Google Shape;1154;p84"/>
          <p:cNvCxnSpPr/>
          <p:nvPr/>
        </p:nvCxnSpPr>
        <p:spPr>
          <a:xfrm>
            <a:off x="3195200" y="1922325"/>
            <a:ext cx="1697400" cy="744300"/>
          </a:xfrm>
          <a:prstGeom prst="straightConnector1">
            <a:avLst/>
          </a:prstGeom>
          <a:noFill/>
          <a:ln cap="flat" cmpd="sng" w="38100">
            <a:solidFill>
              <a:srgbClr val="93C47D"/>
            </a:solidFill>
            <a:prstDash val="solid"/>
            <a:round/>
            <a:headEnd len="med" w="med" type="none"/>
            <a:tailEnd len="med" w="med" type="triangle"/>
          </a:ln>
        </p:spPr>
      </p:cxnSp>
      <p:cxnSp>
        <p:nvCxnSpPr>
          <p:cNvPr id="1155" name="Google Shape;1155;p84"/>
          <p:cNvCxnSpPr/>
          <p:nvPr/>
        </p:nvCxnSpPr>
        <p:spPr>
          <a:xfrm>
            <a:off x="3223775" y="28271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156" name="Google Shape;1156;p84"/>
          <p:cNvCxnSpPr/>
          <p:nvPr/>
        </p:nvCxnSpPr>
        <p:spPr>
          <a:xfrm flipH="1" rot="10800000">
            <a:off x="3177950" y="2952663"/>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157" name="Google Shape;1157;p84"/>
          <p:cNvCxnSpPr/>
          <p:nvPr/>
        </p:nvCxnSpPr>
        <p:spPr>
          <a:xfrm>
            <a:off x="3156200" y="3000863"/>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1158" name="Google Shape;1158;p84"/>
          <p:cNvCxnSpPr/>
          <p:nvPr/>
        </p:nvCxnSpPr>
        <p:spPr>
          <a:xfrm>
            <a:off x="3195200" y="1956950"/>
            <a:ext cx="1688400" cy="1965600"/>
          </a:xfrm>
          <a:prstGeom prst="straightConnector1">
            <a:avLst/>
          </a:prstGeom>
          <a:noFill/>
          <a:ln cap="flat" cmpd="sng" w="38100">
            <a:solidFill>
              <a:srgbClr val="CCCCCC"/>
            </a:solidFill>
            <a:prstDash val="solid"/>
            <a:round/>
            <a:headEnd len="med" w="med" type="none"/>
            <a:tailEnd len="med" w="med" type="triangle"/>
          </a:ln>
        </p:spPr>
      </p:cxnSp>
      <p:cxnSp>
        <p:nvCxnSpPr>
          <p:cNvPr id="1159" name="Google Shape;1159;p84"/>
          <p:cNvCxnSpPr/>
          <p:nvPr/>
        </p:nvCxnSpPr>
        <p:spPr>
          <a:xfrm>
            <a:off x="3177950" y="4152913"/>
            <a:ext cx="1731900" cy="13200"/>
          </a:xfrm>
          <a:prstGeom prst="straightConnector1">
            <a:avLst/>
          </a:prstGeom>
          <a:noFill/>
          <a:ln cap="flat" cmpd="sng" w="38100">
            <a:solidFill>
              <a:srgbClr val="93C47D"/>
            </a:solidFill>
            <a:prstDash val="solid"/>
            <a:round/>
            <a:headEnd len="med" w="med" type="none"/>
            <a:tailEnd len="med" w="med" type="triangle"/>
          </a:ln>
        </p:spPr>
      </p:cxnSp>
      <p:sp>
        <p:nvSpPr>
          <p:cNvPr id="1160" name="Google Shape;1160;p84"/>
          <p:cNvSpPr txBox="1"/>
          <p:nvPr>
            <p:ph idx="1" type="body"/>
          </p:nvPr>
        </p:nvSpPr>
        <p:spPr>
          <a:xfrm>
            <a:off x="1861675" y="52775"/>
            <a:ext cx="5853600" cy="683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solidFill>
                  <a:srgbClr val="FF0000"/>
                </a:solidFill>
                <a:latin typeface="Calibri"/>
                <a:ea typeface="Calibri"/>
                <a:cs typeface="Calibri"/>
                <a:sym typeface="Calibri"/>
              </a:rPr>
              <a:t>The Viterbi Algorithm</a:t>
            </a:r>
            <a:endParaRPr sz="3100">
              <a:solidFill>
                <a:srgbClr val="FF0000"/>
              </a:solidFill>
              <a:latin typeface="Calibri"/>
              <a:ea typeface="Calibri"/>
              <a:cs typeface="Calibri"/>
              <a:sym typeface="Calibri"/>
            </a:endParaRPr>
          </a:p>
        </p:txBody>
      </p:sp>
      <p:sp>
        <p:nvSpPr>
          <p:cNvPr id="1161" name="Google Shape;1161;p84"/>
          <p:cNvSpPr/>
          <p:nvPr/>
        </p:nvSpPr>
        <p:spPr>
          <a:xfrm>
            <a:off x="2112850" y="1255550"/>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162" name="Google Shape;1162;p84"/>
          <p:cNvSpPr/>
          <p:nvPr/>
        </p:nvSpPr>
        <p:spPr>
          <a:xfrm>
            <a:off x="2112850" y="2360475"/>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163" name="Google Shape;1163;p84"/>
          <p:cNvSpPr/>
          <p:nvPr/>
        </p:nvSpPr>
        <p:spPr>
          <a:xfrm>
            <a:off x="2112850" y="3425525"/>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1164" name="Google Shape;1164;p84"/>
          <p:cNvSpPr/>
          <p:nvPr/>
        </p:nvSpPr>
        <p:spPr>
          <a:xfrm>
            <a:off x="5044800" y="127548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Out</a:t>
            </a:r>
            <a:endParaRPr sz="1900"/>
          </a:p>
        </p:txBody>
      </p:sp>
      <p:sp>
        <p:nvSpPr>
          <p:cNvPr id="1165" name="Google Shape;1165;p84"/>
          <p:cNvSpPr/>
          <p:nvPr/>
        </p:nvSpPr>
        <p:spPr>
          <a:xfrm>
            <a:off x="5044800" y="238041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Self</a:t>
            </a:r>
            <a:endParaRPr sz="1900"/>
          </a:p>
        </p:txBody>
      </p:sp>
      <p:sp>
        <p:nvSpPr>
          <p:cNvPr id="1166" name="Google Shape;1166;p84"/>
          <p:cNvSpPr/>
          <p:nvPr/>
        </p:nvSpPr>
        <p:spPr>
          <a:xfrm>
            <a:off x="5044800" y="344546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Op</a:t>
            </a:r>
            <a:endParaRPr sz="1900"/>
          </a:p>
        </p:txBody>
      </p:sp>
      <p:sp>
        <p:nvSpPr>
          <p:cNvPr id="1167" name="Google Shape;1167;p84"/>
          <p:cNvSpPr/>
          <p:nvPr/>
        </p:nvSpPr>
        <p:spPr>
          <a:xfrm>
            <a:off x="7820925" y="1295438"/>
            <a:ext cx="1021800" cy="9957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Max 1</a:t>
            </a:r>
            <a:endParaRPr sz="1900"/>
          </a:p>
        </p:txBody>
      </p:sp>
      <p:sp>
        <p:nvSpPr>
          <p:cNvPr id="1168" name="Google Shape;1168;p84"/>
          <p:cNvSpPr/>
          <p:nvPr/>
        </p:nvSpPr>
        <p:spPr>
          <a:xfrm>
            <a:off x="7820925" y="2400363"/>
            <a:ext cx="1021800" cy="995700"/>
          </a:xfrm>
          <a:prstGeom prst="ellipse">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Max 2</a:t>
            </a:r>
            <a:endParaRPr sz="1900"/>
          </a:p>
        </p:txBody>
      </p:sp>
      <p:sp>
        <p:nvSpPr>
          <p:cNvPr id="1169" name="Google Shape;1169;p84"/>
          <p:cNvSpPr/>
          <p:nvPr/>
        </p:nvSpPr>
        <p:spPr>
          <a:xfrm>
            <a:off x="7820925" y="3465413"/>
            <a:ext cx="1021800" cy="995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t>Max 3</a:t>
            </a:r>
            <a:endParaRPr sz="1900"/>
          </a:p>
        </p:txBody>
      </p:sp>
      <p:cxnSp>
        <p:nvCxnSpPr>
          <p:cNvPr id="1170" name="Google Shape;1170;p84"/>
          <p:cNvCxnSpPr/>
          <p:nvPr/>
        </p:nvCxnSpPr>
        <p:spPr>
          <a:xfrm>
            <a:off x="3223775" y="1746800"/>
            <a:ext cx="1731900" cy="13200"/>
          </a:xfrm>
          <a:prstGeom prst="straightConnector1">
            <a:avLst/>
          </a:prstGeom>
          <a:noFill/>
          <a:ln cap="flat" cmpd="sng" w="38100">
            <a:solidFill>
              <a:srgbClr val="CC4125"/>
            </a:solidFill>
            <a:prstDash val="solid"/>
            <a:round/>
            <a:headEnd len="med" w="med" type="none"/>
            <a:tailEnd len="med" w="med" type="triangle"/>
          </a:ln>
        </p:spPr>
      </p:cxnSp>
      <p:cxnSp>
        <p:nvCxnSpPr>
          <p:cNvPr id="1171" name="Google Shape;1171;p84"/>
          <p:cNvCxnSpPr>
            <a:stCxn id="1162" idx="6"/>
          </p:cNvCxnSpPr>
          <p:nvPr/>
        </p:nvCxnSpPr>
        <p:spPr>
          <a:xfrm flipH="1" rot="10800000">
            <a:off x="3134650" y="1974225"/>
            <a:ext cx="1783800" cy="884100"/>
          </a:xfrm>
          <a:prstGeom prst="straightConnector1">
            <a:avLst/>
          </a:prstGeom>
          <a:noFill/>
          <a:ln cap="flat" cmpd="sng" w="38100">
            <a:solidFill>
              <a:srgbClr val="CC4125"/>
            </a:solidFill>
            <a:prstDash val="solid"/>
            <a:round/>
            <a:headEnd len="med" w="med" type="none"/>
            <a:tailEnd len="med" w="med" type="triangle"/>
          </a:ln>
        </p:spPr>
      </p:cxnSp>
      <p:cxnSp>
        <p:nvCxnSpPr>
          <p:cNvPr id="1172" name="Google Shape;1172;p84"/>
          <p:cNvCxnSpPr>
            <a:stCxn id="1163" idx="6"/>
          </p:cNvCxnSpPr>
          <p:nvPr/>
        </p:nvCxnSpPr>
        <p:spPr>
          <a:xfrm flipH="1" rot="10800000">
            <a:off x="3134650" y="2086775"/>
            <a:ext cx="1878900" cy="1836600"/>
          </a:xfrm>
          <a:prstGeom prst="straightConnector1">
            <a:avLst/>
          </a:prstGeom>
          <a:noFill/>
          <a:ln cap="flat" cmpd="sng" w="38100">
            <a:solidFill>
              <a:srgbClr val="93C47D"/>
            </a:solidFill>
            <a:prstDash val="solid"/>
            <a:round/>
            <a:headEnd len="med" w="med" type="none"/>
            <a:tailEnd len="med" w="med" type="triangle"/>
          </a:ln>
        </p:spPr>
      </p:cxnSp>
      <p:sp>
        <p:nvSpPr>
          <p:cNvPr id="1173" name="Google Shape;1173;p84"/>
          <p:cNvSpPr txBox="1"/>
          <p:nvPr/>
        </p:nvSpPr>
        <p:spPr>
          <a:xfrm>
            <a:off x="3564200" y="136190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T(0,0)</a:t>
            </a:r>
            <a:endParaRPr b="1" sz="1300">
              <a:solidFill>
                <a:srgbClr val="CC4125"/>
              </a:solidFill>
            </a:endParaRPr>
          </a:p>
        </p:txBody>
      </p:sp>
      <p:sp>
        <p:nvSpPr>
          <p:cNvPr id="1174" name="Google Shape;1174;p84"/>
          <p:cNvSpPr txBox="1"/>
          <p:nvPr/>
        </p:nvSpPr>
        <p:spPr>
          <a:xfrm>
            <a:off x="3564200" y="2086775"/>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T(1,0)</a:t>
            </a:r>
            <a:endParaRPr b="1" sz="1300">
              <a:solidFill>
                <a:srgbClr val="CC4125"/>
              </a:solidFill>
            </a:endParaRPr>
          </a:p>
        </p:txBody>
      </p:sp>
      <p:sp>
        <p:nvSpPr>
          <p:cNvPr id="1175" name="Google Shape;1175;p84"/>
          <p:cNvSpPr txBox="1"/>
          <p:nvPr/>
        </p:nvSpPr>
        <p:spPr>
          <a:xfrm>
            <a:off x="3825750" y="3072550"/>
            <a:ext cx="696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CC4125"/>
                </a:solidFill>
              </a:rPr>
              <a:t>T(2,0)</a:t>
            </a:r>
            <a:endParaRPr b="1" sz="1300">
              <a:solidFill>
                <a:srgbClr val="CC4125"/>
              </a:solidFill>
            </a:endParaRPr>
          </a:p>
        </p:txBody>
      </p:sp>
      <p:cxnSp>
        <p:nvCxnSpPr>
          <p:cNvPr id="1176" name="Google Shape;1176;p84"/>
          <p:cNvCxnSpPr/>
          <p:nvPr/>
        </p:nvCxnSpPr>
        <p:spPr>
          <a:xfrm>
            <a:off x="6158400" y="1992063"/>
            <a:ext cx="1697400" cy="744300"/>
          </a:xfrm>
          <a:prstGeom prst="straightConnector1">
            <a:avLst/>
          </a:prstGeom>
          <a:noFill/>
          <a:ln cap="flat" cmpd="sng" w="38100">
            <a:solidFill>
              <a:srgbClr val="93C47D"/>
            </a:solidFill>
            <a:prstDash val="solid"/>
            <a:round/>
            <a:headEnd len="med" w="med" type="none"/>
            <a:tailEnd len="med" w="med" type="triangle"/>
          </a:ln>
        </p:spPr>
      </p:cxnSp>
      <p:cxnSp>
        <p:nvCxnSpPr>
          <p:cNvPr id="1177" name="Google Shape;1177;p84"/>
          <p:cNvCxnSpPr/>
          <p:nvPr/>
        </p:nvCxnSpPr>
        <p:spPr>
          <a:xfrm>
            <a:off x="6186825" y="2897013"/>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1178" name="Google Shape;1178;p84"/>
          <p:cNvCxnSpPr/>
          <p:nvPr/>
        </p:nvCxnSpPr>
        <p:spPr>
          <a:xfrm flipH="1" rot="10800000">
            <a:off x="6141150" y="3022400"/>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179" name="Google Shape;1179;p84"/>
          <p:cNvCxnSpPr/>
          <p:nvPr/>
        </p:nvCxnSpPr>
        <p:spPr>
          <a:xfrm>
            <a:off x="6119400" y="3070600"/>
            <a:ext cx="1606200" cy="930300"/>
          </a:xfrm>
          <a:prstGeom prst="straightConnector1">
            <a:avLst/>
          </a:prstGeom>
          <a:noFill/>
          <a:ln cap="flat" cmpd="sng" w="38100">
            <a:solidFill>
              <a:srgbClr val="93C47D"/>
            </a:solidFill>
            <a:prstDash val="solid"/>
            <a:round/>
            <a:headEnd len="med" w="med" type="none"/>
            <a:tailEnd len="med" w="med" type="triangle"/>
          </a:ln>
        </p:spPr>
      </p:cxnSp>
      <p:cxnSp>
        <p:nvCxnSpPr>
          <p:cNvPr id="1180" name="Google Shape;1180;p84"/>
          <p:cNvCxnSpPr/>
          <p:nvPr/>
        </p:nvCxnSpPr>
        <p:spPr>
          <a:xfrm>
            <a:off x="6158400" y="2026688"/>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1181" name="Google Shape;1181;p84"/>
          <p:cNvCxnSpPr/>
          <p:nvPr/>
        </p:nvCxnSpPr>
        <p:spPr>
          <a:xfrm>
            <a:off x="6141150" y="4222650"/>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182" name="Google Shape;1182;p84"/>
          <p:cNvCxnSpPr/>
          <p:nvPr/>
        </p:nvCxnSpPr>
        <p:spPr>
          <a:xfrm>
            <a:off x="6186975" y="1816538"/>
            <a:ext cx="1476300" cy="10500"/>
          </a:xfrm>
          <a:prstGeom prst="straightConnector1">
            <a:avLst/>
          </a:prstGeom>
          <a:noFill/>
          <a:ln cap="flat" cmpd="sng" w="38100">
            <a:solidFill>
              <a:srgbClr val="93C47D"/>
            </a:solidFill>
            <a:prstDash val="solid"/>
            <a:round/>
            <a:headEnd len="med" w="med" type="none"/>
            <a:tailEnd len="med" w="med" type="triangle"/>
          </a:ln>
        </p:spPr>
      </p:cxnSp>
      <p:cxnSp>
        <p:nvCxnSpPr>
          <p:cNvPr id="1183" name="Google Shape;1183;p84"/>
          <p:cNvCxnSpPr/>
          <p:nvPr/>
        </p:nvCxnSpPr>
        <p:spPr>
          <a:xfrm flipH="1" rot="10800000">
            <a:off x="6097850" y="2052063"/>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1184" name="Google Shape;1184;p84"/>
          <p:cNvCxnSpPr/>
          <p:nvPr/>
        </p:nvCxnSpPr>
        <p:spPr>
          <a:xfrm flipH="1" rot="10800000">
            <a:off x="6097850" y="2268713"/>
            <a:ext cx="1721400" cy="1724400"/>
          </a:xfrm>
          <a:prstGeom prst="straightConnector1">
            <a:avLst/>
          </a:prstGeom>
          <a:noFill/>
          <a:ln cap="flat" cmpd="sng" w="38100">
            <a:solidFill>
              <a:srgbClr val="D9D9D9"/>
            </a:solidFill>
            <a:prstDash val="solid"/>
            <a:round/>
            <a:headEnd len="med" w="med" type="none"/>
            <a:tailEnd len="med" w="med" type="triangle"/>
          </a:ln>
        </p:spPr>
      </p:cxnSp>
      <p:cxnSp>
        <p:nvCxnSpPr>
          <p:cNvPr id="1185" name="Google Shape;1185;p84"/>
          <p:cNvCxnSpPr/>
          <p:nvPr/>
        </p:nvCxnSpPr>
        <p:spPr>
          <a:xfrm>
            <a:off x="366950" y="1844138"/>
            <a:ext cx="1697400" cy="744300"/>
          </a:xfrm>
          <a:prstGeom prst="straightConnector1">
            <a:avLst/>
          </a:prstGeom>
          <a:noFill/>
          <a:ln cap="flat" cmpd="sng" w="38100">
            <a:solidFill>
              <a:srgbClr val="CCCCCC"/>
            </a:solidFill>
            <a:prstDash val="solid"/>
            <a:round/>
            <a:headEnd len="med" w="med" type="none"/>
            <a:tailEnd len="med" w="med" type="triangle"/>
          </a:ln>
        </p:spPr>
      </p:cxnSp>
      <p:cxnSp>
        <p:nvCxnSpPr>
          <p:cNvPr id="1186" name="Google Shape;1186;p84"/>
          <p:cNvCxnSpPr/>
          <p:nvPr/>
        </p:nvCxnSpPr>
        <p:spPr>
          <a:xfrm>
            <a:off x="395375" y="2749088"/>
            <a:ext cx="1511100" cy="12300"/>
          </a:xfrm>
          <a:prstGeom prst="straightConnector1">
            <a:avLst/>
          </a:prstGeom>
          <a:noFill/>
          <a:ln cap="flat" cmpd="sng" w="38100">
            <a:solidFill>
              <a:srgbClr val="CCCCCC"/>
            </a:solidFill>
            <a:prstDash val="solid"/>
            <a:round/>
            <a:headEnd len="med" w="med" type="none"/>
            <a:tailEnd len="med" w="med" type="triangle"/>
          </a:ln>
        </p:spPr>
      </p:cxnSp>
      <p:cxnSp>
        <p:nvCxnSpPr>
          <p:cNvPr id="1187" name="Google Shape;1187;p84"/>
          <p:cNvCxnSpPr/>
          <p:nvPr/>
        </p:nvCxnSpPr>
        <p:spPr>
          <a:xfrm flipH="1" rot="10800000">
            <a:off x="349700" y="2874475"/>
            <a:ext cx="1688400" cy="1005300"/>
          </a:xfrm>
          <a:prstGeom prst="straightConnector1">
            <a:avLst/>
          </a:prstGeom>
          <a:noFill/>
          <a:ln cap="flat" cmpd="sng" w="38100">
            <a:solidFill>
              <a:srgbClr val="CCCCCC"/>
            </a:solidFill>
            <a:prstDash val="solid"/>
            <a:round/>
            <a:headEnd len="med" w="med" type="none"/>
            <a:tailEnd len="med" w="med" type="triangle"/>
          </a:ln>
        </p:spPr>
      </p:cxnSp>
      <p:cxnSp>
        <p:nvCxnSpPr>
          <p:cNvPr id="1188" name="Google Shape;1188;p84"/>
          <p:cNvCxnSpPr/>
          <p:nvPr/>
        </p:nvCxnSpPr>
        <p:spPr>
          <a:xfrm>
            <a:off x="327950" y="2922675"/>
            <a:ext cx="1606200" cy="930300"/>
          </a:xfrm>
          <a:prstGeom prst="straightConnector1">
            <a:avLst/>
          </a:prstGeom>
          <a:noFill/>
          <a:ln cap="flat" cmpd="sng" w="38100">
            <a:solidFill>
              <a:srgbClr val="CCCCCC"/>
            </a:solidFill>
            <a:prstDash val="solid"/>
            <a:round/>
            <a:headEnd len="med" w="med" type="none"/>
            <a:tailEnd len="med" w="med" type="triangle"/>
          </a:ln>
        </p:spPr>
      </p:cxnSp>
      <p:cxnSp>
        <p:nvCxnSpPr>
          <p:cNvPr id="1189" name="Google Shape;1189;p84"/>
          <p:cNvCxnSpPr/>
          <p:nvPr/>
        </p:nvCxnSpPr>
        <p:spPr>
          <a:xfrm>
            <a:off x="366950" y="1878763"/>
            <a:ext cx="1530900" cy="1791900"/>
          </a:xfrm>
          <a:prstGeom prst="straightConnector1">
            <a:avLst/>
          </a:prstGeom>
          <a:noFill/>
          <a:ln cap="flat" cmpd="sng" w="38100">
            <a:solidFill>
              <a:srgbClr val="CCCCCC"/>
            </a:solidFill>
            <a:prstDash val="solid"/>
            <a:round/>
            <a:headEnd len="med" w="med" type="none"/>
            <a:tailEnd len="med" w="med" type="triangle"/>
          </a:ln>
        </p:spPr>
      </p:cxnSp>
      <p:cxnSp>
        <p:nvCxnSpPr>
          <p:cNvPr id="1190" name="Google Shape;1190;p84"/>
          <p:cNvCxnSpPr/>
          <p:nvPr/>
        </p:nvCxnSpPr>
        <p:spPr>
          <a:xfrm>
            <a:off x="349700" y="4074725"/>
            <a:ext cx="1731900" cy="13200"/>
          </a:xfrm>
          <a:prstGeom prst="straightConnector1">
            <a:avLst/>
          </a:prstGeom>
          <a:noFill/>
          <a:ln cap="flat" cmpd="sng" w="38100">
            <a:solidFill>
              <a:srgbClr val="CCCCCC"/>
            </a:solidFill>
            <a:prstDash val="solid"/>
            <a:round/>
            <a:headEnd len="med" w="med" type="none"/>
            <a:tailEnd len="med" w="med" type="triangle"/>
          </a:ln>
        </p:spPr>
      </p:cxnSp>
      <p:cxnSp>
        <p:nvCxnSpPr>
          <p:cNvPr id="1191" name="Google Shape;1191;p84"/>
          <p:cNvCxnSpPr/>
          <p:nvPr/>
        </p:nvCxnSpPr>
        <p:spPr>
          <a:xfrm>
            <a:off x="395525" y="1668613"/>
            <a:ext cx="1476300" cy="10500"/>
          </a:xfrm>
          <a:prstGeom prst="straightConnector1">
            <a:avLst/>
          </a:prstGeom>
          <a:noFill/>
          <a:ln cap="flat" cmpd="sng" w="38100">
            <a:solidFill>
              <a:srgbClr val="D9D9D9"/>
            </a:solidFill>
            <a:prstDash val="solid"/>
            <a:round/>
            <a:headEnd len="med" w="med" type="none"/>
            <a:tailEnd len="med" w="med" type="triangle"/>
          </a:ln>
        </p:spPr>
      </p:cxnSp>
      <p:cxnSp>
        <p:nvCxnSpPr>
          <p:cNvPr id="1192" name="Google Shape;1192;p84"/>
          <p:cNvCxnSpPr/>
          <p:nvPr/>
        </p:nvCxnSpPr>
        <p:spPr>
          <a:xfrm flipH="1" rot="10800000">
            <a:off x="306400" y="1904138"/>
            <a:ext cx="1626000" cy="876000"/>
          </a:xfrm>
          <a:prstGeom prst="straightConnector1">
            <a:avLst/>
          </a:prstGeom>
          <a:noFill/>
          <a:ln cap="flat" cmpd="sng" w="38100">
            <a:solidFill>
              <a:srgbClr val="D9D9D9"/>
            </a:solidFill>
            <a:prstDash val="solid"/>
            <a:round/>
            <a:headEnd len="med" w="med" type="none"/>
            <a:tailEnd len="med" w="med" type="triangle"/>
          </a:ln>
        </p:spPr>
      </p:cxnSp>
      <p:cxnSp>
        <p:nvCxnSpPr>
          <p:cNvPr id="1193" name="Google Shape;1193;p84"/>
          <p:cNvCxnSpPr/>
          <p:nvPr/>
        </p:nvCxnSpPr>
        <p:spPr>
          <a:xfrm flipH="1" rot="10800000">
            <a:off x="306400" y="2120788"/>
            <a:ext cx="1721400" cy="1724400"/>
          </a:xfrm>
          <a:prstGeom prst="straightConnector1">
            <a:avLst/>
          </a:prstGeom>
          <a:noFill/>
          <a:ln cap="flat" cmpd="sng" w="38100">
            <a:solidFill>
              <a:srgbClr val="D9D9D9"/>
            </a:solidFill>
            <a:prstDash val="solid"/>
            <a:round/>
            <a:headEnd len="med" w="med" type="none"/>
            <a:tailEnd len="med" w="med" type="triangle"/>
          </a:ln>
        </p:spPr>
      </p:cxnSp>
      <p:sp>
        <p:nvSpPr>
          <p:cNvPr id="1194" name="Google Shape;1194;p84"/>
          <p:cNvSpPr txBox="1"/>
          <p:nvPr/>
        </p:nvSpPr>
        <p:spPr>
          <a:xfrm>
            <a:off x="2434300" y="4519600"/>
            <a:ext cx="37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sp>
        <p:nvSpPr>
          <p:cNvPr id="1195" name="Google Shape;1195;p84"/>
          <p:cNvSpPr txBox="1"/>
          <p:nvPr/>
        </p:nvSpPr>
        <p:spPr>
          <a:xfrm>
            <a:off x="5249650" y="4583600"/>
            <a:ext cx="69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N+1</a:t>
            </a:r>
            <a:endParaRPr/>
          </a:p>
        </p:txBody>
      </p:sp>
      <p:sp>
        <p:nvSpPr>
          <p:cNvPr id="1196" name="Google Shape;1196;p84"/>
          <p:cNvSpPr txBox="1"/>
          <p:nvPr/>
        </p:nvSpPr>
        <p:spPr>
          <a:xfrm>
            <a:off x="8153125" y="4583600"/>
            <a:ext cx="6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39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solidFill>
                  <a:srgbClr val="FF0000"/>
                </a:solidFill>
                <a:latin typeface="Calibri"/>
                <a:ea typeface="Calibri"/>
                <a:cs typeface="Calibri"/>
                <a:sym typeface="Calibri"/>
              </a:rPr>
              <a:t>Our Goal</a:t>
            </a:r>
            <a:endParaRPr sz="2820">
              <a:solidFill>
                <a:srgbClr val="FF0000"/>
              </a:solidFill>
              <a:latin typeface="Calibri"/>
              <a:ea typeface="Calibri"/>
              <a:cs typeface="Calibri"/>
              <a:sym typeface="Calibri"/>
            </a:endParaRPr>
          </a:p>
        </p:txBody>
      </p:sp>
      <p:sp>
        <p:nvSpPr>
          <p:cNvPr id="115" name="Google Shape;115;p22"/>
          <p:cNvSpPr txBox="1"/>
          <p:nvPr>
            <p:ph idx="1" type="body"/>
          </p:nvPr>
        </p:nvSpPr>
        <p:spPr>
          <a:xfrm>
            <a:off x="1171050" y="1383000"/>
            <a:ext cx="6801900" cy="2377500"/>
          </a:xfrm>
          <a:prstGeom prst="rect">
            <a:avLst/>
          </a:prstGeom>
        </p:spPr>
        <p:txBody>
          <a:bodyPr anchorCtr="0" anchor="t" bIns="91425" lIns="91425" spcFirstLastPara="1" rIns="91425" wrap="square" tIns="91425">
            <a:normAutofit lnSpcReduction="10000"/>
          </a:bodyPr>
          <a:lstStyle/>
          <a:p>
            <a:pPr indent="-415530" lvl="0" marL="457200" rtl="0" algn="l">
              <a:spcBef>
                <a:spcPts val="0"/>
              </a:spcBef>
              <a:spcAft>
                <a:spcPts val="0"/>
              </a:spcAft>
              <a:buSzPts val="2944"/>
              <a:buFont typeface="Calibri"/>
              <a:buChar char="●"/>
            </a:pPr>
            <a:r>
              <a:rPr lang="en" sz="2943">
                <a:latin typeface="Calibri"/>
                <a:ea typeface="Calibri"/>
                <a:cs typeface="Calibri"/>
                <a:sym typeface="Calibri"/>
              </a:rPr>
              <a:t>Simple games</a:t>
            </a:r>
            <a:endParaRPr sz="2943">
              <a:latin typeface="Calibri"/>
              <a:ea typeface="Calibri"/>
              <a:cs typeface="Calibri"/>
              <a:sym typeface="Calibri"/>
            </a:endParaRPr>
          </a:p>
          <a:p>
            <a:pPr indent="-415530" lvl="1" marL="914400" rtl="0" algn="l">
              <a:spcBef>
                <a:spcPts val="0"/>
              </a:spcBef>
              <a:spcAft>
                <a:spcPts val="0"/>
              </a:spcAft>
              <a:buSzPts val="2944"/>
              <a:buFont typeface="Calibri"/>
              <a:buChar char="○"/>
            </a:pPr>
            <a:r>
              <a:rPr lang="en" sz="2943">
                <a:latin typeface="Calibri"/>
                <a:ea typeface="Calibri"/>
                <a:cs typeface="Calibri"/>
                <a:sym typeface="Calibri"/>
              </a:rPr>
              <a:t>Wide user range </a:t>
            </a:r>
            <a:endParaRPr sz="2943">
              <a:latin typeface="Calibri"/>
              <a:ea typeface="Calibri"/>
              <a:cs typeface="Calibri"/>
              <a:sym typeface="Calibri"/>
            </a:endParaRPr>
          </a:p>
          <a:p>
            <a:pPr indent="-448304" lvl="0" marL="457200" rtl="0" algn="l">
              <a:spcBef>
                <a:spcPts val="0"/>
              </a:spcBef>
              <a:spcAft>
                <a:spcPts val="0"/>
              </a:spcAft>
              <a:buSzPts val="3460"/>
              <a:buFont typeface="Calibri"/>
              <a:buChar char="●"/>
            </a:pPr>
            <a:r>
              <a:rPr lang="en" sz="2759">
                <a:latin typeface="Calibri"/>
                <a:ea typeface="Calibri"/>
                <a:cs typeface="Calibri"/>
                <a:sym typeface="Calibri"/>
              </a:rPr>
              <a:t>Dynamic and personalized profiles</a:t>
            </a:r>
            <a:endParaRPr sz="3459">
              <a:latin typeface="Calibri"/>
              <a:ea typeface="Calibri"/>
              <a:cs typeface="Calibri"/>
              <a:sym typeface="Calibri"/>
            </a:endParaRPr>
          </a:p>
          <a:p>
            <a:pPr indent="0" lvl="0" marL="914400" rtl="0" algn="l">
              <a:spcBef>
                <a:spcPts val="1200"/>
              </a:spcBef>
              <a:spcAft>
                <a:spcPts val="1200"/>
              </a:spcAft>
              <a:buNone/>
            </a:pPr>
            <a:r>
              <a:t/>
            </a:r>
            <a:endParaRPr sz="2943">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62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FF0000"/>
                </a:solidFill>
                <a:latin typeface="Calibri"/>
                <a:ea typeface="Calibri"/>
                <a:cs typeface="Calibri"/>
                <a:sym typeface="Calibri"/>
              </a:rPr>
              <a:t>What simple game?</a:t>
            </a:r>
            <a:endParaRPr sz="2820">
              <a:solidFill>
                <a:srgbClr val="FF0000"/>
              </a:solidFill>
              <a:latin typeface="Calibri"/>
              <a:ea typeface="Calibri"/>
              <a:cs typeface="Calibri"/>
              <a:sym typeface="Calibri"/>
            </a:endParaRPr>
          </a:p>
        </p:txBody>
      </p:sp>
      <p:sp>
        <p:nvSpPr>
          <p:cNvPr id="121" name="Google Shape;121;p23"/>
          <p:cNvSpPr txBox="1"/>
          <p:nvPr>
            <p:ph idx="1" type="body"/>
          </p:nvPr>
        </p:nvSpPr>
        <p:spPr>
          <a:xfrm>
            <a:off x="311700" y="963850"/>
            <a:ext cx="42603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2200">
              <a:latin typeface="Calibri"/>
              <a:ea typeface="Calibri"/>
              <a:cs typeface="Calibri"/>
              <a:sym typeface="Calibri"/>
            </a:endParaRPr>
          </a:p>
          <a:p>
            <a:pPr indent="0" lvl="0" marL="0" rtl="0" algn="l">
              <a:lnSpc>
                <a:spcPct val="100000"/>
              </a:lnSpc>
              <a:spcBef>
                <a:spcPts val="0"/>
              </a:spcBef>
              <a:spcAft>
                <a:spcPts val="0"/>
              </a:spcAft>
              <a:buNone/>
            </a:pPr>
            <a:r>
              <a:t/>
            </a:r>
            <a:endParaRPr sz="22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Rock-Paper-Scissors</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 sz="2300">
                <a:latin typeface="Calibri"/>
                <a:ea typeface="Calibri"/>
                <a:cs typeface="Calibri"/>
                <a:sym typeface="Calibri"/>
              </a:rPr>
              <a:t>Identifiable behaviors</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 sz="2300">
                <a:latin typeface="Calibri"/>
                <a:ea typeface="Calibri"/>
                <a:cs typeface="Calibri"/>
                <a:sym typeface="Calibri"/>
              </a:rPr>
              <a:t>Well-known</a:t>
            </a:r>
            <a:endParaRPr sz="2300">
              <a:latin typeface="Calibri"/>
              <a:ea typeface="Calibri"/>
              <a:cs typeface="Calibri"/>
              <a:sym typeface="Calibri"/>
            </a:endParaRPr>
          </a:p>
          <a:p>
            <a:pPr indent="0" lvl="0" marL="0" rtl="0" algn="l">
              <a:spcBef>
                <a:spcPts val="1200"/>
              </a:spcBef>
              <a:spcAft>
                <a:spcPts val="1200"/>
              </a:spcAft>
              <a:buNone/>
            </a:pPr>
            <a:r>
              <a:t/>
            </a:r>
            <a:endParaRPr sz="1700">
              <a:latin typeface="Calibri"/>
              <a:ea typeface="Calibri"/>
              <a:cs typeface="Calibri"/>
              <a:sym typeface="Calibri"/>
            </a:endParaRPr>
          </a:p>
        </p:txBody>
      </p:sp>
      <p:sp>
        <p:nvSpPr>
          <p:cNvPr id="122" name="Google Shape;122;p23"/>
          <p:cNvSpPr txBox="1"/>
          <p:nvPr/>
        </p:nvSpPr>
        <p:spPr>
          <a:xfrm>
            <a:off x="132400" y="4571225"/>
            <a:ext cx="8870400" cy="18972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Clr>
                <a:schemeClr val="dk1"/>
              </a:buClr>
              <a:buSzPts val="1100"/>
              <a:buFont typeface="Arial"/>
              <a:buNone/>
            </a:pPr>
            <a:r>
              <a:rPr lang="en" sz="700">
                <a:solidFill>
                  <a:schemeClr val="dk1"/>
                </a:solidFill>
                <a:latin typeface="Calibri"/>
                <a:ea typeface="Calibri"/>
                <a:cs typeface="Calibri"/>
                <a:sym typeface="Calibri"/>
              </a:rPr>
              <a:t>H. Zhang, F. Moisan, and C. Gonzalez, “Paper-rock-scissors: An exploration of the dynamics of players’ strategies,” Proceedings of the Human Factors and Ergonomics Society Annual Meeting, vol. 64, no. 1, pp. 268–272, 2021.</a:t>
            </a:r>
            <a:br>
              <a:rPr lang="en" sz="700">
                <a:solidFill>
                  <a:schemeClr val="dk1"/>
                </a:solidFill>
                <a:latin typeface="Calibri"/>
                <a:ea typeface="Calibri"/>
                <a:cs typeface="Calibri"/>
                <a:sym typeface="Calibri"/>
              </a:rPr>
            </a:br>
            <a:r>
              <a:rPr lang="en" sz="700">
                <a:solidFill>
                  <a:schemeClr val="dk1"/>
                </a:solidFill>
                <a:latin typeface="Calibri"/>
                <a:ea typeface="Calibri"/>
                <a:cs typeface="Calibri"/>
                <a:sym typeface="Calibri"/>
              </a:rPr>
              <a:t>E. Brockbank and E. Vul, “Formalizing opponent modeling with the rock, paper, scissors game,” Games, vol. 12, no. 3, p. 70, 2021.  Brockbank, E.,  Vul, E. (2020). Recursive adversarial reasoning in the rock, paper, scissors game.</a:t>
            </a:r>
            <a:endParaRPr sz="700">
              <a:solidFill>
                <a:schemeClr val="dk1"/>
              </a:solidFill>
              <a:latin typeface="Calibri"/>
              <a:ea typeface="Calibri"/>
              <a:cs typeface="Calibri"/>
              <a:sym typeface="Calibri"/>
            </a:endParaRPr>
          </a:p>
          <a:p>
            <a:pPr indent="0" lvl="0" marL="355600" rtl="0" algn="l">
              <a:lnSpc>
                <a:spcPct val="115000"/>
              </a:lnSpc>
              <a:spcBef>
                <a:spcPts val="120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355600" rtl="0" algn="l">
              <a:lnSpc>
                <a:spcPct val="100000"/>
              </a:lnSpc>
              <a:spcBef>
                <a:spcPts val="120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355600" rtl="0" algn="l">
              <a:lnSpc>
                <a:spcPct val="115000"/>
              </a:lnSpc>
              <a:spcBef>
                <a:spcPts val="1200"/>
              </a:spcBef>
              <a:spcAft>
                <a:spcPts val="0"/>
              </a:spcAft>
              <a:buClr>
                <a:schemeClr val="dk1"/>
              </a:buClr>
              <a:buSzPts val="1100"/>
              <a:buFont typeface="Arial"/>
              <a:buNone/>
            </a:pPr>
            <a:r>
              <a:t/>
            </a:r>
            <a:endParaRPr sz="7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pic>
        <p:nvPicPr>
          <p:cNvPr id="123" name="Google Shape;123;p23"/>
          <p:cNvPicPr preferRelativeResize="0"/>
          <p:nvPr/>
        </p:nvPicPr>
        <p:blipFill>
          <a:blip r:embed="rId3">
            <a:alphaModFix/>
          </a:blip>
          <a:stretch>
            <a:fillRect/>
          </a:stretch>
        </p:blipFill>
        <p:spPr>
          <a:xfrm>
            <a:off x="4329775" y="856850"/>
            <a:ext cx="4267201" cy="284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FF0000"/>
                </a:solidFill>
                <a:latin typeface="Calibri"/>
                <a:ea typeface="Calibri"/>
                <a:cs typeface="Calibri"/>
                <a:sym typeface="Calibri"/>
              </a:rPr>
              <a:t>Our A</a:t>
            </a:r>
            <a:r>
              <a:rPr lang="en">
                <a:solidFill>
                  <a:srgbClr val="FF0000"/>
                </a:solidFill>
                <a:latin typeface="Calibri"/>
                <a:ea typeface="Calibri"/>
                <a:cs typeface="Calibri"/>
                <a:sym typeface="Calibri"/>
              </a:rPr>
              <a:t>lgorithm</a:t>
            </a:r>
            <a:endParaRPr>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