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1" r:id="rId7"/>
    <p:sldId id="260" r:id="rId8"/>
    <p:sldId id="262" r:id="rId9"/>
    <p:sldId id="263" r:id="rId10"/>
    <p:sldId id="264" r:id="rId11"/>
    <p:sldId id="268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2595-0911-46A4-BDC2-44B9D94AD6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AB846-ABBB-463E-A132-2F670C33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AB846-ABBB-463E-A132-2F670C333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AB846-ABBB-463E-A132-2F670C3339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08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331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CA3D720-DBD9-48E3-984D-A65E4B865B6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BDFD13C-B593-4F46-B43E-B91AA12B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C63F9BB-0AF8-43A9-90DD-BF8D0425F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1292841" cy="4236483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53E64-33BA-1E9A-1A6B-4AD9B8D62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095153"/>
            <a:ext cx="6891187" cy="289968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FFFFFF"/>
                </a:solidFill>
              </a:rPr>
              <a:t>Analysis of Power Resilience for Outdated Residential Power Distribution Systems in Realistic Operating Conditions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B306D5B-49A7-4F3F-90DB-837A440FB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0"/>
            <a:ext cx="7834541" cy="2624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8BE1-7E2F-45EB-77C2-73192AF5D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77" y="5072735"/>
            <a:ext cx="6891187" cy="946201"/>
          </a:xfrm>
          <a:noFill/>
        </p:spPr>
        <p:txBody>
          <a:bodyPr anchor="t"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Chengwei</a:t>
            </a:r>
            <a:r>
              <a:rPr lang="en-US" sz="2800" dirty="0">
                <a:solidFill>
                  <a:schemeClr val="tx1"/>
                </a:solidFill>
              </a:rPr>
              <a:t> Lei, Noah Pitts, </a:t>
            </a:r>
            <a:r>
              <a:rPr lang="en-US" sz="2800" dirty="0" err="1">
                <a:solidFill>
                  <a:schemeClr val="tx1"/>
                </a:solidFill>
              </a:rPr>
              <a:t>Ruting</a:t>
            </a:r>
            <a:r>
              <a:rPr lang="en-US" sz="2800" dirty="0">
                <a:solidFill>
                  <a:schemeClr val="tx1"/>
                </a:solidFill>
              </a:rPr>
              <a:t> Jia, and </a:t>
            </a:r>
            <a:r>
              <a:rPr lang="en-US" sz="2800" b="1" dirty="0">
                <a:solidFill>
                  <a:schemeClr val="tx1"/>
                </a:solidFill>
              </a:rPr>
              <a:t>Weisong Tian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6CA571C-5961-49A8-9492-AA408B94F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4547" y="-2811"/>
            <a:ext cx="3498634" cy="6860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alifornia State University, Northridge - Wikipedia">
            <a:extLst>
              <a:ext uri="{FF2B5EF4-FFF2-40B4-BE49-F238E27FC236}">
                <a16:creationId xmlns:a16="http://schemas.microsoft.com/office/drawing/2014/main" id="{4CE6FAE0-2248-E84A-D5B3-31912BE5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339" y="2335608"/>
            <a:ext cx="2073049" cy="20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dener University - Wikipedia">
            <a:extLst>
              <a:ext uri="{FF2B5EF4-FFF2-40B4-BE49-F238E27FC236}">
                <a16:creationId xmlns:a16="http://schemas.microsoft.com/office/drawing/2014/main" id="{1CBE69B2-9EAF-8A89-4FF3-34F43048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7166" y="4550832"/>
            <a:ext cx="2137475" cy="21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kersfield | CSU">
            <a:extLst>
              <a:ext uri="{FF2B5EF4-FFF2-40B4-BE49-F238E27FC236}">
                <a16:creationId xmlns:a16="http://schemas.microsoft.com/office/drawing/2014/main" id="{59258885-9141-2E4F-4686-D57EF3EE1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2"/>
          <a:stretch/>
        </p:blipFill>
        <p:spPr bwMode="auto">
          <a:xfrm>
            <a:off x="8547339" y="169693"/>
            <a:ext cx="2223618" cy="20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1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7319-1041-1E5A-EFB0-8633B404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 tripping in used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77AD0-5E7B-60BD-1378-4BF7303F8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TMCB may have loose or fatigue mechanisms inside, which may cause inaccurate tripping in application. </a:t>
                </a:r>
              </a:p>
              <a:p>
                <a:r>
                  <a:rPr lang="en-US" dirty="0"/>
                  <a:t>In the work [2], over 3,000 used TMCB that were installed between 1950s to 2014 were tested. Following the UL489 Standard, and assuming a 0.3% failure rate, the brand new TMCB’s tripping current should follow a normal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(1.29,0.08)</m:t>
                    </m:r>
                  </m:oMath>
                </a14:m>
                <a:r>
                  <a:rPr lang="en-US" dirty="0"/>
                  <a:t> of the rated current. </a:t>
                </a:r>
              </a:p>
              <a:p>
                <a:r>
                  <a:rPr lang="en-US" dirty="0"/>
                  <a:t>However, the worn TMCB has shown a “flatter” and shifted normal distribution. By applying the exhaustive search method, the worn TMCB’s tripping current will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(1.21,0.1)</m:t>
                    </m:r>
                  </m:oMath>
                </a14:m>
                <a:r>
                  <a:rPr lang="en-US" dirty="0"/>
                  <a:t> of the rated current.</a:t>
                </a:r>
              </a:p>
              <a:p>
                <a:r>
                  <a:rPr lang="en-US" dirty="0"/>
                  <a:t>We can apply the following equation to the TMCB simulation model to show the used conditions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the shift and flat ratio of the given worn TMCB):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77AD0-5E7B-60BD-1378-4BF7303F8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80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DA8F81-80ED-2EEA-48E4-244C8C4B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15" y="5511833"/>
            <a:ext cx="3678422" cy="7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903E-371B-4CA5-FECF-B9CE40BD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Substandard TMCB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6051-EAD4-C53F-5DF3-3D0C2105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04457" cy="435133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Substandard, poor-quality TMCB are often spotted in the market, especially in the aged and under-maintained buildings.</a:t>
            </a:r>
          </a:p>
          <a:p>
            <a:pPr algn="l"/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By analyzing the data collected in [2], the thermal tripping pattern of these substandard TMCB follows a similar trend as the worn TMCB,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The proportion of “failed to trip” outliers may significantly increase.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We have observed a 24.3% increase of such outliers,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It may increase the chance of fire hazard.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46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A7830-1768-5F4A-C738-FA3B5F9B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23" y="4335360"/>
            <a:ext cx="7494124" cy="2306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DA899-F77A-7854-3CB4-4C996F3C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54D44-0A31-5862-CFED-44F4333A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1"/>
                <a:ext cx="8595360" cy="3157870"/>
              </a:xfrm>
            </p:spPr>
            <p:txBody>
              <a:bodyPr/>
              <a:lstStyle/>
              <a:p>
                <a:r>
                  <a:rPr lang="en-US" dirty="0"/>
                  <a:t>In this work, we simulate a power distribution system that has a 50-A TMCB installed outdoors, while three 15-A TMCB were installed indoors. Without considering the temperature factor, under full-rated load, the 50-A TMCB should not be tripped.</a:t>
                </a:r>
              </a:p>
              <a:p>
                <a:r>
                  <a:rPr lang="en-US" dirty="0"/>
                  <a:t>We assume the outdoor TMCB were very hot at 65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while the indoor TMCB were at 25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simulate for two hours which represents typical hot summer afternoons. We found that there are 6 nuisance trips among 100 trials because of the high operating temperature, and if the TMCB were used, this number increases to 8 according to </a:t>
                </a:r>
                <a:r>
                  <a:rPr lang="en-US"/>
                  <a:t>our simulation experiments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54D44-0A31-5862-CFED-44F4333A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1"/>
                <a:ext cx="8595360" cy="3157870"/>
              </a:xfrm>
              <a:blipFill>
                <a:blip r:embed="rId3"/>
                <a:stretch>
                  <a:fillRect l="-142" t="-135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9596-AB7A-9C8F-C223-53F6BF95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references in 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1820-268C-0429-E4AA-2010FF5F6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J. Aronstein, “Temperature sensitivity of residential molded case circuit breakers,” IEEE Access, vol. 7, pp. 38 714–38 720, 2019.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J. Aronstein and D. W. Carrier, “Molded case circuit breakers-some holes in the electrical safety net,” IEEE Access, vol. 6, pp. 10 062–10 068, 2018.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Y.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Huang, J. Yang, J. Xu, and R. Yang, “Improving cabin thermal environment of parked vehicles under direct sunlight using a daytime radiative cooling cover,” Applied Thermal Engineering, vol. 190, p.116776, 2021.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C. Lei and W. Tian, “Probability-based customizable modeling and simulation of protective devices in power distribution systems,” Energies, vol. 15, no. 1, p. 199, 2021.</a:t>
            </a:r>
          </a:p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1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717DF277-2261-DF83-6C48-C14E1F3F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-5318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6A344-BAA3-97D8-B629-06A1DA3F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6" y="758952"/>
            <a:ext cx="6001866" cy="14154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0673-7232-97A5-ADD1-82D80260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286" y="3056858"/>
            <a:ext cx="3926816" cy="7442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2116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5146-0E4C-37D2-36D9-CA0FB5DD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79" y="365759"/>
            <a:ext cx="4440488" cy="1537548"/>
          </a:xfrm>
        </p:spPr>
        <p:txBody>
          <a:bodyPr>
            <a:normAutofit/>
          </a:bodyPr>
          <a:lstStyle/>
          <a:p>
            <a:r>
              <a:rPr lang="en-US" sz="4000" dirty="0"/>
              <a:t>Backgrounds</a:t>
            </a:r>
          </a:p>
        </p:txBody>
      </p:sp>
      <p:sp>
        <p:nvSpPr>
          <p:cNvPr id="2074" name="Rectangle 2063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65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9052"/>
            <a:ext cx="5862737" cy="3750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FH 10-222 Volume 5 1 July 2008">
            <a:extLst>
              <a:ext uri="{FF2B5EF4-FFF2-40B4-BE49-F238E27FC236}">
                <a16:creationId xmlns:a16="http://schemas.microsoft.com/office/drawing/2014/main" id="{1F9B26AD-3EBA-3401-C61F-D3AFFCFF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923" y="404042"/>
            <a:ext cx="3978870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67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4154693"/>
            <a:ext cx="2849414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solutely Everything You Need to Know About a Thermal Magnetic Circui – Circuit  Breaker Wholesale">
            <a:extLst>
              <a:ext uri="{FF2B5EF4-FFF2-40B4-BE49-F238E27FC236}">
                <a16:creationId xmlns:a16="http://schemas.microsoft.com/office/drawing/2014/main" id="{D6A3B2F3-B501-4EC7-0B88-63EDD924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36" y="4315560"/>
            <a:ext cx="2144184" cy="21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Rectangle 2069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4154694"/>
            <a:ext cx="2848512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utdoor Electrical Panel, Outdoor Breaker Box Manufacturer -KDM">
            <a:extLst>
              <a:ext uri="{FF2B5EF4-FFF2-40B4-BE49-F238E27FC236}">
                <a16:creationId xmlns:a16="http://schemas.microsoft.com/office/drawing/2014/main" id="{0A3C3CF4-9A02-10DE-2AF8-80C4BA8F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947" y="4315560"/>
            <a:ext cx="2144184" cy="21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94E0-1202-914D-988C-8165DD68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80" y="2092960"/>
            <a:ext cx="4377422" cy="4445491"/>
          </a:xfrm>
        </p:spPr>
        <p:txBody>
          <a:bodyPr>
            <a:noAutofit/>
          </a:bodyPr>
          <a:lstStyle/>
          <a:p>
            <a:r>
              <a:rPr lang="en-US" sz="2000" dirty="0"/>
              <a:t>Thermal-magnetic circuit breakers (TMCB) are the most-commonly used type of circuit breakers in the user-end power distribution panels. </a:t>
            </a:r>
          </a:p>
          <a:p>
            <a:r>
              <a:rPr lang="en-US" sz="2000" dirty="0"/>
              <a:t>Power distribution panels are often spotted outdoors, especially in the old residential areas and deployable microgrids (e.g., refugee camps and military camps).</a:t>
            </a:r>
          </a:p>
        </p:txBody>
      </p:sp>
    </p:spTree>
    <p:extLst>
      <p:ext uri="{BB962C8B-B14F-4D97-AF65-F5344CB8AC3E}">
        <p14:creationId xmlns:p14="http://schemas.microsoft.com/office/powerpoint/2010/main" val="26353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2911-6241-9DBD-071C-B8B0702D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61" y="533755"/>
            <a:ext cx="6171639" cy="1363344"/>
          </a:xfrm>
        </p:spPr>
        <p:txBody>
          <a:bodyPr>
            <a:normAutofit/>
          </a:bodyPr>
          <a:lstStyle/>
          <a:p>
            <a:r>
              <a:rPr lang="en-US" sz="3200" dirty="0"/>
              <a:t>Background: TMCB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83F7-941F-C443-5190-7AB06C20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4" y="2240530"/>
            <a:ext cx="5849680" cy="3854979"/>
          </a:xfrm>
        </p:spPr>
        <p:txBody>
          <a:bodyPr>
            <a:normAutofit/>
          </a:bodyPr>
          <a:lstStyle/>
          <a:p>
            <a:r>
              <a:rPr lang="en-US" sz="2000" dirty="0"/>
              <a:t>TMCB has two protection functions: thermal tripping and magnetic tripping.</a:t>
            </a:r>
          </a:p>
          <a:p>
            <a:r>
              <a:rPr lang="en-US" sz="2000" dirty="0"/>
              <a:t>Thermal tripping allows overloads to exist for a relative longer period</a:t>
            </a:r>
          </a:p>
          <a:p>
            <a:r>
              <a:rPr lang="en-US" sz="2000" dirty="0"/>
              <a:t>Magnetic tripping cuts off the circuit immediately when fault happens</a:t>
            </a:r>
          </a:p>
          <a:p>
            <a:r>
              <a:rPr lang="en-US" sz="2000" dirty="0"/>
              <a:t>The time-current-curve (TCC) provided by the manufacturer is used in creating the thermal model for the TMCB </a:t>
            </a:r>
          </a:p>
        </p:txBody>
      </p:sp>
      <p:pic>
        <p:nvPicPr>
          <p:cNvPr id="3076" name="Picture 4" descr="MOLDED CASE CIRCUIT BREAKER BASICS - ppt video online download">
            <a:extLst>
              <a:ext uri="{FF2B5EF4-FFF2-40B4-BE49-F238E27FC236}">
                <a16:creationId xmlns:a16="http://schemas.microsoft.com/office/drawing/2014/main" id="{F036DB6C-B606-74CF-28E1-1193E8E1C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2674" r="23067" b="2859"/>
          <a:stretch/>
        </p:blipFill>
        <p:spPr bwMode="auto">
          <a:xfrm>
            <a:off x="6209414" y="877186"/>
            <a:ext cx="4853762" cy="58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LDED CASE CIRCUIT BREAKER BASICS - ppt video online download">
            <a:extLst>
              <a:ext uri="{FF2B5EF4-FFF2-40B4-BE49-F238E27FC236}">
                <a16:creationId xmlns:a16="http://schemas.microsoft.com/office/drawing/2014/main" id="{BCD3F22F-2E04-DD56-1A38-4EDBD8D2F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2674" r="23067" b="2859"/>
          <a:stretch/>
        </p:blipFill>
        <p:spPr bwMode="auto">
          <a:xfrm>
            <a:off x="6158319" y="1047306"/>
            <a:ext cx="4853762" cy="58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B9293-FB51-E886-F9BB-28F88317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Probability-based TMCB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DBC3-A5D3-2B1C-DD24-CAD754C9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5" y="5617922"/>
            <a:ext cx="4609157" cy="10131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Thermal tripping time is determined by a probability pattern [4]</a:t>
            </a:r>
          </a:p>
        </p:txBody>
      </p:sp>
      <p:pic>
        <p:nvPicPr>
          <p:cNvPr id="1026" name="Picture 2" descr="Energies 15 00199 g010 550">
            <a:extLst>
              <a:ext uri="{FF2B5EF4-FFF2-40B4-BE49-F238E27FC236}">
                <a16:creationId xmlns:a16="http://schemas.microsoft.com/office/drawing/2014/main" id="{0E6749F4-92BF-06B7-CE29-1256C924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4" y="1956340"/>
            <a:ext cx="52387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A17488-8F5B-B660-4947-0A011DB3BE23}"/>
              </a:ext>
            </a:extLst>
          </p:cNvPr>
          <p:cNvCxnSpPr/>
          <p:nvPr/>
        </p:nvCxnSpPr>
        <p:spPr>
          <a:xfrm flipV="1">
            <a:off x="8654094" y="1506254"/>
            <a:ext cx="0" cy="49964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14218C-901E-614C-698E-22DFE9320714}"/>
              </a:ext>
            </a:extLst>
          </p:cNvPr>
          <p:cNvCxnSpPr/>
          <p:nvPr/>
        </p:nvCxnSpPr>
        <p:spPr>
          <a:xfrm>
            <a:off x="8661748" y="2674307"/>
            <a:ext cx="0" cy="3883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BA2753-A146-43AA-A5A1-911B65B6023B}"/>
              </a:ext>
            </a:extLst>
          </p:cNvPr>
          <p:cNvCxnSpPr/>
          <p:nvPr/>
        </p:nvCxnSpPr>
        <p:spPr>
          <a:xfrm flipV="1">
            <a:off x="5755710" y="2918564"/>
            <a:ext cx="2829490" cy="438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ED34-122E-9D2D-8E22-8E9542E0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BED80-DC58-E51B-FA63-8E339D7C9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4415" y="1988289"/>
                <a:ext cx="9269677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TCC from the manufacturers are often obtained in ideal indoor environment (commonly 25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000" dirty="0"/>
                  <a:t>The surface temperature of the outdoor power distribution panels can get very hot (possibly 65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/>
                  <a:t> or higher [3]).</a:t>
                </a:r>
              </a:p>
              <a:p>
                <a:r>
                  <a:rPr lang="en-US" sz="2000" dirty="0"/>
                  <a:t>The thermal tripping heating process in real-life may vary from the TCC. They may be tripped at a lower overload current than the TCC indicates.</a:t>
                </a:r>
              </a:p>
              <a:p>
                <a:r>
                  <a:rPr lang="en-US" sz="2000" dirty="0"/>
                  <a:t>Circuit breakers are reusable. Used circuit breakers with loose/fatigue mechanical components that may lead to unexpected trips.</a:t>
                </a:r>
              </a:p>
              <a:p>
                <a:r>
                  <a:rPr lang="en-US" sz="2000" dirty="0"/>
                  <a:t>These unexpected trips are called as nuisance tripping.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BED80-DC58-E51B-FA63-8E339D7C9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415" y="1988289"/>
                <a:ext cx="9269677" cy="4351337"/>
              </a:xfrm>
              <a:blipFill>
                <a:blip r:embed="rId2"/>
                <a:stretch>
                  <a:fillRect l="-26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7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E670-364B-1829-3D4D-55594F8F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5E60-194E-1BEB-8748-D9E59C7A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this work, we plan to construct simulation models for TMCBs with the following factors considered: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Ambient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Used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Substandard products</a:t>
            </a:r>
          </a:p>
          <a:p>
            <a:r>
              <a:rPr lang="en-US" sz="2000" dirty="0"/>
              <a:t>These factors will change the tripping characteristics for the TMCB. Our goal is to integrate these factors into our TMCB simulation model [4], so that the real-world operating characteristics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190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B89B-E3BD-75C6-999A-0F3812A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40081"/>
            <a:ext cx="4954920" cy="1606948"/>
          </a:xfrm>
        </p:spPr>
        <p:txBody>
          <a:bodyPr>
            <a:normAutofit/>
          </a:bodyPr>
          <a:lstStyle/>
          <a:p>
            <a:r>
              <a:rPr lang="en-US" sz="3400"/>
              <a:t>Tripping current change in high ambient temperature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F022C-8844-0948-CC77-89AD0506F2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2560106"/>
                <a:ext cx="4954920" cy="3724805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Experiment data suggests that higher operating temperature will lead to lower tripping current [1]. </a:t>
                </a:r>
              </a:p>
              <a:p>
                <a:r>
                  <a:rPr lang="en-US"/>
                  <a:t>According to the experiment data in [1], the tripping current decrease varies by model and capacity of the TMCB.</a:t>
                </a:r>
              </a:p>
              <a:p>
                <a:r>
                  <a:rPr lang="en-US"/>
                  <a:t>The greatest decrease that recorded in [1] was 0.671% per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/>
                  <a:t> above 25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Our goal is to summarize the experimental data and implement it to the thermal-based TMCB simulation model.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F022C-8844-0948-CC77-89AD0506F2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2560106"/>
                <a:ext cx="4954920" cy="3724805"/>
              </a:xfrm>
              <a:blipFill>
                <a:blip r:embed="rId2"/>
                <a:stretch>
                  <a:fillRect l="-246" t="-1309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57A88C3-64D5-2ADA-9DB1-4B1FA71BB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5" y="1193035"/>
            <a:ext cx="4449444" cy="462279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A0EB301-1DA3-986D-3D64-3D9CE85E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26" y="2247029"/>
            <a:ext cx="4827402" cy="38739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EC94BF-4502-02C0-CCEA-4EB90E40E734}"/>
              </a:ext>
            </a:extLst>
          </p:cNvPr>
          <p:cNvSpPr/>
          <p:nvPr/>
        </p:nvSpPr>
        <p:spPr>
          <a:xfrm>
            <a:off x="6216792" y="3722511"/>
            <a:ext cx="389236" cy="5949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28AD9-F86A-3551-8326-8965C436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58" y="4328184"/>
            <a:ext cx="4390907" cy="1989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C1671-3107-923F-EC8C-BE0146E70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10" y="2325201"/>
            <a:ext cx="2742500" cy="657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80123-0FDA-28A0-D474-9E0A8A8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of tripping current in high operating temperature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6F8AA-AADF-0240-7EF6-0CD5F7D93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1"/>
                <a:ext cx="8595360" cy="2897372"/>
              </a:xfrm>
            </p:spPr>
            <p:txBody>
              <a:bodyPr/>
              <a:lstStyle/>
              <a:p>
                <a:r>
                  <a:rPr lang="en-US" dirty="0"/>
                  <a:t>The following equation is used to estimate the actual tripping current given the operating temperature and the rated current: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operating temperature in Celsius,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rated current of the TMCB, and the four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to be determined.</a:t>
                </a:r>
              </a:p>
              <a:p>
                <a:pPr algn="l"/>
                <a:r>
                  <a:rPr lang="en-US" dirty="0"/>
                  <a:t>To get the best estimation of the parameter matrix, we minimize the total error by Root Mean Squared Error (RMSE), which is calculated as</a:t>
                </a:r>
              </a:p>
              <a:p>
                <a:pPr algn="l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6F8AA-AADF-0240-7EF6-0CD5F7D93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1"/>
                <a:ext cx="8595360" cy="2897372"/>
              </a:xfrm>
              <a:blipFill>
                <a:blip r:embed="rId5"/>
                <a:stretch>
                  <a:fillRect l="-142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451373C-E4D8-22C2-6AF0-CFD5B26A2AF2}"/>
              </a:ext>
            </a:extLst>
          </p:cNvPr>
          <p:cNvSpPr/>
          <p:nvPr/>
        </p:nvSpPr>
        <p:spPr>
          <a:xfrm>
            <a:off x="4421688" y="2325201"/>
            <a:ext cx="638827" cy="58083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091E5-53EC-8812-0EBF-C2A14370D404}"/>
              </a:ext>
            </a:extLst>
          </p:cNvPr>
          <p:cNvSpPr txBox="1"/>
          <p:nvPr/>
        </p:nvSpPr>
        <p:spPr>
          <a:xfrm>
            <a:off x="118998" y="2336102"/>
            <a:ext cx="202295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Environmental vector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B5F6F-AC4D-0CB3-21EF-E5E42FBE0B5E}"/>
              </a:ext>
            </a:extLst>
          </p:cNvPr>
          <p:cNvCxnSpPr/>
          <p:nvPr/>
        </p:nvCxnSpPr>
        <p:spPr>
          <a:xfrm flipV="1">
            <a:off x="2179529" y="2505205"/>
            <a:ext cx="2242159" cy="1486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D05074-0556-B1E6-491A-0E72B4DD86C0}"/>
              </a:ext>
            </a:extLst>
          </p:cNvPr>
          <p:cNvSpPr txBox="1"/>
          <p:nvPr/>
        </p:nvSpPr>
        <p:spPr>
          <a:xfrm>
            <a:off x="9064325" y="2505163"/>
            <a:ext cx="202295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Physical model vector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6CDC70-E6CB-C883-CD35-41C177E9D41C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 flipV="1">
            <a:off x="6664692" y="2698545"/>
            <a:ext cx="2399633" cy="1297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4D4B033-21E7-2651-EEDE-B5991C670014}"/>
              </a:ext>
            </a:extLst>
          </p:cNvPr>
          <p:cNvSpPr/>
          <p:nvPr/>
        </p:nvSpPr>
        <p:spPr>
          <a:xfrm>
            <a:off x="6025865" y="2369929"/>
            <a:ext cx="638827" cy="6572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36061-009B-1DB9-C5B8-621B5D6E7335}"/>
              </a:ext>
            </a:extLst>
          </p:cNvPr>
          <p:cNvSpPr txBox="1"/>
          <p:nvPr/>
        </p:nvSpPr>
        <p:spPr>
          <a:xfrm>
            <a:off x="7864508" y="1441106"/>
            <a:ext cx="252931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Parameter matrix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EC3772-F65C-629D-BB5D-D9CD5D5759BB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943600" y="1625772"/>
            <a:ext cx="1920908" cy="7441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209F3-345B-9A90-667A-4D41D1928875}"/>
              </a:ext>
            </a:extLst>
          </p:cNvPr>
          <p:cNvSpPr/>
          <p:nvPr/>
        </p:nvSpPr>
        <p:spPr>
          <a:xfrm>
            <a:off x="5144868" y="2336101"/>
            <a:ext cx="798732" cy="70097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10" grpId="0" animBg="1"/>
      <p:bldP spid="16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39B31-3ADF-2777-D6C2-8B3ACF72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54" y="2931085"/>
            <a:ext cx="4525005" cy="3926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DF66B-C0AC-58AB-B033-D6A06B1A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F755-BFBE-21DD-BC82-F8D09D65A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781" y="1828800"/>
                <a:ext cx="6150935" cy="435133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applied this method on the experimental data (Brand 3 in [1]), and we applied the exhaustive search method to determine the most optimal combination of the four unknown parameters,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The change of these parameter with the RMSE is shown in the following diagrams.</a:t>
                </a:r>
              </a:p>
              <a:p>
                <a:r>
                  <a:rPr lang="en-US" sz="2000" dirty="0"/>
                  <a:t>Clearly, we can take the combination when the RMSE reaches its minimum value in these two diagrams, respectively.</a:t>
                </a:r>
              </a:p>
              <a:p>
                <a:r>
                  <a:rPr lang="en-US" sz="2000" dirty="0"/>
                  <a:t>The optimization results for this example are: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F755-BFBE-21DD-BC82-F8D09D65A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781" y="1828800"/>
                <a:ext cx="6150935" cy="4351337"/>
              </a:xfrm>
              <a:blipFill>
                <a:blip r:embed="rId3"/>
                <a:stretch>
                  <a:fillRect l="-396" t="-980" r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16B339-9635-19FE-381D-73D02870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581" y="0"/>
            <a:ext cx="4125455" cy="345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97D2D-C709-65AC-7D2E-5656E592A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916" y="5609906"/>
            <a:ext cx="2948634" cy="7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253</TotalTime>
  <Words>1102</Words>
  <Application>Microsoft Office PowerPoint</Application>
  <PresentationFormat>Widescreen</PresentationFormat>
  <Paragraphs>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View</vt:lpstr>
      <vt:lpstr>Analysis of Power Resilience for Outdated Residential Power Distribution Systems in Realistic Operating Conditions</vt:lpstr>
      <vt:lpstr>Backgrounds</vt:lpstr>
      <vt:lpstr>Background: TMCB</vt:lpstr>
      <vt:lpstr>Background: Probability-based TMCB modeling</vt:lpstr>
      <vt:lpstr>Challenges </vt:lpstr>
      <vt:lpstr>Objectives</vt:lpstr>
      <vt:lpstr>Tripping current change in high ambient temperature</vt:lpstr>
      <vt:lpstr>Modeling of tripping current in high operating temperature </vt:lpstr>
      <vt:lpstr>Example</vt:lpstr>
      <vt:lpstr>Nuisance tripping in used conditions</vt:lpstr>
      <vt:lpstr>Substandard TMCB</vt:lpstr>
      <vt:lpstr>Simulation example</vt:lpstr>
      <vt:lpstr>Some of the references in this paper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Power Resilience for Outdated Residential Power Distribution Systems in Realistic Operating Conditions</dc:title>
  <dc:creator>Weisong Tian</dc:creator>
  <cp:lastModifiedBy>Weisong Tian</cp:lastModifiedBy>
  <cp:revision>13</cp:revision>
  <dcterms:created xsi:type="dcterms:W3CDTF">2023-03-30T17:52:26Z</dcterms:created>
  <dcterms:modified xsi:type="dcterms:W3CDTF">2023-04-20T20:53:36Z</dcterms:modified>
</cp:coreProperties>
</file>