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96" r:id="rId2"/>
    <p:sldId id="299" r:id="rId3"/>
    <p:sldId id="300" r:id="rId4"/>
    <p:sldId id="302" r:id="rId5"/>
    <p:sldId id="30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6CD140-6F4A-4730-B8B1-35F6D24A7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A8AB6-24A3-4865-8D23-186DA7E95CB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50594" name="Rectangle 2">
            <a:extLst>
              <a:ext uri="{FF2B5EF4-FFF2-40B4-BE49-F238E27FC236}">
                <a16:creationId xmlns:a16="http://schemas.microsoft.com/office/drawing/2014/main" id="{21F6B00A-32A4-48E3-B392-6E37D56059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50595" name="Rectangle 3">
            <a:extLst>
              <a:ext uri="{FF2B5EF4-FFF2-40B4-BE49-F238E27FC236}">
                <a16:creationId xmlns:a16="http://schemas.microsoft.com/office/drawing/2014/main" id="{7C9B1443-0C3D-4B81-9D9C-A4CD0C4FB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897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647437-BDEC-4B93-A142-A108063E31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B99137-489B-4F49-8663-0A1BC451648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56738" name="Rectangle 2">
            <a:extLst>
              <a:ext uri="{FF2B5EF4-FFF2-40B4-BE49-F238E27FC236}">
                <a16:creationId xmlns:a16="http://schemas.microsoft.com/office/drawing/2014/main" id="{90AFA9C7-A825-4D63-ACCA-F9324D0B25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56739" name="Rectangle 3">
            <a:extLst>
              <a:ext uri="{FF2B5EF4-FFF2-40B4-BE49-F238E27FC236}">
                <a16:creationId xmlns:a16="http://schemas.microsoft.com/office/drawing/2014/main" id="{02ACE76D-0C5B-4D38-B0A3-7CF6BAA9F1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70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08E038-865F-4242-92CD-77BE80A4F0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292BAF-5CD9-4321-83E2-DCD7CDBD1F6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58786" name="Rectangle 2">
            <a:extLst>
              <a:ext uri="{FF2B5EF4-FFF2-40B4-BE49-F238E27FC236}">
                <a16:creationId xmlns:a16="http://schemas.microsoft.com/office/drawing/2014/main" id="{84967B39-A679-4BCA-B823-4F97126FC4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58787" name="Rectangle 3">
            <a:extLst>
              <a:ext uri="{FF2B5EF4-FFF2-40B4-BE49-F238E27FC236}">
                <a16:creationId xmlns:a16="http://schemas.microsoft.com/office/drawing/2014/main" id="{BE63199D-0AF4-4EED-B4F5-5E9790482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793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0BB260-F397-4526-88CA-52D0C7BEF7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3039FE-391B-4C86-819D-06D86ABD820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94EE1E4C-A2C8-4AAD-B710-1BD695DEE3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91CD01A1-D256-4454-9BF2-3028B6CD7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537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BF5B74-01A2-4932-9F1C-4B92472FE5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53CF0-1833-4ED2-A8B6-E490EE16543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4B21812B-E60D-4C94-A093-A82D96C43D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5715E2E7-D608-4A4D-A144-70C60F390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665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>
            <a:extLst>
              <a:ext uri="{FF2B5EF4-FFF2-40B4-BE49-F238E27FC236}">
                <a16:creationId xmlns:a16="http://schemas.microsoft.com/office/drawing/2014/main" id="{C3873FD5-F8BD-4A55-A183-ED03CB79B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Theorem of total probability</a:t>
            </a:r>
          </a:p>
        </p:txBody>
      </p:sp>
      <p:sp>
        <p:nvSpPr>
          <p:cNvPr id="749571" name="Rectangle 3">
            <a:extLst>
              <a:ext uri="{FF2B5EF4-FFF2-40B4-BE49-F238E27FC236}">
                <a16:creationId xmlns:a16="http://schemas.microsoft.com/office/drawing/2014/main" id="{0C4C1450-D73E-4D6B-94F4-D12530FEA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4525962"/>
          </a:xfrm>
        </p:spPr>
        <p:txBody>
          <a:bodyPr/>
          <a:lstStyle/>
          <a:p>
            <a:r>
              <a:rPr lang="en-US" altLang="en-US" sz="2000" dirty="0"/>
              <a:t>Let B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, B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 …, B</a:t>
            </a:r>
            <a:r>
              <a:rPr lang="en-US" altLang="en-US" sz="2000" baseline="-25000" dirty="0"/>
              <a:t>N</a:t>
            </a:r>
            <a:r>
              <a:rPr lang="en-US" altLang="en-US" sz="2000" dirty="0"/>
              <a:t> be mutually exclusive events whose union equals the sample space S. We refer to these sets as a partition of S.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pPr>
              <a:buFontTx/>
              <a:buNone/>
            </a:pPr>
            <a:endParaRPr lang="en-US" altLang="en-US" sz="2000" dirty="0"/>
          </a:p>
          <a:p>
            <a:r>
              <a:rPr lang="en-US" altLang="en-US" sz="2000" dirty="0"/>
              <a:t>An event A can be represented as: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  <p:pic>
        <p:nvPicPr>
          <p:cNvPr id="749572" name="Picture 4">
            <a:extLst>
              <a:ext uri="{FF2B5EF4-FFF2-40B4-BE49-F238E27FC236}">
                <a16:creationId xmlns:a16="http://schemas.microsoft.com/office/drawing/2014/main" id="{4FE33E32-BADE-44BE-A855-E4CEF9CE2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206" y="4142362"/>
            <a:ext cx="71628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9573" name="Picture 5">
            <a:extLst>
              <a:ext uri="{FF2B5EF4-FFF2-40B4-BE49-F238E27FC236}">
                <a16:creationId xmlns:a16="http://schemas.microsoft.com/office/drawing/2014/main" id="{3F6AB722-8E88-4F1E-AC55-9B31223D5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44714"/>
            <a:ext cx="3352800" cy="170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9574" name="Rectangle 6">
            <a:extLst>
              <a:ext uri="{FF2B5EF4-FFF2-40B4-BE49-F238E27FC236}">
                <a16:creationId xmlns:a16="http://schemas.microsoft.com/office/drawing/2014/main" id="{C4A8F078-769E-49F9-8159-210AEAA67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32351"/>
            <a:ext cx="81534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5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/>
              <a:t>Since B</a:t>
            </a:r>
            <a:r>
              <a:rPr lang="en-US" altLang="en-US" sz="2000" baseline="-25000"/>
              <a:t>1</a:t>
            </a:r>
            <a:r>
              <a:rPr lang="en-US" altLang="en-US" sz="2000"/>
              <a:t>, B</a:t>
            </a:r>
            <a:r>
              <a:rPr lang="en-US" altLang="en-US" sz="2000" baseline="-25000"/>
              <a:t>2</a:t>
            </a:r>
            <a:r>
              <a:rPr lang="en-US" altLang="en-US" sz="2000"/>
              <a:t>, …, B</a:t>
            </a:r>
            <a:r>
              <a:rPr lang="en-US" altLang="en-US" sz="2000" baseline="-25000"/>
              <a:t>N</a:t>
            </a:r>
            <a:r>
              <a:rPr lang="en-US" altLang="en-US" sz="2000"/>
              <a:t> are mutually exclusive, then 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solidFill>
                  <a:srgbClr val="0033CC"/>
                </a:solidFill>
              </a:rPr>
              <a:t>	P(A) = P(A </a:t>
            </a:r>
            <a:r>
              <a:rPr lang="en-US" altLang="en-US" sz="2000">
                <a:solidFill>
                  <a:srgbClr val="0033CC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 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B</a:t>
            </a:r>
            <a:r>
              <a:rPr lang="en-US" altLang="en-US" sz="2000" baseline="-25000">
                <a:solidFill>
                  <a:srgbClr val="0033CC"/>
                </a:solidFill>
              </a:rPr>
              <a:t>1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+ </a:t>
            </a:r>
            <a:r>
              <a:rPr lang="en-US" altLang="en-US" sz="2000">
                <a:solidFill>
                  <a:srgbClr val="0033CC"/>
                </a:solidFill>
              </a:rPr>
              <a:t>P(A </a:t>
            </a:r>
            <a:r>
              <a:rPr lang="en-US" altLang="en-US" sz="2000">
                <a:solidFill>
                  <a:srgbClr val="0033CC"/>
                </a:solidFill>
                <a:latin typeface="Symbol" panose="05050102010706020507" pitchFamily="18" charset="2"/>
              </a:rPr>
              <a:t>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B</a:t>
            </a:r>
            <a:r>
              <a:rPr lang="en-US" altLang="en-US" sz="2000" baseline="-25000">
                <a:solidFill>
                  <a:srgbClr val="0033CC"/>
                </a:solidFill>
              </a:rPr>
              <a:t>2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+ … + </a:t>
            </a:r>
            <a:r>
              <a:rPr lang="en-US" altLang="en-US" sz="2000">
                <a:solidFill>
                  <a:srgbClr val="0033CC"/>
                </a:solidFill>
              </a:rPr>
              <a:t>P(A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>
                <a:solidFill>
                  <a:srgbClr val="0033CC"/>
                </a:solidFill>
                <a:latin typeface="Symbol" panose="05050102010706020507" pitchFamily="18" charset="2"/>
              </a:rPr>
              <a:t>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B</a:t>
            </a:r>
            <a:r>
              <a:rPr lang="en-US" altLang="en-US" sz="2000" baseline="-25000">
                <a:solidFill>
                  <a:srgbClr val="0033CC"/>
                </a:solidFill>
              </a:rPr>
              <a:t>N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/>
              <a:t>And therefore 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solidFill>
                  <a:srgbClr val="0033CC"/>
                </a:solidFill>
              </a:rPr>
              <a:t>	P(A) = P(A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|B</a:t>
            </a:r>
            <a:r>
              <a:rPr lang="en-US" altLang="en-US" sz="2000" baseline="-25000">
                <a:solidFill>
                  <a:srgbClr val="0033CC"/>
                </a:solidFill>
              </a:rPr>
              <a:t>1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)*P(B</a:t>
            </a:r>
            <a:r>
              <a:rPr lang="en-US" altLang="en-US" sz="2000" baseline="-25000">
                <a:solidFill>
                  <a:srgbClr val="0033CC"/>
                </a:solidFill>
              </a:rPr>
              <a:t>1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+ </a:t>
            </a:r>
            <a:r>
              <a:rPr lang="en-US" altLang="en-US" sz="2000">
                <a:solidFill>
                  <a:srgbClr val="0033CC"/>
                </a:solidFill>
              </a:rPr>
              <a:t>P(A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|B</a:t>
            </a:r>
            <a:r>
              <a:rPr lang="en-US" altLang="en-US" sz="2000" baseline="-25000">
                <a:solidFill>
                  <a:srgbClr val="0033CC"/>
                </a:solidFill>
              </a:rPr>
              <a:t>2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)*P(B</a:t>
            </a:r>
            <a:r>
              <a:rPr lang="en-US" altLang="en-US" sz="2000" baseline="-25000">
                <a:solidFill>
                  <a:srgbClr val="0033CC"/>
                </a:solidFill>
              </a:rPr>
              <a:t>2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+ … + </a:t>
            </a:r>
            <a:r>
              <a:rPr lang="en-US" altLang="en-US" sz="2000">
                <a:solidFill>
                  <a:srgbClr val="0033CC"/>
                </a:solidFill>
              </a:rPr>
              <a:t>P(A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|B</a:t>
            </a:r>
            <a:r>
              <a:rPr lang="en-US" altLang="en-US" sz="2000" baseline="-25000">
                <a:solidFill>
                  <a:srgbClr val="0033CC"/>
                </a:solidFill>
              </a:rPr>
              <a:t>N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)*P(B</a:t>
            </a:r>
            <a:r>
              <a:rPr lang="en-US" altLang="en-US" sz="2000" baseline="-25000">
                <a:solidFill>
                  <a:srgbClr val="0033CC"/>
                </a:solidFill>
              </a:rPr>
              <a:t>N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		= 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</a:t>
            </a:r>
            <a:r>
              <a:rPr lang="en-US" altLang="en-US" sz="2000" baseline="-25000">
                <a:solidFill>
                  <a:srgbClr val="0033CC"/>
                </a:solidFill>
                <a:cs typeface="Arial" panose="020B0604020202020204" pitchFamily="34" charset="0"/>
              </a:rPr>
              <a:t>i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 P(A | B</a:t>
            </a:r>
            <a:r>
              <a:rPr lang="en-US" altLang="en-US" sz="2000" baseline="-25000">
                <a:solidFill>
                  <a:srgbClr val="0033CC"/>
                </a:solidFill>
                <a:cs typeface="Arial" panose="020B0604020202020204" pitchFamily="34" charset="0"/>
              </a:rPr>
              <a:t>i</a:t>
            </a:r>
            <a:r>
              <a:rPr lang="en-US" altLang="en-US" sz="2000">
                <a:solidFill>
                  <a:srgbClr val="0033CC"/>
                </a:solidFill>
                <a:cs typeface="Arial" panose="020B0604020202020204" pitchFamily="34" charset="0"/>
              </a:rPr>
              <a:t>) * </a:t>
            </a:r>
            <a:r>
              <a:rPr lang="en-US" altLang="en-US">
                <a:solidFill>
                  <a:srgbClr val="0033CC"/>
                </a:solidFill>
              </a:rPr>
              <a:t>P(B</a:t>
            </a:r>
            <a:r>
              <a:rPr lang="en-US" altLang="en-US" baseline="-25000">
                <a:solidFill>
                  <a:srgbClr val="0033CC"/>
                </a:solidFill>
              </a:rPr>
              <a:t>i</a:t>
            </a:r>
            <a:r>
              <a:rPr lang="en-US" altLang="en-US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749575" name="Text Box 7">
            <a:extLst>
              <a:ext uri="{FF2B5EF4-FFF2-40B4-BE49-F238E27FC236}">
                <a16:creationId xmlns:a16="http://schemas.microsoft.com/office/drawing/2014/main" id="{75BB8B03-B138-4880-A5D2-F59B5F1F2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13" y="6315075"/>
            <a:ext cx="34002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Exhaustive conditionalization</a:t>
            </a:r>
          </a:p>
        </p:txBody>
      </p:sp>
      <p:sp>
        <p:nvSpPr>
          <p:cNvPr id="749576" name="Text Box 8">
            <a:extLst>
              <a:ext uri="{FF2B5EF4-FFF2-40B4-BE49-F238E27FC236}">
                <a16:creationId xmlns:a16="http://schemas.microsoft.com/office/drawing/2014/main" id="{745537AE-0D4E-45C3-92FF-23F1E582A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951" y="5257800"/>
            <a:ext cx="18870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Marginalization</a:t>
            </a:r>
          </a:p>
        </p:txBody>
      </p:sp>
    </p:spTree>
    <p:extLst>
      <p:ext uri="{BB962C8B-B14F-4D97-AF65-F5344CB8AC3E}">
        <p14:creationId xmlns:p14="http://schemas.microsoft.com/office/powerpoint/2010/main" val="76758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9571" grpId="0" build="p"/>
      <p:bldP spid="749575" grpId="0"/>
      <p:bldP spid="7495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>
            <a:extLst>
              <a:ext uri="{FF2B5EF4-FFF2-40B4-BE49-F238E27FC236}">
                <a16:creationId xmlns:a16="http://schemas.microsoft.com/office/drawing/2014/main" id="{16C1BFB5-DDBC-4FCD-A75E-10CCC7F90B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Bayes theorem</a:t>
            </a:r>
          </a:p>
        </p:txBody>
      </p:sp>
      <p:sp>
        <p:nvSpPr>
          <p:cNvPr id="755715" name="Rectangle 3">
            <a:extLst>
              <a:ext uri="{FF2B5EF4-FFF2-40B4-BE49-F238E27FC236}">
                <a16:creationId xmlns:a16="http://schemas.microsoft.com/office/drawing/2014/main" id="{4D6B5D14-AB82-4D94-A782-E4D56DD41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0138" y="1939327"/>
            <a:ext cx="8915400" cy="3777622"/>
          </a:xfrm>
        </p:spPr>
        <p:txBody>
          <a:bodyPr/>
          <a:lstStyle/>
          <a:p>
            <a:r>
              <a:rPr lang="en-US" altLang="en-US" sz="2800" dirty="0"/>
              <a:t>P(A </a:t>
            </a:r>
            <a:r>
              <a:rPr lang="en-US" altLang="en-US" sz="2800" dirty="0">
                <a:latin typeface="Symbol" panose="05050102010706020507" pitchFamily="18" charset="2"/>
                <a:cs typeface="Arial" panose="020B0604020202020204" pitchFamily="34" charset="0"/>
              </a:rPr>
              <a:t></a:t>
            </a:r>
            <a:r>
              <a:rPr lang="en-US" altLang="en-US" sz="2800" dirty="0"/>
              <a:t> B) = P(B) * P(A | B) = P(A) * P(B | A)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755716" name="Line 4">
            <a:extLst>
              <a:ext uri="{FF2B5EF4-FFF2-40B4-BE49-F238E27FC236}">
                <a16:creationId xmlns:a16="http://schemas.microsoft.com/office/drawing/2014/main" id="{A3776E1D-7B97-4792-8097-5AA2E55F63E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8788" y="3346450"/>
            <a:ext cx="1928812" cy="1588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5717" name="Rectangle 5">
            <a:extLst>
              <a:ext uri="{FF2B5EF4-FFF2-40B4-BE49-F238E27FC236}">
                <a16:creationId xmlns:a16="http://schemas.microsoft.com/office/drawing/2014/main" id="{37805833-DA94-444D-A49D-6AB45E338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465" y="3397251"/>
            <a:ext cx="2660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A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18" name="Rectangle 6">
            <a:extLst>
              <a:ext uri="{FF2B5EF4-FFF2-40B4-BE49-F238E27FC236}">
                <a16:creationId xmlns:a16="http://schemas.microsoft.com/office/drawing/2014/main" id="{B4F67764-C34D-451E-8634-A98B8B647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877" y="3397251"/>
            <a:ext cx="2131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P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19" name="Rectangle 7">
            <a:extLst>
              <a:ext uri="{FF2B5EF4-FFF2-40B4-BE49-F238E27FC236}">
                <a16:creationId xmlns:a16="http://schemas.microsoft.com/office/drawing/2014/main" id="{9504B7D2-93EA-43E8-8183-A5C03BCBF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3814" y="2895601"/>
            <a:ext cx="2067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B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0" name="Rectangle 8">
            <a:extLst>
              <a:ext uri="{FF2B5EF4-FFF2-40B4-BE49-F238E27FC236}">
                <a16:creationId xmlns:a16="http://schemas.microsoft.com/office/drawing/2014/main" id="{22058C92-728D-458E-ABC1-8B059215F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0688" y="2895601"/>
            <a:ext cx="213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P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1" name="Rectangle 9">
            <a:extLst>
              <a:ext uri="{FF2B5EF4-FFF2-40B4-BE49-F238E27FC236}">
                <a16:creationId xmlns:a16="http://schemas.microsoft.com/office/drawing/2014/main" id="{CFD8F820-92F0-483F-B441-C1CC6FA38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815" y="3119439"/>
            <a:ext cx="2660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A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2" name="Rectangle 10">
            <a:extLst>
              <a:ext uri="{FF2B5EF4-FFF2-40B4-BE49-F238E27FC236}">
                <a16:creationId xmlns:a16="http://schemas.microsoft.com/office/drawing/2014/main" id="{35E4D955-15D9-43D0-982C-1B0C54FF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4864" y="3119439"/>
            <a:ext cx="2067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B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3" name="Rectangle 11">
            <a:extLst>
              <a:ext uri="{FF2B5EF4-FFF2-40B4-BE49-F238E27FC236}">
                <a16:creationId xmlns:a16="http://schemas.microsoft.com/office/drawing/2014/main" id="{C8696BC9-89A4-48D9-B805-5D2293550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38" y="3119439"/>
            <a:ext cx="213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P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4" name="Rectangle 12">
            <a:extLst>
              <a:ext uri="{FF2B5EF4-FFF2-40B4-BE49-F238E27FC236}">
                <a16:creationId xmlns:a16="http://schemas.microsoft.com/office/drawing/2014/main" id="{D49F1B97-EFBD-4564-99D1-AEE128A5D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738" y="3397251"/>
            <a:ext cx="133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)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5" name="Rectangle 13">
            <a:extLst>
              <a:ext uri="{FF2B5EF4-FFF2-40B4-BE49-F238E27FC236}">
                <a16:creationId xmlns:a16="http://schemas.microsoft.com/office/drawing/2014/main" id="{9B5A1E5F-323A-4231-8585-FAE645F98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9025" y="3397251"/>
            <a:ext cx="133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(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6" name="Rectangle 14">
            <a:extLst>
              <a:ext uri="{FF2B5EF4-FFF2-40B4-BE49-F238E27FC236}">
                <a16:creationId xmlns:a16="http://schemas.microsoft.com/office/drawing/2014/main" id="{2FFCCA08-F958-42B0-8658-4B94722B4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550" y="2895601"/>
            <a:ext cx="133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)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7" name="Rectangle 15">
            <a:extLst>
              <a:ext uri="{FF2B5EF4-FFF2-40B4-BE49-F238E27FC236}">
                <a16:creationId xmlns:a16="http://schemas.microsoft.com/office/drawing/2014/main" id="{CE58AA04-0B38-4FEE-A156-146DB6280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7838" y="2895601"/>
            <a:ext cx="133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(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8" name="Rectangle 16">
            <a:extLst>
              <a:ext uri="{FF2B5EF4-FFF2-40B4-BE49-F238E27FC236}">
                <a16:creationId xmlns:a16="http://schemas.microsoft.com/office/drawing/2014/main" id="{18CFC9DA-2E02-4378-A445-C0AEC7DBE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988" y="3119439"/>
            <a:ext cx="133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)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29" name="Rectangle 17">
            <a:extLst>
              <a:ext uri="{FF2B5EF4-FFF2-40B4-BE49-F238E27FC236}">
                <a16:creationId xmlns:a16="http://schemas.microsoft.com/office/drawing/2014/main" id="{08842D7F-2F12-405D-BCFF-75FA11C1A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121" y="3119439"/>
            <a:ext cx="2420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|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30" name="Rectangle 18">
            <a:extLst>
              <a:ext uri="{FF2B5EF4-FFF2-40B4-BE49-F238E27FC236}">
                <a16:creationId xmlns:a16="http://schemas.microsoft.com/office/drawing/2014/main" id="{2E4BA74B-CC8A-47C5-93FB-362E61B71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888" y="3119439"/>
            <a:ext cx="133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(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31" name="Rectangle 19">
            <a:extLst>
              <a:ext uri="{FF2B5EF4-FFF2-40B4-BE49-F238E27FC236}">
                <a16:creationId xmlns:a16="http://schemas.microsoft.com/office/drawing/2014/main" id="{2DCC3563-E709-49EC-911E-0FDCA7914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1692" y="3078164"/>
            <a:ext cx="2180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=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32" name="Text Box 20">
            <a:extLst>
              <a:ext uri="{FF2B5EF4-FFF2-40B4-BE49-F238E27FC236}">
                <a16:creationId xmlns:a16="http://schemas.microsoft.com/office/drawing/2014/main" id="{BF9A7000-0757-49E3-B134-C08BD8141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526" y="3076575"/>
            <a:ext cx="6206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=&gt;</a:t>
            </a:r>
          </a:p>
        </p:txBody>
      </p:sp>
      <p:sp>
        <p:nvSpPr>
          <p:cNvPr id="755733" name="Text Box 21">
            <a:extLst>
              <a:ext uri="{FF2B5EF4-FFF2-40B4-BE49-F238E27FC236}">
                <a16:creationId xmlns:a16="http://schemas.microsoft.com/office/drawing/2014/main" id="{D8511559-E9A5-4516-B2B0-D8EA9D099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343400"/>
            <a:ext cx="2590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Posterior probability</a:t>
            </a:r>
          </a:p>
        </p:txBody>
      </p:sp>
      <p:sp>
        <p:nvSpPr>
          <p:cNvPr id="755734" name="Line 22">
            <a:extLst>
              <a:ext uri="{FF2B5EF4-FFF2-40B4-BE49-F238E27FC236}">
                <a16:creationId xmlns:a16="http://schemas.microsoft.com/office/drawing/2014/main" id="{BC3A3828-4F51-40DD-AAFE-3A5D4F0EA3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6718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5735" name="Text Box 23">
            <a:extLst>
              <a:ext uri="{FF2B5EF4-FFF2-40B4-BE49-F238E27FC236}">
                <a16:creationId xmlns:a16="http://schemas.microsoft.com/office/drawing/2014/main" id="{EC73C3A6-D69D-4929-997E-1A86C382D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33889"/>
            <a:ext cx="3657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Prior of A (Normalizing constant)</a:t>
            </a:r>
          </a:p>
        </p:txBody>
      </p:sp>
      <p:sp>
        <p:nvSpPr>
          <p:cNvPr id="755736" name="Line 24">
            <a:extLst>
              <a:ext uri="{FF2B5EF4-FFF2-40B4-BE49-F238E27FC236}">
                <a16:creationId xmlns:a16="http://schemas.microsoft.com/office/drawing/2014/main" id="{6DC6083C-09E5-4A4A-A666-F67E082D506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39004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5737" name="Rectangle 25">
            <a:extLst>
              <a:ext uri="{FF2B5EF4-FFF2-40B4-BE49-F238E27FC236}">
                <a16:creationId xmlns:a16="http://schemas.microsoft.com/office/drawing/2014/main" id="{9A81DEDE-253E-4DA2-86D0-52455A9B1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1814" y="2863851"/>
            <a:ext cx="2067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B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38" name="Rectangle 26">
            <a:extLst>
              <a:ext uri="{FF2B5EF4-FFF2-40B4-BE49-F238E27FC236}">
                <a16:creationId xmlns:a16="http://schemas.microsoft.com/office/drawing/2014/main" id="{AE7198BE-84EB-4461-B577-737C3EF56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4990" y="2863851"/>
            <a:ext cx="2660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A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39" name="Rectangle 27">
            <a:extLst>
              <a:ext uri="{FF2B5EF4-FFF2-40B4-BE49-F238E27FC236}">
                <a16:creationId xmlns:a16="http://schemas.microsoft.com/office/drawing/2014/main" id="{106C2139-DC51-4DE8-956B-FC2CF4BF0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302" y="2863851"/>
            <a:ext cx="2131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 i="1">
                <a:solidFill>
                  <a:srgbClr val="0033CC"/>
                </a:solidFill>
                <a:cs typeface="Times New Roman (Hebrew)" charset="0"/>
              </a:rPr>
              <a:t>P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40" name="Rectangle 28">
            <a:extLst>
              <a:ext uri="{FF2B5EF4-FFF2-40B4-BE49-F238E27FC236}">
                <a16:creationId xmlns:a16="http://schemas.microsoft.com/office/drawing/2014/main" id="{EB901FDF-86E3-43DA-AAA2-6BAFD85B9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550" y="2863851"/>
            <a:ext cx="133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)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41" name="Rectangle 29">
            <a:extLst>
              <a:ext uri="{FF2B5EF4-FFF2-40B4-BE49-F238E27FC236}">
                <a16:creationId xmlns:a16="http://schemas.microsoft.com/office/drawing/2014/main" id="{CE4070E9-089D-46AE-A2F5-2A704109F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9684" y="2863851"/>
            <a:ext cx="24205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|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42" name="Rectangle 30">
            <a:extLst>
              <a:ext uri="{FF2B5EF4-FFF2-40B4-BE49-F238E27FC236}">
                <a16:creationId xmlns:a16="http://schemas.microsoft.com/office/drawing/2014/main" id="{E665AF2E-AA79-4241-843C-B96ABC43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4038" y="2863851"/>
            <a:ext cx="133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en-US" altLang="en-US" sz="2800">
                <a:solidFill>
                  <a:srgbClr val="0033CC"/>
                </a:solidFill>
                <a:cs typeface="Times New Roman (Hebrew)" charset="0"/>
              </a:rPr>
              <a:t>(</a:t>
            </a:r>
            <a:endParaRPr lang="en-US" altLang="en-US" sz="2400">
              <a:solidFill>
                <a:srgbClr val="0033CC"/>
              </a:solidFill>
              <a:cs typeface="Times New Roman (Hebrew)" charset="0"/>
            </a:endParaRPr>
          </a:p>
        </p:txBody>
      </p:sp>
      <p:sp>
        <p:nvSpPr>
          <p:cNvPr id="755743" name="Line 31">
            <a:extLst>
              <a:ext uri="{FF2B5EF4-FFF2-40B4-BE49-F238E27FC236}">
                <a16:creationId xmlns:a16="http://schemas.microsoft.com/office/drawing/2014/main" id="{10C3BB35-7FBB-40DA-A628-3C5AFDF566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20000" y="3124200"/>
            <a:ext cx="1143000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5744" name="Text Box 32">
            <a:extLst>
              <a:ext uri="{FF2B5EF4-FFF2-40B4-BE49-F238E27FC236}">
                <a16:creationId xmlns:a16="http://schemas.microsoft.com/office/drawing/2014/main" id="{DED6BFEC-2EB2-4016-B396-B536CCB93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7125" y="2946401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Prior of B</a:t>
            </a:r>
          </a:p>
        </p:txBody>
      </p:sp>
      <p:sp>
        <p:nvSpPr>
          <p:cNvPr id="755745" name="Line 33">
            <a:extLst>
              <a:ext uri="{FF2B5EF4-FFF2-40B4-BE49-F238E27FC236}">
                <a16:creationId xmlns:a16="http://schemas.microsoft.com/office/drawing/2014/main" id="{15204096-C311-48F5-8DD8-776FFAB6B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2514600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5746" name="Line 34">
            <a:extLst>
              <a:ext uri="{FF2B5EF4-FFF2-40B4-BE49-F238E27FC236}">
                <a16:creationId xmlns:a16="http://schemas.microsoft.com/office/drawing/2014/main" id="{C3475A0E-523E-4F06-BA0C-5A77814393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2514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5747" name="Text Box 35">
            <a:extLst>
              <a:ext uri="{FF2B5EF4-FFF2-40B4-BE49-F238E27FC236}">
                <a16:creationId xmlns:a16="http://schemas.microsoft.com/office/drawing/2014/main" id="{F9453BDB-A534-4981-AC5D-22320E90E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1" y="2286001"/>
            <a:ext cx="27430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Conditional probability</a:t>
            </a:r>
          </a:p>
          <a:p>
            <a:r>
              <a:rPr lang="en-US" altLang="en-US"/>
              <a:t>(likelihood)</a:t>
            </a:r>
          </a:p>
        </p:txBody>
      </p:sp>
      <p:sp>
        <p:nvSpPr>
          <p:cNvPr id="755748" name="Text Box 36">
            <a:extLst>
              <a:ext uri="{FF2B5EF4-FFF2-40B4-BE49-F238E27FC236}">
                <a16:creationId xmlns:a16="http://schemas.microsoft.com/office/drawing/2014/main" id="{7971772D-C46F-4D59-B5DC-391ECD203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05400"/>
            <a:ext cx="7924800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This is known as Bayes Theorem or Bayes Rule, and is (one of) the most useful relations in probability and statistics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Bayes Theorem is definitely the fundamental relation in Statistical Pattern Recognition</a:t>
            </a:r>
          </a:p>
        </p:txBody>
      </p:sp>
    </p:spTree>
    <p:extLst>
      <p:ext uri="{BB962C8B-B14F-4D97-AF65-F5344CB8AC3E}">
        <p14:creationId xmlns:p14="http://schemas.microsoft.com/office/powerpoint/2010/main" val="224613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>
            <a:extLst>
              <a:ext uri="{FF2B5EF4-FFF2-40B4-BE49-F238E27FC236}">
                <a16:creationId xmlns:a16="http://schemas.microsoft.com/office/drawing/2014/main" id="{40A91BE3-ED90-4FDD-8A66-6ADDB4659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Bayes theorem (cont’d)</a:t>
            </a:r>
          </a:p>
        </p:txBody>
      </p:sp>
      <p:sp>
        <p:nvSpPr>
          <p:cNvPr id="757763" name="Rectangle 3">
            <a:extLst>
              <a:ext uri="{FF2B5EF4-FFF2-40B4-BE49-F238E27FC236}">
                <a16:creationId xmlns:a16="http://schemas.microsoft.com/office/drawing/2014/main" id="{C7EAEA3F-0EA1-4CA8-8294-25B936EFD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657109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/>
              <a:t>Given B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 B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, …, B</a:t>
            </a:r>
            <a:r>
              <a:rPr lang="en-US" altLang="en-US" sz="2800" baseline="-25000" dirty="0"/>
              <a:t>N</a:t>
            </a:r>
            <a:r>
              <a:rPr lang="en-US" altLang="en-US" sz="2800" dirty="0"/>
              <a:t>, a partition of the sample space S. Suppose that event A occurs; what is the probability of event </a:t>
            </a:r>
            <a:r>
              <a:rPr lang="en-US" altLang="en-US" sz="2800" dirty="0" err="1"/>
              <a:t>B</a:t>
            </a:r>
            <a:r>
              <a:rPr lang="en-US" altLang="en-US" sz="2800" baseline="-25000" dirty="0" err="1"/>
              <a:t>j</a:t>
            </a:r>
            <a:r>
              <a:rPr lang="en-US" altLang="en-US" sz="2800" dirty="0"/>
              <a:t>?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400" dirty="0"/>
              <a:t>P(</a:t>
            </a:r>
            <a:r>
              <a:rPr lang="en-US" altLang="en-US" sz="2400" dirty="0" err="1"/>
              <a:t>B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| A) = P(A | </a:t>
            </a:r>
            <a:r>
              <a:rPr lang="en-US" altLang="en-US" sz="2400" dirty="0" err="1"/>
              <a:t>B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 * P(</a:t>
            </a:r>
            <a:r>
              <a:rPr lang="en-US" altLang="en-US" sz="2400" dirty="0" err="1"/>
              <a:t>B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 / P(A)</a:t>
            </a:r>
          </a:p>
          <a:p>
            <a:pPr>
              <a:buFontTx/>
              <a:buNone/>
            </a:pPr>
            <a:r>
              <a:rPr lang="en-US" altLang="en-US" sz="2400" dirty="0"/>
              <a:t>      </a:t>
            </a:r>
          </a:p>
          <a:p>
            <a:pPr>
              <a:buFontTx/>
              <a:buNone/>
            </a:pPr>
            <a:r>
              <a:rPr lang="en-US" altLang="en-US" sz="2400" dirty="0"/>
              <a:t>		        = P(A | </a:t>
            </a:r>
            <a:r>
              <a:rPr lang="en-US" altLang="en-US" sz="2400" dirty="0" err="1"/>
              <a:t>B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 * P(</a:t>
            </a:r>
            <a:r>
              <a:rPr lang="en-US" altLang="en-US" sz="2400" dirty="0" err="1"/>
              <a:t>B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 / </a:t>
            </a:r>
            <a:r>
              <a:rPr lang="en-US" altLang="en-US" sz="2400" dirty="0">
                <a:sym typeface="Symbol" panose="05050102010706020507" pitchFamily="18" charset="2"/>
              </a:rPr>
              <a:t></a:t>
            </a:r>
            <a:r>
              <a:rPr lang="en-US" altLang="en-US" sz="2400" baseline="-25000" dirty="0" err="1"/>
              <a:t>j</a:t>
            </a:r>
            <a:r>
              <a:rPr lang="en-US" altLang="en-US" sz="2400" dirty="0" err="1"/>
              <a:t>P</a:t>
            </a:r>
            <a:r>
              <a:rPr lang="en-US" altLang="en-US" sz="2400" dirty="0"/>
              <a:t>(A | </a:t>
            </a:r>
            <a:r>
              <a:rPr lang="en-US" altLang="en-US" sz="2400" dirty="0" err="1"/>
              <a:t>B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)*P(</a:t>
            </a:r>
            <a:r>
              <a:rPr lang="en-US" altLang="en-US" sz="2400" dirty="0" err="1"/>
              <a:t>B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)</a:t>
            </a:r>
          </a:p>
        </p:txBody>
      </p:sp>
      <p:pic>
        <p:nvPicPr>
          <p:cNvPr id="757764" name="Picture 4">
            <a:extLst>
              <a:ext uri="{FF2B5EF4-FFF2-40B4-BE49-F238E27FC236}">
                <a16:creationId xmlns:a16="http://schemas.microsoft.com/office/drawing/2014/main" id="{D8E64111-1CE3-4FDF-81D8-36B868840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667000"/>
            <a:ext cx="3200400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765" name="Text Box 5">
            <a:extLst>
              <a:ext uri="{FF2B5EF4-FFF2-40B4-BE49-F238E27FC236}">
                <a16:creationId xmlns:a16="http://schemas.microsoft.com/office/drawing/2014/main" id="{26A2D474-13B5-4944-9F5A-0BF6FADCD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18125"/>
            <a:ext cx="80772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B</a:t>
            </a:r>
            <a:r>
              <a:rPr lang="en-US" altLang="en-US" sz="2000" baseline="-25000"/>
              <a:t>j</a:t>
            </a:r>
            <a:r>
              <a:rPr lang="en-US" altLang="en-US" sz="2000"/>
              <a:t>: different models / hypotheses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In the observation of A, should you choose a model that maximizes P(B</a:t>
            </a:r>
            <a:r>
              <a:rPr lang="en-US" altLang="en-US" sz="2000" baseline="-25000"/>
              <a:t>j</a:t>
            </a:r>
            <a:r>
              <a:rPr lang="en-US" altLang="en-US" sz="2000"/>
              <a:t> | A) or P(A | B</a:t>
            </a:r>
            <a:r>
              <a:rPr lang="en-US" altLang="en-US" sz="2000" baseline="-25000"/>
              <a:t>j</a:t>
            </a:r>
            <a:r>
              <a:rPr lang="en-US" altLang="en-US" sz="2000"/>
              <a:t>)? Depending on how much you know about B</a:t>
            </a:r>
            <a:r>
              <a:rPr lang="en-US" altLang="en-US" sz="2000" baseline="-25000"/>
              <a:t>j </a:t>
            </a:r>
            <a:r>
              <a:rPr lang="en-US" altLang="en-US"/>
              <a:t>!</a:t>
            </a:r>
          </a:p>
        </p:txBody>
      </p:sp>
      <p:sp>
        <p:nvSpPr>
          <p:cNvPr id="757766" name="Text Box 6">
            <a:extLst>
              <a:ext uri="{FF2B5EF4-FFF2-40B4-BE49-F238E27FC236}">
                <a16:creationId xmlns:a16="http://schemas.microsoft.com/office/drawing/2014/main" id="{C44C4F09-1C64-465D-B79C-C16B8619D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898776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/>
              <a:t>Posterior probability</a:t>
            </a:r>
          </a:p>
        </p:txBody>
      </p:sp>
      <p:sp>
        <p:nvSpPr>
          <p:cNvPr id="757767" name="Line 7">
            <a:extLst>
              <a:ext uri="{FF2B5EF4-FFF2-40B4-BE49-F238E27FC236}">
                <a16:creationId xmlns:a16="http://schemas.microsoft.com/office/drawing/2014/main" id="{1D26F079-45FB-40EE-B545-15D2887C8C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2956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68" name="Line 8">
            <a:extLst>
              <a:ext uri="{FF2B5EF4-FFF2-40B4-BE49-F238E27FC236}">
                <a16:creationId xmlns:a16="http://schemas.microsoft.com/office/drawing/2014/main" id="{4EBCA3E8-9FEA-425C-9DFB-7B9C24877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1" y="3467100"/>
            <a:ext cx="2222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69" name="Text Box 9">
            <a:extLst>
              <a:ext uri="{FF2B5EF4-FFF2-40B4-BE49-F238E27FC236}">
                <a16:creationId xmlns:a16="http://schemas.microsoft.com/office/drawing/2014/main" id="{92275B6F-3871-4A7C-B5AE-3093D0416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1551" y="3176588"/>
            <a:ext cx="12987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Likelihood</a:t>
            </a:r>
          </a:p>
        </p:txBody>
      </p:sp>
      <p:sp>
        <p:nvSpPr>
          <p:cNvPr id="757770" name="Line 10">
            <a:extLst>
              <a:ext uri="{FF2B5EF4-FFF2-40B4-BE49-F238E27FC236}">
                <a16:creationId xmlns:a16="http://schemas.microsoft.com/office/drawing/2014/main" id="{E43BA6D9-8281-413A-B3A0-EB6D065787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24500" y="34861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71" name="Text Box 11">
            <a:extLst>
              <a:ext uri="{FF2B5EF4-FFF2-40B4-BE49-F238E27FC236}">
                <a16:creationId xmlns:a16="http://schemas.microsoft.com/office/drawing/2014/main" id="{A2B727C3-33CA-46AC-9F52-84709423E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3105151"/>
            <a:ext cx="1169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Prior of B</a:t>
            </a:r>
            <a:r>
              <a:rPr lang="en-US" altLang="en-US" baseline="-25000"/>
              <a:t>j</a:t>
            </a:r>
          </a:p>
        </p:txBody>
      </p:sp>
      <p:sp>
        <p:nvSpPr>
          <p:cNvPr id="757772" name="Text Box 12">
            <a:extLst>
              <a:ext uri="{FF2B5EF4-FFF2-40B4-BE49-F238E27FC236}">
                <a16:creationId xmlns:a16="http://schemas.microsoft.com/office/drawing/2014/main" id="{327EA281-9F02-444B-957A-CE3587F04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0425" y="4229101"/>
            <a:ext cx="2362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Normalizing constant</a:t>
            </a:r>
          </a:p>
        </p:txBody>
      </p:sp>
      <p:sp>
        <p:nvSpPr>
          <p:cNvPr id="757773" name="Line 13">
            <a:extLst>
              <a:ext uri="{FF2B5EF4-FFF2-40B4-BE49-F238E27FC236}">
                <a16:creationId xmlns:a16="http://schemas.microsoft.com/office/drawing/2014/main" id="{A64B8126-A3F7-4D52-A5CD-FA09AEC7277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77025" y="42291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74" name="Rectangle 14">
            <a:extLst>
              <a:ext uri="{FF2B5EF4-FFF2-40B4-BE49-F238E27FC236}">
                <a16:creationId xmlns:a16="http://schemas.microsoft.com/office/drawing/2014/main" id="{592CE25E-256A-4F5C-9595-98A1628E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1650" y="5267325"/>
            <a:ext cx="35910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(theorem of total probabilities)</a:t>
            </a:r>
          </a:p>
        </p:txBody>
      </p:sp>
    </p:spTree>
    <p:extLst>
      <p:ext uri="{BB962C8B-B14F-4D97-AF65-F5344CB8AC3E}">
        <p14:creationId xmlns:p14="http://schemas.microsoft.com/office/powerpoint/2010/main" val="422265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C9487962-2659-4481-9FB7-12502B152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Another example</a:t>
            </a:r>
          </a:p>
        </p:txBody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FF2698E6-FEEE-46A3-AB3A-DA07AFDAB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We’ve talked about the boxes of casinos: 99% fair, 1% loaded (50% at six)</a:t>
            </a:r>
          </a:p>
          <a:p>
            <a:r>
              <a:rPr lang="en-US" altLang="en-US"/>
              <a:t>We said if we randomly pick a die and roll, we have 17% of chance to get a six</a:t>
            </a:r>
          </a:p>
          <a:p>
            <a:r>
              <a:rPr lang="en-US" altLang="en-US"/>
              <a:t>If we get 3 six in a row, what’s the chance that the die is loaded?</a:t>
            </a:r>
          </a:p>
          <a:p>
            <a:r>
              <a:rPr lang="en-US" altLang="en-US"/>
              <a:t>How about 5 six in a row?</a:t>
            </a:r>
          </a:p>
        </p:txBody>
      </p:sp>
    </p:spTree>
    <p:extLst>
      <p:ext uri="{BB962C8B-B14F-4D97-AF65-F5344CB8AC3E}">
        <p14:creationId xmlns:p14="http://schemas.microsoft.com/office/powerpoint/2010/main" val="331264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78B89AC1-4FF1-4113-AAD2-D43B78ED4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28035" name="Rectangle 3">
            <a:extLst>
              <a:ext uri="{FF2B5EF4-FFF2-40B4-BE49-F238E27FC236}">
                <a16:creationId xmlns:a16="http://schemas.microsoft.com/office/drawing/2014/main" id="{8E4F4BB7-633A-4A61-9692-CBAE24714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/>
              <a:t>P(loaded | 666)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= P(666 | loaded) * P(loaded) / P(666)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= 0.5</a:t>
            </a:r>
            <a:r>
              <a:rPr lang="en-US" altLang="en-US" sz="2800" baseline="30000"/>
              <a:t>3</a:t>
            </a:r>
            <a:r>
              <a:rPr lang="en-US" altLang="en-US" sz="2800"/>
              <a:t> * 0.01 / (0.5</a:t>
            </a:r>
            <a:r>
              <a:rPr lang="en-US" altLang="en-US" sz="2800" baseline="30000"/>
              <a:t>3</a:t>
            </a:r>
            <a:r>
              <a:rPr lang="en-US" altLang="en-US" sz="2800"/>
              <a:t> * 0.01 + (1/6)</a:t>
            </a:r>
            <a:r>
              <a:rPr lang="en-US" altLang="en-US" sz="2800" baseline="30000"/>
              <a:t>3</a:t>
            </a:r>
            <a:r>
              <a:rPr lang="en-US" altLang="en-US" sz="2800"/>
              <a:t> * 0.99)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= 0.21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P(loaded | 66666)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= P(66666 | loaded) * P(loaded) / P(66666)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= 0.5</a:t>
            </a:r>
            <a:r>
              <a:rPr lang="en-US" altLang="en-US" sz="2800" baseline="30000"/>
              <a:t>5</a:t>
            </a:r>
            <a:r>
              <a:rPr lang="en-US" altLang="en-US" sz="2800"/>
              <a:t> * 0.01 / (0.5</a:t>
            </a:r>
            <a:r>
              <a:rPr lang="en-US" altLang="en-US" sz="2800" baseline="30000"/>
              <a:t>5</a:t>
            </a:r>
            <a:r>
              <a:rPr lang="en-US" altLang="en-US" sz="2800"/>
              <a:t> * 0.01 + (1/6)</a:t>
            </a:r>
            <a:r>
              <a:rPr lang="en-US" altLang="en-US" sz="2800" baseline="30000"/>
              <a:t>5</a:t>
            </a:r>
            <a:r>
              <a:rPr lang="en-US" altLang="en-US" sz="2800"/>
              <a:t> * 0.99)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= 0.71</a:t>
            </a:r>
          </a:p>
        </p:txBody>
      </p:sp>
    </p:spTree>
    <p:extLst>
      <p:ext uri="{BB962C8B-B14F-4D97-AF65-F5344CB8AC3E}">
        <p14:creationId xmlns:p14="http://schemas.microsoft.com/office/powerpoint/2010/main" val="89889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5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577</TotalTime>
  <Words>432</Words>
  <Application>Microsoft Office PowerPoint</Application>
  <PresentationFormat>Widescreen</PresentationFormat>
  <Paragraphs>82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Symbol</vt:lpstr>
      <vt:lpstr>Times New Roman</vt:lpstr>
      <vt:lpstr>Wingdings 3</vt:lpstr>
      <vt:lpstr>Wisp</vt:lpstr>
      <vt:lpstr>Theorem of total probability</vt:lpstr>
      <vt:lpstr>Bayes theorem</vt:lpstr>
      <vt:lpstr>Bayes theorem (cont’d)</vt:lpstr>
      <vt:lpstr>Another example</vt:lpstr>
      <vt:lpstr>PowerPoint Presentation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107</cp:revision>
  <dcterms:created xsi:type="dcterms:W3CDTF">2016-08-31T19:16:09Z</dcterms:created>
  <dcterms:modified xsi:type="dcterms:W3CDTF">2020-02-01T00:14:43Z</dcterms:modified>
</cp:coreProperties>
</file>