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64" r:id="rId4"/>
    <p:sldId id="281" r:id="rId5"/>
    <p:sldId id="280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B59CF6-DF85-4D57-B3C7-A8A8A9217D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7F34E-C2C1-4C77-9B10-67D53E3E59F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BC89E53-3EFC-4E30-91EC-772A92C632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8E58375-73AB-4016-AA43-3EC25165F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998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AE6BAF-52DC-4B2B-9B7F-5FEA257D6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706E5-B829-4A27-AE1E-69132C1E285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34315AA3-5ED2-40AD-86BD-A2C4459C7B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E8DF226-A3F2-4ABC-8073-73AE7B3F1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611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E3784E-B223-4B87-AE50-29C85F9C47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C88D92-8CC1-4E92-97CC-25AFAB042C0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01E8FA1F-A602-4449-A6F3-6A81E9B716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58D137E-5A15-4E52-9DA3-685D63EF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462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FE34976A-A5DC-4067-9BD2-305EC1B344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36B1245E-52EB-4E83-941D-D8B0BD51A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1EFABFEE-C296-4463-9AF9-C6D7F10F08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C86049-5161-45C0-9DAA-532AC4291185}" type="slidenum">
              <a:rPr lang="en-US" altLang="zh-CN" sz="1200">
                <a:latin typeface="Calibri" panose="020F0502020204030204" pitchFamily="34" charset="0"/>
              </a:rPr>
              <a:pPr eaLnBrk="1" hangingPunct="1"/>
              <a:t>4</a:t>
            </a:fld>
            <a:endParaRPr lang="en-US" altLang="zh-CN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66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38CB824A-5C1A-4368-A59F-2BC091355F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BB5AC896-53C2-4CCA-9735-33DF0141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944A0B18-762E-42DA-8B06-D7AF82814F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E87905A-63A7-49B3-8430-165028D2225C}" type="slidenum">
              <a:rPr lang="en-US" altLang="zh-CN" sz="1200">
                <a:latin typeface="Calibri" panose="020F0502020204030204" pitchFamily="34" charset="0"/>
              </a:rPr>
              <a:pPr eaLnBrk="1" hangingPunct="1"/>
              <a:t>5</a:t>
            </a:fld>
            <a:endParaRPr lang="en-US" altLang="zh-CN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0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0C1324-0D48-4D2A-BADC-E2C8B5428C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EAB1E-B2A2-4AE1-8151-BA486C9969B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893CCDEC-5D84-4803-9B8E-11AFF63E27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3FEA5888-F223-4489-8105-262AFAFD2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6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A8AF253-E975-4F92-B001-C4E59A3B8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Matrix formulation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5045A9A-4BF2-4B7D-A56E-3EF0B3A8E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 dirty="0"/>
              <a:t>Matrix </a:t>
            </a:r>
            <a:r>
              <a:rPr lang="en-US" altLang="en-US" sz="2400" b="1" dirty="0"/>
              <a:t>M</a:t>
            </a:r>
            <a:r>
              <a:rPr lang="en-US" altLang="en-US" sz="2400" dirty="0"/>
              <a:t> has one row and one column for each node</a:t>
            </a:r>
          </a:p>
          <a:p>
            <a:r>
              <a:rPr lang="en-US" altLang="en-US" sz="2400" dirty="0"/>
              <a:t>Suppose page j has n </a:t>
            </a:r>
            <a:r>
              <a:rPr lang="en-US" altLang="en-US" sz="2400" dirty="0" err="1"/>
              <a:t>outlinks</a:t>
            </a:r>
            <a:endParaRPr lang="en-US" altLang="en-US" sz="2400" dirty="0"/>
          </a:p>
          <a:p>
            <a:pPr lvl="1"/>
            <a:r>
              <a:rPr lang="en-US" altLang="en-US" sz="2000" dirty="0"/>
              <a:t>If j </a:t>
            </a:r>
            <a:r>
              <a:rPr lang="en-US" altLang="en-US" sz="2000" dirty="0">
                <a:latin typeface="cmsy10" pitchFamily="1" charset="0"/>
              </a:rPr>
              <a:t>!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, then </a:t>
            </a:r>
            <a:r>
              <a:rPr lang="en-US" altLang="en-US" sz="2000" dirty="0" err="1"/>
              <a:t>M</a:t>
            </a:r>
            <a:r>
              <a:rPr lang="en-US" altLang="en-US" sz="2000" baseline="-25000" dirty="0" err="1"/>
              <a:t>ij</a:t>
            </a:r>
            <a:r>
              <a:rPr lang="en-US" altLang="en-US" sz="2000" dirty="0"/>
              <a:t>=1/n</a:t>
            </a:r>
          </a:p>
          <a:p>
            <a:pPr lvl="1"/>
            <a:r>
              <a:rPr lang="en-US" altLang="en-US" sz="2000" dirty="0"/>
              <a:t>Else </a:t>
            </a:r>
            <a:r>
              <a:rPr lang="en-US" altLang="en-US" sz="2000" dirty="0" err="1"/>
              <a:t>M</a:t>
            </a:r>
            <a:r>
              <a:rPr lang="en-US" altLang="en-US" sz="2000" baseline="-25000" dirty="0" err="1"/>
              <a:t>ij</a:t>
            </a:r>
            <a:r>
              <a:rPr lang="en-US" altLang="en-US" sz="2000" dirty="0"/>
              <a:t>=0</a:t>
            </a:r>
          </a:p>
          <a:p>
            <a:r>
              <a:rPr lang="en-US" altLang="en-US" sz="2400" b="1" dirty="0"/>
              <a:t>M</a:t>
            </a:r>
            <a:r>
              <a:rPr lang="en-US" altLang="en-US" sz="2400" dirty="0"/>
              <a:t> is a </a:t>
            </a:r>
            <a:r>
              <a:rPr lang="en-US" altLang="en-US" sz="2400" dirty="0">
                <a:solidFill>
                  <a:schemeClr val="accent2"/>
                </a:solidFill>
              </a:rPr>
              <a:t>column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chemeClr val="accent2"/>
                </a:solidFill>
              </a:rPr>
              <a:t>stochastic matrix</a:t>
            </a:r>
          </a:p>
          <a:p>
            <a:pPr lvl="1"/>
            <a:r>
              <a:rPr lang="en-US" altLang="en-US" sz="2000" dirty="0"/>
              <a:t>Columns sum to 1</a:t>
            </a:r>
          </a:p>
          <a:p>
            <a:r>
              <a:rPr lang="en-US" altLang="en-US" sz="2400" dirty="0"/>
              <a:t>Suppose </a:t>
            </a:r>
            <a:r>
              <a:rPr lang="en-US" altLang="en-US" sz="2400" b="1" dirty="0"/>
              <a:t>r</a:t>
            </a:r>
            <a:r>
              <a:rPr lang="en-US" altLang="en-US" sz="2400" dirty="0"/>
              <a:t> is a vector with one entry per node</a:t>
            </a:r>
          </a:p>
          <a:p>
            <a:pPr lvl="1"/>
            <a:r>
              <a:rPr lang="en-US" altLang="en-US" sz="2000" dirty="0" err="1"/>
              <a:t>r</a:t>
            </a:r>
            <a:r>
              <a:rPr lang="en-US" altLang="en-US" sz="2000" baseline="-25000" dirty="0" err="1"/>
              <a:t>i</a:t>
            </a:r>
            <a:r>
              <a:rPr lang="en-US" altLang="en-US" sz="2000" dirty="0"/>
              <a:t> is the importance score of page </a:t>
            </a:r>
            <a:r>
              <a:rPr lang="en-US" altLang="en-US" sz="2000" dirty="0" err="1"/>
              <a:t>i</a:t>
            </a:r>
            <a:endParaRPr lang="en-US" altLang="en-US" sz="2000" dirty="0"/>
          </a:p>
          <a:p>
            <a:pPr lvl="1"/>
            <a:r>
              <a:rPr lang="en-US" altLang="en-US" sz="2000" dirty="0"/>
              <a:t>|</a:t>
            </a:r>
            <a:r>
              <a:rPr lang="en-US" altLang="en-US" sz="2000" b="1" dirty="0"/>
              <a:t>r</a:t>
            </a:r>
            <a:r>
              <a:rPr lang="en-US" altLang="en-US" sz="2000" dirty="0"/>
              <a:t>| = 1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  <a:p>
            <a:endParaRPr lang="en-US" altLang="en-US" sz="2400" dirty="0">
              <a:solidFill>
                <a:schemeClr val="accent2"/>
              </a:solidFill>
            </a:endParaRP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400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7ADD30F-9284-463C-8FEE-DC7DF3A20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86438CDD-78D0-4D50-AD8C-F31A183B0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95400"/>
            <a:ext cx="555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Suppose page </a:t>
            </a:r>
            <a:r>
              <a:rPr lang="en-US" altLang="en-US" sz="2400" i="1">
                <a:latin typeface="Times New Roman" panose="02020603050405020304" pitchFamily="18" charset="0"/>
              </a:rPr>
              <a:t>j </a:t>
            </a:r>
            <a:r>
              <a:rPr lang="en-US" altLang="en-US" sz="2400">
                <a:latin typeface="Times New Roman" panose="02020603050405020304" pitchFamily="18" charset="0"/>
              </a:rPr>
              <a:t> links to 3 pages, including </a:t>
            </a:r>
            <a:r>
              <a:rPr lang="en-US" altLang="en-US" sz="2400" i="1">
                <a:latin typeface="Times New Roman" panose="02020603050405020304" pitchFamily="18" charset="0"/>
              </a:rPr>
              <a:t>i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19475" name="Group 19">
            <a:extLst>
              <a:ext uri="{FF2B5EF4-FFF2-40B4-BE49-F238E27FC236}">
                <a16:creationId xmlns:a16="http://schemas.microsoft.com/office/drawing/2014/main" id="{FD05BEDC-9BD2-4EFD-A5BC-601187D69DED}"/>
              </a:ext>
            </a:extLst>
          </p:cNvPr>
          <p:cNvGrpSpPr>
            <a:grpSpLocks/>
          </p:cNvGrpSpPr>
          <p:nvPr/>
        </p:nvGrpSpPr>
        <p:grpSpPr bwMode="auto">
          <a:xfrm>
            <a:off x="3140076" y="1752600"/>
            <a:ext cx="2682875" cy="3352800"/>
            <a:chOff x="1018" y="1104"/>
            <a:chExt cx="1690" cy="2112"/>
          </a:xfrm>
        </p:grpSpPr>
        <p:sp>
          <p:nvSpPr>
            <p:cNvPr id="19459" name="Rectangle 3">
              <a:extLst>
                <a:ext uri="{FF2B5EF4-FFF2-40B4-BE49-F238E27FC236}">
                  <a16:creationId xmlns:a16="http://schemas.microsoft.com/office/drawing/2014/main" id="{4F31374E-FAAD-4106-B3B5-563D7ED4B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2" y="1462"/>
              <a:ext cx="1296" cy="1248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0" name="Text Box 4">
              <a:extLst>
                <a:ext uri="{FF2B5EF4-FFF2-40B4-BE49-F238E27FC236}">
                  <a16:creationId xmlns:a16="http://schemas.microsoft.com/office/drawing/2014/main" id="{82774727-4E4B-449B-8E80-F4C83CAAA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" y="1632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i="1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9461" name="Text Box 5">
              <a:extLst>
                <a:ext uri="{FF2B5EF4-FFF2-40B4-BE49-F238E27FC236}">
                  <a16:creationId xmlns:a16="http://schemas.microsoft.com/office/drawing/2014/main" id="{C9073603-D579-4C4C-8A36-AD805CF14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2" y="1104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i="1">
                  <a:latin typeface="Times New Roman" panose="02020603050405020304" pitchFamily="18" charset="0"/>
                </a:rPr>
                <a:t>j</a:t>
              </a: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9462" name="Line 6">
              <a:extLst>
                <a:ext uri="{FF2B5EF4-FFF2-40B4-BE49-F238E27FC236}">
                  <a16:creationId xmlns:a16="http://schemas.microsoft.com/office/drawing/2014/main" id="{69DC2118-F3E2-40B9-A4E0-7F82D7886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2" y="184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Line 7">
              <a:extLst>
                <a:ext uri="{FF2B5EF4-FFF2-40B4-BE49-F238E27FC236}">
                  <a16:creationId xmlns:a16="http://schemas.microsoft.com/office/drawing/2014/main" id="{7C681122-F92D-4370-BB26-EFD34B274D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0" y="146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Text Box 16">
              <a:extLst>
                <a:ext uri="{FF2B5EF4-FFF2-40B4-BE49-F238E27FC236}">
                  <a16:creationId xmlns:a16="http://schemas.microsoft.com/office/drawing/2014/main" id="{2C34DB34-2DD6-4BB2-8458-B4A739F1A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0" y="2983"/>
              <a:ext cx="2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M</a:t>
              </a:r>
            </a:p>
          </p:txBody>
        </p:sp>
      </p:grpSp>
      <p:grpSp>
        <p:nvGrpSpPr>
          <p:cNvPr id="19476" name="Group 20">
            <a:extLst>
              <a:ext uri="{FF2B5EF4-FFF2-40B4-BE49-F238E27FC236}">
                <a16:creationId xmlns:a16="http://schemas.microsoft.com/office/drawing/2014/main" id="{EEFF4A2E-E6B2-42B4-95BF-4520C6399CA7}"/>
              </a:ext>
            </a:extLst>
          </p:cNvPr>
          <p:cNvGrpSpPr>
            <a:grpSpLocks/>
          </p:cNvGrpSpPr>
          <p:nvPr/>
        </p:nvGrpSpPr>
        <p:grpSpPr bwMode="auto">
          <a:xfrm>
            <a:off x="7223126" y="2286000"/>
            <a:ext cx="320675" cy="2819400"/>
            <a:chOff x="3590" y="1440"/>
            <a:chExt cx="202" cy="1776"/>
          </a:xfrm>
        </p:grpSpPr>
        <p:sp>
          <p:nvSpPr>
            <p:cNvPr id="19467" name="Rectangle 11">
              <a:extLst>
                <a:ext uri="{FF2B5EF4-FFF2-40B4-BE49-F238E27FC236}">
                  <a16:creationId xmlns:a16="http://schemas.microsoft.com/office/drawing/2014/main" id="{83881E85-9CF1-4867-98A2-A4F3FA4A1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440"/>
              <a:ext cx="192" cy="1344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Text Box 17">
              <a:extLst>
                <a:ext uri="{FF2B5EF4-FFF2-40B4-BE49-F238E27FC236}">
                  <a16:creationId xmlns:a16="http://schemas.microsoft.com/office/drawing/2014/main" id="{0535A9F3-C3CF-4EBF-88BB-08C8788BA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0" y="2983"/>
              <a:ext cx="16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/>
                <a:t>r</a:t>
              </a:r>
            </a:p>
          </p:txBody>
        </p:sp>
      </p:grpSp>
      <p:sp>
        <p:nvSpPr>
          <p:cNvPr id="19474" name="Text Box 18">
            <a:extLst>
              <a:ext uri="{FF2B5EF4-FFF2-40B4-BE49-F238E27FC236}">
                <a16:creationId xmlns:a16="http://schemas.microsoft.com/office/drawing/2014/main" id="{941C6F22-FD73-4D55-948B-7B084677C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1925" y="4735513"/>
            <a:ext cx="2584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/>
              <a:t>r</a:t>
            </a:r>
          </a:p>
        </p:txBody>
      </p:sp>
      <p:grpSp>
        <p:nvGrpSpPr>
          <p:cNvPr id="19481" name="Group 25">
            <a:extLst>
              <a:ext uri="{FF2B5EF4-FFF2-40B4-BE49-F238E27FC236}">
                <a16:creationId xmlns:a16="http://schemas.microsoft.com/office/drawing/2014/main" id="{8B6765A0-F9D4-4C76-8E97-FEF00631CD72}"/>
              </a:ext>
            </a:extLst>
          </p:cNvPr>
          <p:cNvGrpSpPr>
            <a:grpSpLocks/>
          </p:cNvGrpSpPr>
          <p:nvPr/>
        </p:nvGrpSpPr>
        <p:grpSpPr bwMode="auto">
          <a:xfrm>
            <a:off x="8137525" y="2286000"/>
            <a:ext cx="1619250" cy="2133600"/>
            <a:chOff x="4166" y="1440"/>
            <a:chExt cx="1020" cy="1344"/>
          </a:xfrm>
        </p:grpSpPr>
        <p:grpSp>
          <p:nvGrpSpPr>
            <p:cNvPr id="19478" name="Group 22">
              <a:extLst>
                <a:ext uri="{FF2B5EF4-FFF2-40B4-BE49-F238E27FC236}">
                  <a16:creationId xmlns:a16="http://schemas.microsoft.com/office/drawing/2014/main" id="{2760F2FD-7A58-463A-901E-B3D373A6CA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66" y="1440"/>
              <a:ext cx="778" cy="1344"/>
              <a:chOff x="4166" y="1440"/>
              <a:chExt cx="778" cy="1344"/>
            </a:xfrm>
          </p:grpSpPr>
          <p:sp>
            <p:nvSpPr>
              <p:cNvPr id="19469" name="Rectangle 13">
                <a:extLst>
                  <a:ext uri="{FF2B5EF4-FFF2-40B4-BE49-F238E27FC236}">
                    <a16:creationId xmlns:a16="http://schemas.microsoft.com/office/drawing/2014/main" id="{023AE197-8B93-4B50-BBA8-DD0256229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3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Text Box 15">
                <a:extLst>
                  <a:ext uri="{FF2B5EF4-FFF2-40B4-BE49-F238E27FC236}">
                    <a16:creationId xmlns:a16="http://schemas.microsoft.com/office/drawing/2014/main" id="{E4F07677-0A96-4ADB-AC38-BD75B6658D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66" y="1927"/>
                <a:ext cx="20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=</a:t>
                </a:r>
              </a:p>
            </p:txBody>
          </p:sp>
        </p:grpSp>
        <p:sp>
          <p:nvSpPr>
            <p:cNvPr id="19479" name="Line 23">
              <a:extLst>
                <a:ext uri="{FF2B5EF4-FFF2-40B4-BE49-F238E27FC236}">
                  <a16:creationId xmlns:a16="http://schemas.microsoft.com/office/drawing/2014/main" id="{ADBDE5D0-EE48-47C4-A1CC-EEF780E29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18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Rectangle 24">
              <a:extLst>
                <a:ext uri="{FF2B5EF4-FFF2-40B4-BE49-F238E27FC236}">
                  <a16:creationId xmlns:a16="http://schemas.microsoft.com/office/drawing/2014/main" id="{CC85EB55-DD7A-46ED-B3D5-8BE1066E8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728"/>
              <a:ext cx="14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i="1"/>
                <a:t>i</a:t>
              </a:r>
            </a:p>
          </p:txBody>
        </p:sp>
      </p:grpSp>
      <p:grpSp>
        <p:nvGrpSpPr>
          <p:cNvPr id="19470" name="Group 14">
            <a:extLst>
              <a:ext uri="{FF2B5EF4-FFF2-40B4-BE49-F238E27FC236}">
                <a16:creationId xmlns:a16="http://schemas.microsoft.com/office/drawing/2014/main" id="{35367361-8401-47D0-9297-081D6C5A864C}"/>
              </a:ext>
            </a:extLst>
          </p:cNvPr>
          <p:cNvGrpSpPr>
            <a:grpSpLocks/>
          </p:cNvGrpSpPr>
          <p:nvPr/>
        </p:nvGrpSpPr>
        <p:grpSpPr bwMode="auto">
          <a:xfrm>
            <a:off x="4984750" y="2930525"/>
            <a:ext cx="2020888" cy="914400"/>
            <a:chOff x="2180" y="1846"/>
            <a:chExt cx="1273" cy="576"/>
          </a:xfrm>
        </p:grpSpPr>
        <p:sp>
          <p:nvSpPr>
            <p:cNvPr id="19465" name="Text Box 9">
              <a:extLst>
                <a:ext uri="{FF2B5EF4-FFF2-40B4-BE49-F238E27FC236}">
                  <a16:creationId xmlns:a16="http://schemas.microsoft.com/office/drawing/2014/main" id="{2AD20E0C-E434-4B07-84CD-0CA274039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2" y="2134"/>
              <a:ext cx="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</a:rPr>
                <a:t>1/3</a:t>
              </a:r>
            </a:p>
          </p:txBody>
        </p:sp>
        <p:sp>
          <p:nvSpPr>
            <p:cNvPr id="19466" name="Line 10">
              <a:extLst>
                <a:ext uri="{FF2B5EF4-FFF2-40B4-BE49-F238E27FC236}">
                  <a16:creationId xmlns:a16="http://schemas.microsoft.com/office/drawing/2014/main" id="{FC9F48DB-8BFB-42BC-B701-B8F47ECD5D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80" y="1846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004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/>
      <p:bldP spid="194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1FE1443-4636-4791-AE70-B9163A008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Eigenvector formulation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CA06985-1677-44BE-A433-0B24507F6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flow equations can be written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</a:rPr>
              <a:t>r </a:t>
            </a:r>
            <a:r>
              <a:rPr lang="en-US" altLang="en-US" dirty="0">
                <a:solidFill>
                  <a:schemeClr val="accent2"/>
                </a:solidFill>
              </a:rPr>
              <a:t>=</a:t>
            </a:r>
            <a:r>
              <a:rPr lang="en-US" altLang="en-US" b="1" dirty="0">
                <a:solidFill>
                  <a:schemeClr val="accent2"/>
                </a:solidFill>
              </a:rPr>
              <a:t> </a:t>
            </a:r>
            <a:r>
              <a:rPr lang="en-US" altLang="en-US" b="1" dirty="0" err="1">
                <a:solidFill>
                  <a:schemeClr val="accent2"/>
                </a:solidFill>
              </a:rPr>
              <a:t>Mr</a:t>
            </a:r>
            <a:endParaRPr lang="en-US" altLang="en-US" b="1" dirty="0">
              <a:solidFill>
                <a:schemeClr val="accent2"/>
              </a:solidFill>
            </a:endParaRPr>
          </a:p>
          <a:p>
            <a:r>
              <a:rPr lang="en-US" altLang="en-US" dirty="0"/>
              <a:t>So the vector is an eigenvector of the stochastic matrix</a:t>
            </a:r>
          </a:p>
          <a:p>
            <a:pPr lvl="1"/>
            <a:r>
              <a:rPr lang="en-US" altLang="en-US" dirty="0"/>
              <a:t>In fact, its first or principal eigenvector, with corresponding eigenvalue 1</a:t>
            </a:r>
          </a:p>
        </p:txBody>
      </p:sp>
    </p:spTree>
    <p:extLst>
      <p:ext uri="{BB962C8B-B14F-4D97-AF65-F5344CB8AC3E}">
        <p14:creationId xmlns:p14="http://schemas.microsoft.com/office/powerpoint/2010/main" val="130418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2ADBFD3A-E31E-4C72-B213-97B554C8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725" y="44450"/>
            <a:ext cx="829468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CN" sz="4000" dirty="0">
                <a:ea typeface="宋体" panose="02010600030101010101" pitchFamily="2" charset="-122"/>
              </a:rPr>
              <a:t>An example of Simplified Graph</a:t>
            </a:r>
          </a:p>
        </p:txBody>
      </p:sp>
      <p:pic>
        <p:nvPicPr>
          <p:cNvPr id="9219" name="Picture 12">
            <a:extLst>
              <a:ext uri="{FF2B5EF4-FFF2-40B4-BE49-F238E27FC236}">
                <a16:creationId xmlns:a16="http://schemas.microsoft.com/office/drawing/2014/main" id="{C93228BD-1FF7-4819-8506-A47196641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182688"/>
            <a:ext cx="3490913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14">
            <a:extLst>
              <a:ext uri="{FF2B5EF4-FFF2-40B4-BE49-F238E27FC236}">
                <a16:creationId xmlns:a16="http://schemas.microsoft.com/office/drawing/2014/main" id="{3CD6231A-EE4D-4B42-864B-16808D526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2768601"/>
            <a:ext cx="26670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16">
            <a:extLst>
              <a:ext uri="{FF2B5EF4-FFF2-40B4-BE49-F238E27FC236}">
                <a16:creationId xmlns:a16="http://schemas.microsoft.com/office/drawing/2014/main" id="{49D9EFE7-3E0E-496F-914F-3888674794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1131888"/>
            <a:ext cx="24669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17">
            <a:extLst>
              <a:ext uri="{FF2B5EF4-FFF2-40B4-BE49-F238E27FC236}">
                <a16:creationId xmlns:a16="http://schemas.microsoft.com/office/drawing/2014/main" id="{65823D89-C745-415B-8CEC-23571EEA1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4348164"/>
            <a:ext cx="36957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3" name="TextBox 5">
            <a:extLst>
              <a:ext uri="{FF2B5EF4-FFF2-40B4-BE49-F238E27FC236}">
                <a16:creationId xmlns:a16="http://schemas.microsoft.com/office/drawing/2014/main" id="{0A7A111C-F128-4F82-84BF-8425499E7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6" y="5991226"/>
            <a:ext cx="6378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 dirty="0">
                <a:latin typeface="Century Schoolbook" panose="02040604050505020304" pitchFamily="18" charset="0"/>
                <a:ea typeface="宋体" panose="02010600030101010101" pitchFamily="2" charset="-122"/>
              </a:rPr>
              <a:t>first iteration</a:t>
            </a:r>
          </a:p>
        </p:txBody>
      </p:sp>
    </p:spTree>
    <p:extLst>
      <p:ext uri="{BB962C8B-B14F-4D97-AF65-F5344CB8AC3E}">
        <p14:creationId xmlns:p14="http://schemas.microsoft.com/office/powerpoint/2010/main" val="91181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3E2EA18-1D8F-4245-B704-EEED90E3B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725" y="44450"/>
            <a:ext cx="8294688" cy="1143000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ea typeface="宋体" panose="02010600030101010101" pitchFamily="2" charset="-122"/>
              </a:rPr>
              <a:t>An example of Simplified Graph</a:t>
            </a:r>
          </a:p>
        </p:txBody>
      </p:sp>
      <p:sp>
        <p:nvSpPr>
          <p:cNvPr id="10243" name="TextBox 5">
            <a:extLst>
              <a:ext uri="{FF2B5EF4-FFF2-40B4-BE49-F238E27FC236}">
                <a16:creationId xmlns:a16="http://schemas.microsoft.com/office/drawing/2014/main" id="{D9CF3DDB-E177-484A-BB12-380F306AD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3076" y="5991226"/>
            <a:ext cx="6378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2400">
                <a:latin typeface="Century Schoolbook" panose="02040604050505020304" pitchFamily="18" charset="0"/>
                <a:ea typeface="宋体" panose="02010600030101010101" pitchFamily="2" charset="-122"/>
              </a:rPr>
              <a:t>second </a:t>
            </a:r>
            <a:r>
              <a:rPr lang="en-US" altLang="zh-CN" sz="2400" dirty="0">
                <a:latin typeface="Century Schoolbook" panose="02040604050505020304" pitchFamily="18" charset="0"/>
                <a:ea typeface="宋体" panose="02010600030101010101" pitchFamily="2" charset="-122"/>
              </a:rPr>
              <a:t>iteration</a:t>
            </a:r>
          </a:p>
        </p:txBody>
      </p:sp>
      <p:pic>
        <p:nvPicPr>
          <p:cNvPr id="10244" name="Picture 12">
            <a:extLst>
              <a:ext uri="{FF2B5EF4-FFF2-40B4-BE49-F238E27FC236}">
                <a16:creationId xmlns:a16="http://schemas.microsoft.com/office/drawing/2014/main" id="{11B2B693-54FC-44EE-941F-D15B36D8C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1182689"/>
            <a:ext cx="321945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14">
            <a:extLst>
              <a:ext uri="{FF2B5EF4-FFF2-40B4-BE49-F238E27FC236}">
                <a16:creationId xmlns:a16="http://schemas.microsoft.com/office/drawing/2014/main" id="{441E310F-DB99-4954-835E-65EB4BFEA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0" y="2768601"/>
            <a:ext cx="26670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16">
            <a:extLst>
              <a:ext uri="{FF2B5EF4-FFF2-40B4-BE49-F238E27FC236}">
                <a16:creationId xmlns:a16="http://schemas.microsoft.com/office/drawing/2014/main" id="{843F603B-DD5C-4117-8D65-8354E641A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1131888"/>
            <a:ext cx="2466975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2">
            <a:extLst>
              <a:ext uri="{FF2B5EF4-FFF2-40B4-BE49-F238E27FC236}">
                <a16:creationId xmlns:a16="http://schemas.microsoft.com/office/drawing/2014/main" id="{686A758E-ED7D-48C3-8CDB-C33664FD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4" y="4400551"/>
            <a:ext cx="3933825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8" name="Picture 12">
            <a:extLst>
              <a:ext uri="{FF2B5EF4-FFF2-40B4-BE49-F238E27FC236}">
                <a16:creationId xmlns:a16="http://schemas.microsoft.com/office/drawing/2014/main" id="{BC0DB20E-BD76-47F9-8E6C-FDF32465F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1182688"/>
            <a:ext cx="3490913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6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979D32A-A2BB-49BD-87BE-D96A882A5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Power Iteration Example</a:t>
            </a:r>
          </a:p>
        </p:txBody>
      </p:sp>
      <p:grpSp>
        <p:nvGrpSpPr>
          <p:cNvPr id="25619" name="Group 19">
            <a:extLst>
              <a:ext uri="{FF2B5EF4-FFF2-40B4-BE49-F238E27FC236}">
                <a16:creationId xmlns:a16="http://schemas.microsoft.com/office/drawing/2014/main" id="{0BA08B94-453C-4ABC-8D55-5DC28043999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676400"/>
            <a:ext cx="3505200" cy="2743200"/>
            <a:chOff x="240" y="1296"/>
            <a:chExt cx="2544" cy="1968"/>
          </a:xfrm>
        </p:grpSpPr>
        <p:sp>
          <p:nvSpPr>
            <p:cNvPr id="25620" name="Oval 20">
              <a:extLst>
                <a:ext uri="{FF2B5EF4-FFF2-40B4-BE49-F238E27FC236}">
                  <a16:creationId xmlns:a16="http://schemas.microsoft.com/office/drawing/2014/main" id="{21A6DEC6-F5F9-4A35-9814-1018C8658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296"/>
              <a:ext cx="768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>
                  <a:latin typeface="Times New Roman" panose="02020603050405020304" pitchFamily="18" charset="0"/>
                </a:rPr>
                <a:t>Yahoo</a:t>
              </a:r>
            </a:p>
          </p:txBody>
        </p:sp>
        <p:sp>
          <p:nvSpPr>
            <p:cNvPr id="25621" name="Oval 21">
              <a:extLst>
                <a:ext uri="{FF2B5EF4-FFF2-40B4-BE49-F238E27FC236}">
                  <a16:creationId xmlns:a16="http://schemas.microsoft.com/office/drawing/2014/main" id="{29D64118-53FD-4CB5-AC83-79FCB2D6E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2784"/>
              <a:ext cx="768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>
                  <a:latin typeface="Times New Roman" panose="02020603050405020304" pitchFamily="18" charset="0"/>
                </a:rPr>
                <a:t>M’soft</a:t>
              </a:r>
            </a:p>
          </p:txBody>
        </p:sp>
        <p:sp>
          <p:nvSpPr>
            <p:cNvPr id="25622" name="Oval 22">
              <a:extLst>
                <a:ext uri="{FF2B5EF4-FFF2-40B4-BE49-F238E27FC236}">
                  <a16:creationId xmlns:a16="http://schemas.microsoft.com/office/drawing/2014/main" id="{643721AB-CC0B-4E97-A807-F9D348FC8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784"/>
              <a:ext cx="768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sz="2400">
                  <a:latin typeface="Times New Roman" panose="02020603050405020304" pitchFamily="18" charset="0"/>
                </a:rPr>
                <a:t>Amazon</a:t>
              </a:r>
            </a:p>
          </p:txBody>
        </p:sp>
        <p:sp>
          <p:nvSpPr>
            <p:cNvPr id="25623" name="Line 23">
              <a:extLst>
                <a:ext uri="{FF2B5EF4-FFF2-40B4-BE49-F238E27FC236}">
                  <a16:creationId xmlns:a16="http://schemas.microsoft.com/office/drawing/2014/main" id="{7BA001D5-4D0E-4BCD-ADFD-F8FC594D47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8" y="1680"/>
              <a:ext cx="672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Line 24">
              <a:extLst>
                <a:ext uri="{FF2B5EF4-FFF2-40B4-BE49-F238E27FC236}">
                  <a16:creationId xmlns:a16="http://schemas.microsoft.com/office/drawing/2014/main" id="{70FA84F4-1ACB-4A3F-9DDF-2DFAA1B837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1776"/>
              <a:ext cx="624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Line 25">
              <a:extLst>
                <a:ext uri="{FF2B5EF4-FFF2-40B4-BE49-F238E27FC236}">
                  <a16:creationId xmlns:a16="http://schemas.microsoft.com/office/drawing/2014/main" id="{80A14DB1-788F-41D5-A8C4-A503ECA7BD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928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Line 26">
              <a:extLst>
                <a:ext uri="{FF2B5EF4-FFF2-40B4-BE49-F238E27FC236}">
                  <a16:creationId xmlns:a16="http://schemas.microsoft.com/office/drawing/2014/main" id="{36643093-8398-44FC-9341-37EB31E9D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312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627" name="AutoShape 27">
              <a:extLst>
                <a:ext uri="{FF2B5EF4-FFF2-40B4-BE49-F238E27FC236}">
                  <a16:creationId xmlns:a16="http://schemas.microsoft.com/office/drawing/2014/main" id="{607FE5FF-3F34-42D6-BC34-EB6AC79D6D59}"/>
                </a:ext>
              </a:extLst>
            </p:cNvPr>
            <p:cNvCxnSpPr>
              <a:cxnSpLocks noChangeShapeType="1"/>
              <a:stCxn id="25620" idx="6"/>
              <a:endCxn id="25620" idx="2"/>
            </p:cNvCxnSpPr>
            <p:nvPr/>
          </p:nvCxnSpPr>
          <p:spPr bwMode="auto">
            <a:xfrm flipH="1">
              <a:off x="1152" y="1536"/>
              <a:ext cx="768" cy="1"/>
            </a:xfrm>
            <a:prstGeom prst="curvedConnector5">
              <a:avLst>
                <a:gd name="adj1" fmla="val -18750"/>
                <a:gd name="adj2" fmla="val -38400000"/>
                <a:gd name="adj3" fmla="val 11875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667" name="Rectangle 67">
            <a:extLst>
              <a:ext uri="{FF2B5EF4-FFF2-40B4-BE49-F238E27FC236}">
                <a16:creationId xmlns:a16="http://schemas.microsoft.com/office/drawing/2014/main" id="{9243F534-2C32-45D8-8777-D5C0FB5C5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7263" y="2133600"/>
            <a:ext cx="1447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68" name="Text Box 68">
            <a:extLst>
              <a:ext uri="{FF2B5EF4-FFF2-40B4-BE49-F238E27FC236}">
                <a16:creationId xmlns:a16="http://schemas.microsoft.com/office/drawing/2014/main" id="{0F97C0F5-261B-4F05-B0A2-568C4A20F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9" y="2098676"/>
            <a:ext cx="18165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y   1/2 1/2   0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a    1/2  0    1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m    0  1/2   0</a:t>
            </a:r>
          </a:p>
        </p:txBody>
      </p:sp>
      <p:sp>
        <p:nvSpPr>
          <p:cNvPr id="25669" name="Text Box 69">
            <a:extLst>
              <a:ext uri="{FF2B5EF4-FFF2-40B4-BE49-F238E27FC236}">
                <a16:creationId xmlns:a16="http://schemas.microsoft.com/office/drawing/2014/main" id="{E19B39CE-35DB-4C7A-9415-46883CFB6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588" y="1641475"/>
            <a:ext cx="1395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y    a     m</a:t>
            </a:r>
          </a:p>
        </p:txBody>
      </p:sp>
      <p:sp>
        <p:nvSpPr>
          <p:cNvPr id="25670" name="Text Box 70">
            <a:extLst>
              <a:ext uri="{FF2B5EF4-FFF2-40B4-BE49-F238E27FC236}">
                <a16:creationId xmlns:a16="http://schemas.microsoft.com/office/drawing/2014/main" id="{555CEA8D-3EFA-4EC0-AB81-05E889539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4797426"/>
            <a:ext cx="8018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y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a    =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25671" name="Text Box 71">
            <a:extLst>
              <a:ext uri="{FF2B5EF4-FFF2-40B4-BE49-F238E27FC236}">
                <a16:creationId xmlns:a16="http://schemas.microsoft.com/office/drawing/2014/main" id="{06F2018B-5FE4-42DC-9935-3E36FB66F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5" y="4832351"/>
            <a:ext cx="5774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1/3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1/3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1/3</a:t>
            </a:r>
          </a:p>
        </p:txBody>
      </p:sp>
      <p:sp>
        <p:nvSpPr>
          <p:cNvPr id="25672" name="Text Box 72">
            <a:extLst>
              <a:ext uri="{FF2B5EF4-FFF2-40B4-BE49-F238E27FC236}">
                <a16:creationId xmlns:a16="http://schemas.microsoft.com/office/drawing/2014/main" id="{758898FC-1F11-43F3-B3F9-4513A13EE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4832351"/>
            <a:ext cx="5774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1/3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1/2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1/6</a:t>
            </a:r>
          </a:p>
        </p:txBody>
      </p:sp>
      <p:sp>
        <p:nvSpPr>
          <p:cNvPr id="25673" name="Text Box 73">
            <a:extLst>
              <a:ext uri="{FF2B5EF4-FFF2-40B4-BE49-F238E27FC236}">
                <a16:creationId xmlns:a16="http://schemas.microsoft.com/office/drawing/2014/main" id="{2DBACFE3-9E76-474E-9DD8-B985C88A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675" y="4832351"/>
            <a:ext cx="73129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5/12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 1/3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 1/4</a:t>
            </a:r>
          </a:p>
        </p:txBody>
      </p:sp>
      <p:sp>
        <p:nvSpPr>
          <p:cNvPr id="25674" name="Text Box 74">
            <a:extLst>
              <a:ext uri="{FF2B5EF4-FFF2-40B4-BE49-F238E27FC236}">
                <a16:creationId xmlns:a16="http://schemas.microsoft.com/office/drawing/2014/main" id="{4B9B839B-3FB8-4E5F-BD17-25617A3A9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9076" y="4832351"/>
            <a:ext cx="87376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3/8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11/24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1/6</a:t>
            </a:r>
          </a:p>
        </p:txBody>
      </p:sp>
      <p:sp>
        <p:nvSpPr>
          <p:cNvPr id="25675" name="Text Box 75">
            <a:extLst>
              <a:ext uri="{FF2B5EF4-FFF2-40B4-BE49-F238E27FC236}">
                <a16:creationId xmlns:a16="http://schemas.microsoft.com/office/drawing/2014/main" id="{33C4E259-2497-49DD-AFE0-439E7B713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4075" y="4832351"/>
            <a:ext cx="5774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2/5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2/5</a:t>
            </a:r>
          </a:p>
          <a:p>
            <a:r>
              <a:rPr lang="en-US" altLang="en-US" sz="2400">
                <a:latin typeface="Times New Roman" panose="02020603050405020304" pitchFamily="18" charset="0"/>
              </a:rPr>
              <a:t>1/5</a:t>
            </a:r>
          </a:p>
        </p:txBody>
      </p:sp>
      <p:sp>
        <p:nvSpPr>
          <p:cNvPr id="25676" name="Text Box 76">
            <a:extLst>
              <a:ext uri="{FF2B5EF4-FFF2-40B4-BE49-F238E27FC236}">
                <a16:creationId xmlns:a16="http://schemas.microsoft.com/office/drawing/2014/main" id="{9B789CE6-5F3A-4478-AAB1-BC544C8B5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78425"/>
            <a:ext cx="565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77193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0" grpId="0"/>
      <p:bldP spid="25671" grpId="0"/>
      <p:bldP spid="25672" grpId="0" autoUpdateAnimBg="0"/>
      <p:bldP spid="25673" grpId="0" autoUpdateAnimBg="0"/>
      <p:bldP spid="25674" grpId="0" autoUpdateAnimBg="0"/>
      <p:bldP spid="25675" grpId="0" autoUpdateAnimBg="0"/>
      <p:bldP spid="25676" grpId="0" autoUpdateAnimBg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580</TotalTime>
  <Words>185</Words>
  <Application>Microsoft Office PowerPoint</Application>
  <PresentationFormat>Widescreen</PresentationFormat>
  <Paragraphs>64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Century Schoolbook</vt:lpstr>
      <vt:lpstr>cmsy10</vt:lpstr>
      <vt:lpstr>Times New Roman</vt:lpstr>
      <vt:lpstr>Wingdings</vt:lpstr>
      <vt:lpstr>Wingdings 3</vt:lpstr>
      <vt:lpstr>Wisp</vt:lpstr>
      <vt:lpstr>Matrix formulation</vt:lpstr>
      <vt:lpstr>Example</vt:lpstr>
      <vt:lpstr>Eigenvector formulation</vt:lpstr>
      <vt:lpstr>An example of Simplified Graph</vt:lpstr>
      <vt:lpstr>An example of Simplified Graph</vt:lpstr>
      <vt:lpstr>Power Iteration Example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109</cp:revision>
  <dcterms:created xsi:type="dcterms:W3CDTF">2016-08-31T19:16:09Z</dcterms:created>
  <dcterms:modified xsi:type="dcterms:W3CDTF">2020-01-28T20:55:35Z</dcterms:modified>
</cp:coreProperties>
</file>