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323" r:id="rId2"/>
    <p:sldId id="325" r:id="rId3"/>
    <p:sldId id="326" r:id="rId4"/>
    <p:sldId id="327" r:id="rId5"/>
    <p:sldId id="32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EBDB8D-782F-4244-8522-A07C4563D7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D3356-8296-4213-A4EE-57DFAC78A35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9618" name="Rectangle 2">
            <a:extLst>
              <a:ext uri="{FF2B5EF4-FFF2-40B4-BE49-F238E27FC236}">
                <a16:creationId xmlns:a16="http://schemas.microsoft.com/office/drawing/2014/main" id="{7A37AE9D-3F08-4CC9-B566-A93862D4C6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71570556-CBC4-42EE-87B1-C995B9855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246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9DDD1F-18BE-4DC3-A218-7FB3E79B5F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15F385-7B0A-4F5F-B6F5-80DDF5B1A6E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70018" name="Rectangle 2">
            <a:extLst>
              <a:ext uri="{FF2B5EF4-FFF2-40B4-BE49-F238E27FC236}">
                <a16:creationId xmlns:a16="http://schemas.microsoft.com/office/drawing/2014/main" id="{A2C8C337-825F-4368-8E55-F509B266DC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>
            <a:extLst>
              <a:ext uri="{FF2B5EF4-FFF2-40B4-BE49-F238E27FC236}">
                <a16:creationId xmlns:a16="http://schemas.microsoft.com/office/drawing/2014/main" id="{C5866898-E441-4F7D-8EF5-236D27772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241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118CDE-5D87-4462-8266-730CAFC6D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167125-347E-48BB-B42A-C02E187E71B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70338" name="Rectangle 2">
            <a:extLst>
              <a:ext uri="{FF2B5EF4-FFF2-40B4-BE49-F238E27FC236}">
                <a16:creationId xmlns:a16="http://schemas.microsoft.com/office/drawing/2014/main" id="{4809474F-5A96-4051-ACA2-5D26BB18AF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8B7CDB5A-AF34-4CFF-9A93-7FEFC160A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7785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24794C-C9D6-45BD-85D8-A85448B4D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227BA4-31C5-445F-9BE2-5F0465EAD5F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70370" name="Rectangle 2">
            <a:extLst>
              <a:ext uri="{FF2B5EF4-FFF2-40B4-BE49-F238E27FC236}">
                <a16:creationId xmlns:a16="http://schemas.microsoft.com/office/drawing/2014/main" id="{EE212DB5-2E9C-4AAB-8B03-865845B131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1" name="Rectangle 3">
            <a:extLst>
              <a:ext uri="{FF2B5EF4-FFF2-40B4-BE49-F238E27FC236}">
                <a16:creationId xmlns:a16="http://schemas.microsoft.com/office/drawing/2014/main" id="{EEE5FC97-BAF8-4249-9DB6-1A9111605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94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30F3-C18F-4F59-8C8F-A722B96F2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778AF-ADD1-49FF-847A-FB149AC69B5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0BB38-71AA-4EAC-BD21-7718ACF2D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F78C0-A98D-454B-8F98-3CB0D9356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92CC0-EF60-454B-8D18-CF1643EB9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9B4B0-57C9-43CF-A13B-25848ABE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9E1A996D-E03C-414F-BC1F-13D4FD535E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7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1105C84A-1AC7-4B67-9157-AA10A9298C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HMM for the Dishonest Casino</a:t>
            </a:r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8A87E272-AF75-4BB6-9175-FB186061620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447800"/>
            <a:ext cx="5410200" cy="5257800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None/>
            </a:pPr>
            <a:endParaRPr lang="en-US" altLang="en-US" dirty="0"/>
          </a:p>
          <a:p>
            <a:pPr marL="381000" indent="-381000">
              <a:lnSpc>
                <a:spcPct val="90000"/>
              </a:lnSpc>
              <a:buNone/>
            </a:pPr>
            <a:r>
              <a:rPr lang="en-US" altLang="en-US" dirty="0"/>
              <a:t>A casino has two dice:</a:t>
            </a:r>
          </a:p>
          <a:p>
            <a:pPr marL="381000" indent="-381000"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Fair die</a:t>
            </a:r>
          </a:p>
          <a:p>
            <a:pPr marL="381000" indent="-381000">
              <a:lnSpc>
                <a:spcPct val="90000"/>
              </a:lnSpc>
              <a:buNone/>
            </a:pPr>
            <a:r>
              <a:rPr lang="en-US" altLang="en-US" dirty="0">
                <a:solidFill>
                  <a:schemeClr val="accent2"/>
                </a:solidFill>
              </a:rPr>
              <a:t>	P(1) = P(2) = P(3) = P(4) = P(5) = P(6) = 1/6</a:t>
            </a:r>
          </a:p>
          <a:p>
            <a:pPr marL="381000" indent="-381000">
              <a:lnSpc>
                <a:spcPct val="90000"/>
              </a:lnSpc>
            </a:pPr>
            <a:r>
              <a:rPr lang="en-US" altLang="en-US" dirty="0">
                <a:solidFill>
                  <a:srgbClr val="CC0000"/>
                </a:solidFill>
              </a:rPr>
              <a:t>Loaded die</a:t>
            </a:r>
          </a:p>
          <a:p>
            <a:pPr marL="381000" indent="-38100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CC0000"/>
                </a:solidFill>
              </a:rPr>
              <a:t>	P(1) = P(2) = P(3) = P(4) = P(5) = 1/10</a:t>
            </a:r>
          </a:p>
          <a:p>
            <a:pPr marL="381000" indent="-38100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CC0000"/>
                </a:solidFill>
              </a:rPr>
              <a:t>	P(6) = 1/2</a:t>
            </a:r>
          </a:p>
          <a:p>
            <a:pPr marL="381000" indent="-381000">
              <a:lnSpc>
                <a:spcPct val="90000"/>
              </a:lnSpc>
              <a:buNone/>
            </a:pPr>
            <a:endParaRPr lang="en-US" altLang="en-US" dirty="0"/>
          </a:p>
          <a:p>
            <a:pPr marL="381000" indent="-381000">
              <a:lnSpc>
                <a:spcPct val="90000"/>
              </a:lnSpc>
              <a:buNone/>
            </a:pPr>
            <a:r>
              <a:rPr lang="en-US" altLang="en-US" dirty="0"/>
              <a:t>Casino player switches back and forth between fair and loaded die once in a while</a:t>
            </a:r>
          </a:p>
          <a:p>
            <a:pPr marL="381000" indent="-381000">
              <a:lnSpc>
                <a:spcPct val="90000"/>
              </a:lnSpc>
              <a:buNone/>
            </a:pPr>
            <a:endParaRPr lang="en-US" altLang="en-US" dirty="0"/>
          </a:p>
        </p:txBody>
      </p:sp>
      <p:pic>
        <p:nvPicPr>
          <p:cNvPr id="238596" name="Picture 4" descr="two dice">
            <a:extLst>
              <a:ext uri="{FF2B5EF4-FFF2-40B4-BE49-F238E27FC236}">
                <a16:creationId xmlns:a16="http://schemas.microsoft.com/office/drawing/2014/main" id="{4A7EFAD7-27AC-40CB-8C8C-4D71B597C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371601"/>
            <a:ext cx="2438400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8597" name="Picture 5" descr="casino player">
            <a:extLst>
              <a:ext uri="{FF2B5EF4-FFF2-40B4-BE49-F238E27FC236}">
                <a16:creationId xmlns:a16="http://schemas.microsoft.com/office/drawing/2014/main" id="{3BBB4ED6-F7F7-4920-A7DD-2BECCFC548E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91400" y="2895600"/>
            <a:ext cx="3048000" cy="381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66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>
            <a:extLst>
              <a:ext uri="{FF2B5EF4-FFF2-40B4-BE49-F238E27FC236}">
                <a16:creationId xmlns:a16="http://schemas.microsoft.com/office/drawing/2014/main" id="{2C72644E-B33A-4F14-BAD0-704FAEF40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scenario</a:t>
            </a:r>
          </a:p>
        </p:txBody>
      </p:sp>
      <p:sp>
        <p:nvSpPr>
          <p:cNvPr id="468995" name="Rectangle 3">
            <a:extLst>
              <a:ext uri="{FF2B5EF4-FFF2-40B4-BE49-F238E27FC236}">
                <a16:creationId xmlns:a16="http://schemas.microsoft.com/office/drawing/2014/main" id="{E1BA4ADF-2665-4DF4-9D80-D9B4D677DC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You don’t know the probabilities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The casino player lets you observe which die he/she uses every time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“state” of each roll is known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Training (parameter estimation)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How often the casino player switches dice?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How “loaded” is the loaded die?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Simply count the frequency that each face appeared and the frequency of die switching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May add pseudo-counts if number of observations is small</a:t>
            </a:r>
          </a:p>
        </p:txBody>
      </p:sp>
    </p:spTree>
    <p:extLst>
      <p:ext uri="{BB962C8B-B14F-4D97-AF65-F5344CB8AC3E}">
        <p14:creationId xmlns:p14="http://schemas.microsoft.com/office/powerpoint/2010/main" val="342058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DCF7359F-90D1-40F9-A58C-C948D152D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complex scenarios</a:t>
            </a:r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7750E59B-3408-4E98-91C5-5A1D90EE8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“state” of each roll is unknown:</a:t>
            </a:r>
          </a:p>
          <a:p>
            <a:pPr lvl="1"/>
            <a:r>
              <a:rPr lang="en-US" altLang="en-US"/>
              <a:t>You are given the results of a series of rolls</a:t>
            </a:r>
          </a:p>
          <a:p>
            <a:pPr lvl="1"/>
            <a:r>
              <a:rPr lang="en-US" altLang="en-US"/>
              <a:t>You don’t know which number is generated by which die</a:t>
            </a:r>
          </a:p>
          <a:p>
            <a:r>
              <a:rPr lang="en-US" altLang="en-US"/>
              <a:t>You may or may not know the parameters</a:t>
            </a:r>
          </a:p>
          <a:p>
            <a:pPr lvl="1"/>
            <a:r>
              <a:rPr lang="en-US" altLang="en-US"/>
              <a:t>How “loaded” is the loaded die</a:t>
            </a:r>
          </a:p>
          <a:p>
            <a:pPr lvl="1"/>
            <a:r>
              <a:rPr lang="en-US" altLang="en-US"/>
              <a:t>How frequently the casino player switches dice</a:t>
            </a:r>
          </a:p>
        </p:txBody>
      </p:sp>
    </p:spTree>
    <p:extLst>
      <p:ext uri="{BB962C8B-B14F-4D97-AF65-F5344CB8AC3E}">
        <p14:creationId xmlns:p14="http://schemas.microsoft.com/office/powerpoint/2010/main" val="280197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3169E-BD8D-42CB-8F3C-D8679FEFE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Training (parameter estimation)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F33A0-CCA1-4007-9327-8290E043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How often the casino player switches dice?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dirty="0"/>
              <a:t>How “loaded” is the loaded die?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36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>
            <a:extLst>
              <a:ext uri="{FF2B5EF4-FFF2-40B4-BE49-F238E27FC236}">
                <a16:creationId xmlns:a16="http://schemas.microsoft.com/office/drawing/2014/main" id="{3DF2549E-136D-4E6F-B5B1-DF945CE2A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dishonest casino model</a:t>
            </a:r>
          </a:p>
        </p:txBody>
      </p:sp>
      <p:sp>
        <p:nvSpPr>
          <p:cNvPr id="569347" name="Oval 3">
            <a:extLst>
              <a:ext uri="{FF2B5EF4-FFF2-40B4-BE49-F238E27FC236}">
                <a16:creationId xmlns:a16="http://schemas.microsoft.com/office/drawing/2014/main" id="{A78E7B8A-61CC-44FE-B39F-552FF4AAF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146300"/>
            <a:ext cx="16002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FF0000"/>
                </a:solidFill>
              </a:rPr>
              <a:t>Fair</a:t>
            </a:r>
          </a:p>
        </p:txBody>
      </p:sp>
      <p:sp>
        <p:nvSpPr>
          <p:cNvPr id="569348" name="Oval 4">
            <a:extLst>
              <a:ext uri="{FF2B5EF4-FFF2-40B4-BE49-F238E27FC236}">
                <a16:creationId xmlns:a16="http://schemas.microsoft.com/office/drawing/2014/main" id="{3B500824-4690-49F3-BA85-EA1C07858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146300"/>
            <a:ext cx="16002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FF0000"/>
                </a:solidFill>
              </a:rPr>
              <a:t>LOADED</a:t>
            </a:r>
          </a:p>
        </p:txBody>
      </p:sp>
      <p:cxnSp>
        <p:nvCxnSpPr>
          <p:cNvPr id="569349" name="AutoShape 5">
            <a:extLst>
              <a:ext uri="{FF2B5EF4-FFF2-40B4-BE49-F238E27FC236}">
                <a16:creationId xmlns:a16="http://schemas.microsoft.com/office/drawing/2014/main" id="{15CC4153-74DB-40D9-83F1-CBC2EA075E74}"/>
              </a:ext>
            </a:extLst>
          </p:cNvPr>
          <p:cNvCxnSpPr>
            <a:cxnSpLocks noChangeShapeType="1"/>
            <a:stCxn id="569347" idx="7"/>
            <a:endCxn id="569348" idx="1"/>
          </p:cNvCxnSpPr>
          <p:nvPr/>
        </p:nvCxnSpPr>
        <p:spPr bwMode="auto">
          <a:xfrm rot="5400000" flipV="1">
            <a:off x="6057107" y="1034257"/>
            <a:ext cx="1587" cy="2679700"/>
          </a:xfrm>
          <a:prstGeom prst="curvedConnector3">
            <a:avLst>
              <a:gd name="adj1" fmla="val -28700000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9350" name="AutoShape 6">
            <a:extLst>
              <a:ext uri="{FF2B5EF4-FFF2-40B4-BE49-F238E27FC236}">
                <a16:creationId xmlns:a16="http://schemas.microsoft.com/office/drawing/2014/main" id="{00E455E1-38F2-48F5-8C9E-6B4D05BA4F12}"/>
              </a:ext>
            </a:extLst>
          </p:cNvPr>
          <p:cNvCxnSpPr>
            <a:cxnSpLocks noChangeShapeType="1"/>
            <a:stCxn id="569348" idx="3"/>
            <a:endCxn id="569347" idx="5"/>
          </p:cNvCxnSpPr>
          <p:nvPr/>
        </p:nvCxnSpPr>
        <p:spPr bwMode="auto">
          <a:xfrm rot="5400000">
            <a:off x="6057107" y="2256632"/>
            <a:ext cx="1587" cy="2679700"/>
          </a:xfrm>
          <a:prstGeom prst="curvedConnector3">
            <a:avLst>
              <a:gd name="adj1" fmla="val 28700000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9351" name="AutoShape 7">
            <a:extLst>
              <a:ext uri="{FF2B5EF4-FFF2-40B4-BE49-F238E27FC236}">
                <a16:creationId xmlns:a16="http://schemas.microsoft.com/office/drawing/2014/main" id="{F83D82F4-6BDC-49DA-A629-C2D8196AE1B5}"/>
              </a:ext>
            </a:extLst>
          </p:cNvPr>
          <p:cNvCxnSpPr>
            <a:cxnSpLocks noChangeShapeType="1"/>
            <a:stCxn id="569348" idx="7"/>
            <a:endCxn id="569348" idx="6"/>
          </p:cNvCxnSpPr>
          <p:nvPr/>
        </p:nvCxnSpPr>
        <p:spPr bwMode="auto">
          <a:xfrm rot="5400000" flipV="1">
            <a:off x="8349457" y="2551907"/>
            <a:ext cx="611187" cy="254000"/>
          </a:xfrm>
          <a:prstGeom prst="curvedConnector4">
            <a:avLst>
              <a:gd name="adj1" fmla="val -74546"/>
              <a:gd name="adj2" fmla="val 182500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9352" name="AutoShape 8">
            <a:extLst>
              <a:ext uri="{FF2B5EF4-FFF2-40B4-BE49-F238E27FC236}">
                <a16:creationId xmlns:a16="http://schemas.microsoft.com/office/drawing/2014/main" id="{9EBA0AE4-B0D0-479A-ADC8-DC4850CE8615}"/>
              </a:ext>
            </a:extLst>
          </p:cNvPr>
          <p:cNvCxnSpPr>
            <a:cxnSpLocks noChangeShapeType="1"/>
            <a:stCxn id="569347" idx="1"/>
            <a:endCxn id="569347" idx="2"/>
          </p:cNvCxnSpPr>
          <p:nvPr/>
        </p:nvCxnSpPr>
        <p:spPr bwMode="auto">
          <a:xfrm rot="16200000" flipH="1" flipV="1">
            <a:off x="3155157" y="2551907"/>
            <a:ext cx="611187" cy="254000"/>
          </a:xfrm>
          <a:prstGeom prst="curvedConnector4">
            <a:avLst>
              <a:gd name="adj1" fmla="val -74546"/>
              <a:gd name="adj2" fmla="val 182500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9353" name="Text Box 9">
            <a:extLst>
              <a:ext uri="{FF2B5EF4-FFF2-40B4-BE49-F238E27FC236}">
                <a16:creationId xmlns:a16="http://schemas.microsoft.com/office/drawing/2014/main" id="{AB725EC4-01F7-41BF-920F-5E2DE3FE0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1" y="3430588"/>
            <a:ext cx="1465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LF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 = 0.05</a:t>
            </a:r>
          </a:p>
        </p:txBody>
      </p:sp>
      <p:sp>
        <p:nvSpPr>
          <p:cNvPr id="569354" name="Text Box 10">
            <a:extLst>
              <a:ext uri="{FF2B5EF4-FFF2-40B4-BE49-F238E27FC236}">
                <a16:creationId xmlns:a16="http://schemas.microsoft.com/office/drawing/2014/main" id="{88F05451-6EB1-462A-AF72-F254B4F79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884488"/>
            <a:ext cx="12065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(1)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(2)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(3)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(4)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(5)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(6) = 1/6</a:t>
            </a:r>
          </a:p>
        </p:txBody>
      </p:sp>
      <p:sp>
        <p:nvSpPr>
          <p:cNvPr id="569355" name="Text Box 11">
            <a:extLst>
              <a:ext uri="{FF2B5EF4-FFF2-40B4-BE49-F238E27FC236}">
                <a16:creationId xmlns:a16="http://schemas.microsoft.com/office/drawing/2014/main" id="{01C97804-969A-46DC-8E0F-9D8FA188E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1" y="3113088"/>
            <a:ext cx="13112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(1)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(2)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(3)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(4)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(5)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(6) = 1/2</a:t>
            </a:r>
          </a:p>
        </p:txBody>
      </p:sp>
      <p:sp>
        <p:nvSpPr>
          <p:cNvPr id="569357" name="Line 13">
            <a:extLst>
              <a:ext uri="{FF2B5EF4-FFF2-40B4-BE49-F238E27FC236}">
                <a16:creationId xmlns:a16="http://schemas.microsoft.com/office/drawing/2014/main" id="{390A1C34-6489-4397-A360-FBF5361F09F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3886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58" name="Text Box 14">
            <a:extLst>
              <a:ext uri="{FF2B5EF4-FFF2-40B4-BE49-F238E27FC236}">
                <a16:creationId xmlns:a16="http://schemas.microsoft.com/office/drawing/2014/main" id="{53A1FA69-BC0B-43BE-881A-71FC51797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925" y="4608513"/>
            <a:ext cx="24561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Transition probability</a:t>
            </a:r>
          </a:p>
        </p:txBody>
      </p:sp>
      <p:sp>
        <p:nvSpPr>
          <p:cNvPr id="569359" name="Text Box 15">
            <a:extLst>
              <a:ext uri="{FF2B5EF4-FFF2-40B4-BE49-F238E27FC236}">
                <a16:creationId xmlns:a16="http://schemas.microsoft.com/office/drawing/2014/main" id="{969D551E-DDBF-406B-BC1D-64178BA6E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953000"/>
            <a:ext cx="23423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Emission probability</a:t>
            </a:r>
          </a:p>
        </p:txBody>
      </p:sp>
      <p:sp>
        <p:nvSpPr>
          <p:cNvPr id="569360" name="Line 16">
            <a:extLst>
              <a:ext uri="{FF2B5EF4-FFF2-40B4-BE49-F238E27FC236}">
                <a16:creationId xmlns:a16="http://schemas.microsoft.com/office/drawing/2014/main" id="{D9A2A156-4926-47CA-A5BB-74DE1A91A41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46482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361" name="Text Box 17">
            <a:extLst>
              <a:ext uri="{FF2B5EF4-FFF2-40B4-BE49-F238E27FC236}">
                <a16:creationId xmlns:a16="http://schemas.microsoft.com/office/drawing/2014/main" id="{3A1F97ED-987D-4A18-AE16-0557A014C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1" y="1449388"/>
            <a:ext cx="1465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FL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 = 0.05</a:t>
            </a:r>
          </a:p>
        </p:txBody>
      </p:sp>
      <p:sp>
        <p:nvSpPr>
          <p:cNvPr id="569362" name="Text Box 18">
            <a:extLst>
              <a:ext uri="{FF2B5EF4-FFF2-40B4-BE49-F238E27FC236}">
                <a16:creationId xmlns:a16="http://schemas.microsoft.com/office/drawing/2014/main" id="{E64DFCEC-9679-44CB-B354-57786123A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449388"/>
            <a:ext cx="145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LL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 = 0.95</a:t>
            </a:r>
          </a:p>
        </p:txBody>
      </p:sp>
      <p:sp>
        <p:nvSpPr>
          <p:cNvPr id="569363" name="Text Box 19">
            <a:extLst>
              <a:ext uri="{FF2B5EF4-FFF2-40B4-BE49-F238E27FC236}">
                <a16:creationId xmlns:a16="http://schemas.microsoft.com/office/drawing/2014/main" id="{CA9D109B-100B-4D41-ACE0-46FB4D54F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1449388"/>
            <a:ext cx="1476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FF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 = 0.95</a:t>
            </a:r>
          </a:p>
        </p:txBody>
      </p:sp>
    </p:spTree>
    <p:extLst>
      <p:ext uri="{BB962C8B-B14F-4D97-AF65-F5344CB8AC3E}">
        <p14:creationId xmlns:p14="http://schemas.microsoft.com/office/powerpoint/2010/main" val="67791598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733</TotalTime>
  <Words>264</Words>
  <Application>Microsoft Office PowerPoint</Application>
  <PresentationFormat>Widescreen</PresentationFormat>
  <Paragraphs>55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Wisp</vt:lpstr>
      <vt:lpstr>HMM for the Dishonest Casino</vt:lpstr>
      <vt:lpstr>Simple scenario</vt:lpstr>
      <vt:lpstr>More complex scenarios</vt:lpstr>
      <vt:lpstr>Training (parameter estimation)</vt:lpstr>
      <vt:lpstr>The dishonest casino model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110</cp:revision>
  <dcterms:created xsi:type="dcterms:W3CDTF">2016-08-31T19:16:09Z</dcterms:created>
  <dcterms:modified xsi:type="dcterms:W3CDTF">2020-01-29T19:51:35Z</dcterms:modified>
</cp:coreProperties>
</file>