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327" r:id="rId2"/>
    <p:sldId id="328" r:id="rId3"/>
    <p:sldId id="417" r:id="rId4"/>
    <p:sldId id="41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E02BFF-ED7F-472B-B567-A2DD622930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DFD5D-8CB1-4746-9797-B5B60C689B3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81DCE65B-F7FF-4F39-9644-C5455BECFE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76A6BF63-C598-4B16-B20B-E9FC47020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215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233B2C-3E38-4F4D-B96E-2E1B6B6946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DE9FA-D913-4717-B421-E0B34E004D3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76162" name="Rectangle 2">
            <a:extLst>
              <a:ext uri="{FF2B5EF4-FFF2-40B4-BE49-F238E27FC236}">
                <a16:creationId xmlns:a16="http://schemas.microsoft.com/office/drawing/2014/main" id="{1EB8F9DE-039F-4C65-BF0B-02A2BFB3C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>
            <a:extLst>
              <a:ext uri="{FF2B5EF4-FFF2-40B4-BE49-F238E27FC236}">
                <a16:creationId xmlns:a16="http://schemas.microsoft.com/office/drawing/2014/main" id="{A3C4BD49-7DDC-45F8-93D7-8DECA306E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48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233B2C-3E38-4F4D-B96E-2E1B6B6946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DE9FA-D913-4717-B421-E0B34E004D3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76162" name="Rectangle 2">
            <a:extLst>
              <a:ext uri="{FF2B5EF4-FFF2-40B4-BE49-F238E27FC236}">
                <a16:creationId xmlns:a16="http://schemas.microsoft.com/office/drawing/2014/main" id="{1EB8F9DE-039F-4C65-BF0B-02A2BFB3C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>
            <a:extLst>
              <a:ext uri="{FF2B5EF4-FFF2-40B4-BE49-F238E27FC236}">
                <a16:creationId xmlns:a16="http://schemas.microsoft.com/office/drawing/2014/main" id="{A3C4BD49-7DDC-45F8-93D7-8DECA306E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421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233B2C-3E38-4F4D-B96E-2E1B6B6946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DE9FA-D913-4717-B421-E0B34E004D3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76162" name="Rectangle 2">
            <a:extLst>
              <a:ext uri="{FF2B5EF4-FFF2-40B4-BE49-F238E27FC236}">
                <a16:creationId xmlns:a16="http://schemas.microsoft.com/office/drawing/2014/main" id="{1EB8F9DE-039F-4C65-BF0B-02A2BFB3C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>
            <a:extLst>
              <a:ext uri="{FF2B5EF4-FFF2-40B4-BE49-F238E27FC236}">
                <a16:creationId xmlns:a16="http://schemas.microsoft.com/office/drawing/2014/main" id="{A3C4BD49-7DDC-45F8-93D7-8DECA306E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477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9F35B4A6-1276-4664-8070-D176BEDE0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The three main questions on HMMs</a:t>
            </a:r>
          </a:p>
        </p:txBody>
      </p:sp>
      <p:sp>
        <p:nvSpPr>
          <p:cNvPr id="479235" name="Rectangle 3">
            <a:extLst>
              <a:ext uri="{FF2B5EF4-FFF2-40B4-BE49-F238E27FC236}">
                <a16:creationId xmlns:a16="http://schemas.microsoft.com/office/drawing/2014/main" id="{21F0CADC-8EA9-4F76-970A-F51B79C92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8768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solidFill>
                  <a:srgbClr val="CC0000"/>
                </a:solidFill>
              </a:rPr>
              <a:t>Evaluation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en-US" altLang="en-US" sz="2000" dirty="0">
              <a:solidFill>
                <a:srgbClr val="CC0000"/>
              </a:solidFill>
            </a:endParaRPr>
          </a:p>
          <a:p>
            <a:pPr marL="838200" lvl="1" indent="-381000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GIVEN 	a HMM M, 	and a sequence x,</a:t>
            </a:r>
          </a:p>
          <a:p>
            <a:pPr marL="838200" lvl="1" indent="-381000">
              <a:lnSpc>
                <a:spcPct val="80000"/>
              </a:lnSpc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FIND 	</a:t>
            </a:r>
            <a:r>
              <a:rPr lang="en-US" altLang="en-US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P 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 x | M 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) [</a:t>
            </a:r>
            <a:r>
              <a:rPr lang="en-US" altLang="en-US" sz="1800" dirty="0">
                <a:solidFill>
                  <a:schemeClr val="tx1"/>
                </a:solidFill>
              </a:rPr>
              <a:t>or </a:t>
            </a:r>
            <a:r>
              <a:rPr lang="en-US" altLang="en-US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P(x)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</a:rPr>
              <a:t>for simplicity]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en-US" altLang="en-US" sz="2000" dirty="0">
              <a:solidFill>
                <a:srgbClr val="CC0000"/>
              </a:solidFill>
            </a:endParaRP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solidFill>
                  <a:srgbClr val="CC0000"/>
                </a:solidFill>
              </a:rPr>
              <a:t>Decoding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en-US" alt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838200" lvl="1" indent="-381000">
              <a:lnSpc>
                <a:spcPct val="80000"/>
              </a:lnSpc>
              <a:buNone/>
            </a:pPr>
            <a:r>
              <a:rPr lang="en-US" altLang="en-US" sz="1800" dirty="0"/>
              <a:t>GIVEN	a HMM M, 	and a sequence x,</a:t>
            </a:r>
          </a:p>
          <a:p>
            <a:pPr marL="838200" lvl="1" indent="-381000">
              <a:lnSpc>
                <a:spcPct val="80000"/>
              </a:lnSpc>
              <a:buNone/>
            </a:pPr>
            <a:r>
              <a:rPr lang="en-US" altLang="en-US" sz="1800" dirty="0"/>
              <a:t>FIND	the sequence </a:t>
            </a:r>
            <a:r>
              <a:rPr lang="en-US" altLang="en-US" sz="1800" dirty="0">
                <a:sym typeface="Symbol" panose="05050102010706020507" pitchFamily="18" charset="2"/>
              </a:rPr>
              <a:t> of states that maximizes </a:t>
            </a:r>
            <a:r>
              <a:rPr lang="en-US" altLang="en-US" sz="1800" i="1" dirty="0">
                <a:solidFill>
                  <a:srgbClr val="0066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 </a:t>
            </a:r>
            <a:r>
              <a:rPr lang="en-US" altLang="en-US" sz="1800" dirty="0">
                <a:solidFill>
                  <a:srgbClr val="0066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1800" i="1" dirty="0">
                <a:solidFill>
                  <a:srgbClr val="0066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x,  | M </a:t>
            </a:r>
            <a:r>
              <a:rPr lang="en-US" altLang="en-US" sz="1800" dirty="0">
                <a:solidFill>
                  <a:srgbClr val="0066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altLang="en-US" sz="1800" dirty="0">
              <a:solidFill>
                <a:srgbClr val="0066FF"/>
              </a:solidFill>
              <a:latin typeface="Times New Roman" panose="02020603050405020304" pitchFamily="18" charset="0"/>
            </a:endParaRPr>
          </a:p>
          <a:p>
            <a:pPr marL="838200" lvl="1" indent="-381000">
              <a:lnSpc>
                <a:spcPct val="80000"/>
              </a:lnSpc>
              <a:buNone/>
            </a:pPr>
            <a:endParaRPr lang="en-US" altLang="en-US" sz="1800" dirty="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solidFill>
                  <a:srgbClr val="CC0000"/>
                </a:solidFill>
              </a:rPr>
              <a:t>Learning</a:t>
            </a:r>
          </a:p>
          <a:p>
            <a:pPr marL="838200" lvl="1" indent="-381000">
              <a:lnSpc>
                <a:spcPct val="80000"/>
              </a:lnSpc>
              <a:buNone/>
            </a:pPr>
            <a:endParaRPr lang="en-US" altLang="en-US" sz="1800" dirty="0">
              <a:solidFill>
                <a:srgbClr val="CC0000"/>
              </a:solidFill>
            </a:endParaRPr>
          </a:p>
          <a:p>
            <a:pPr marL="838200" lvl="1" indent="-381000">
              <a:lnSpc>
                <a:spcPct val="80000"/>
              </a:lnSpc>
              <a:buNone/>
            </a:pPr>
            <a:r>
              <a:rPr lang="en-US" altLang="en-US" sz="1800" dirty="0"/>
              <a:t>GIVEN	a HMM M with </a:t>
            </a:r>
            <a:r>
              <a:rPr lang="en-US" altLang="en-US" sz="1800" dirty="0">
                <a:solidFill>
                  <a:srgbClr val="0066FF"/>
                </a:solidFill>
              </a:rPr>
              <a:t>unspecified</a:t>
            </a:r>
            <a:r>
              <a:rPr lang="en-US" altLang="en-US" sz="1800" dirty="0"/>
              <a:t> transition/emission probs.,	</a:t>
            </a:r>
          </a:p>
          <a:p>
            <a:pPr marL="838200" lvl="1" indent="-381000">
              <a:lnSpc>
                <a:spcPct val="80000"/>
              </a:lnSpc>
              <a:buNone/>
            </a:pPr>
            <a:r>
              <a:rPr lang="en-US" altLang="en-US" sz="1800" dirty="0"/>
              <a:t>			and a sequence x,</a:t>
            </a:r>
          </a:p>
          <a:p>
            <a:pPr marL="838200" lvl="1" indent="-381000">
              <a:lnSpc>
                <a:spcPct val="80000"/>
              </a:lnSpc>
              <a:buNone/>
            </a:pPr>
            <a:r>
              <a:rPr lang="en-US" altLang="en-US" sz="1800" dirty="0"/>
              <a:t>FIND	parameters </a:t>
            </a:r>
            <a:r>
              <a:rPr lang="en-US" altLang="en-US" sz="1800" i="1" dirty="0">
                <a:latin typeface="Times New Roman" panose="02020603050405020304" pitchFamily="18" charset="0"/>
                <a:sym typeface="Symbol" panose="05050102010706020507" pitchFamily="18" charset="2"/>
              </a:rPr>
              <a:t> = </a:t>
            </a:r>
            <a:r>
              <a:rPr lang="en-US" altLang="en-US" sz="1800" dirty="0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1800" i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1800" i="1" baseline="-2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1800" i="1" dirty="0">
                <a:latin typeface="Times New Roman" panose="02020603050405020304" pitchFamily="18" charset="0"/>
                <a:sym typeface="Symbol" panose="05050102010706020507" pitchFamily="18" charset="2"/>
              </a:rPr>
              <a:t>(.), </a:t>
            </a:r>
            <a:r>
              <a:rPr lang="en-US" altLang="en-US" sz="1800" i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1800" i="1" baseline="-2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ij</a:t>
            </a:r>
            <a:r>
              <a:rPr lang="en-US" altLang="en-US" sz="1800" dirty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1800" dirty="0">
                <a:sym typeface="Symbol" panose="05050102010706020507" pitchFamily="18" charset="2"/>
              </a:rPr>
              <a:t> that maximize </a:t>
            </a:r>
            <a:r>
              <a:rPr lang="en-US" altLang="en-US" sz="1800" i="1" dirty="0">
                <a:latin typeface="Times New Roman" panose="02020603050405020304" pitchFamily="18" charset="0"/>
                <a:sym typeface="Symbol" panose="05050102010706020507" pitchFamily="18" charset="2"/>
              </a:rPr>
              <a:t>P (x | )</a:t>
            </a:r>
          </a:p>
        </p:txBody>
      </p:sp>
      <p:sp>
        <p:nvSpPr>
          <p:cNvPr id="479238" name="Text Box 6">
            <a:extLst>
              <a:ext uri="{FF2B5EF4-FFF2-40B4-BE49-F238E27FC236}">
                <a16:creationId xmlns:a16="http://schemas.microsoft.com/office/drawing/2014/main" id="{7EB59761-0C34-4351-B574-C8EA33A1F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8612" y="4025905"/>
            <a:ext cx="24542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dirty="0"/>
              <a:t>Sometimes written as </a:t>
            </a:r>
            <a:r>
              <a:rPr lang="en-US" altLang="en-US" i="1" dirty="0">
                <a:latin typeface="Times New Roman" panose="02020603050405020304" pitchFamily="18" charset="0"/>
                <a:sym typeface="Symbol" panose="05050102010706020507" pitchFamily="18" charset="2"/>
              </a:rPr>
              <a:t>P </a:t>
            </a:r>
            <a:r>
              <a:rPr lang="en-US" alt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sym typeface="Symbol" panose="05050102010706020507" pitchFamily="18" charset="2"/>
              </a:rPr>
              <a:t>x, </a:t>
            </a:r>
            <a:r>
              <a:rPr lang="en-US" alt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dirty="0">
                <a:sym typeface="Symbol" panose="05050102010706020507" pitchFamily="18" charset="2"/>
              </a:rPr>
              <a:t> for simplicity.</a:t>
            </a:r>
          </a:p>
        </p:txBody>
      </p:sp>
    </p:spTree>
    <p:extLst>
      <p:ext uri="{BB962C8B-B14F-4D97-AF65-F5344CB8AC3E}">
        <p14:creationId xmlns:p14="http://schemas.microsoft.com/office/powerpoint/2010/main" val="118951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>
            <a:extLst>
              <a:ext uri="{FF2B5EF4-FFF2-40B4-BE49-F238E27FC236}">
                <a16:creationId xmlns:a16="http://schemas.microsoft.com/office/drawing/2014/main" id="{55802C02-BB5B-499F-A6EB-FB93CDE96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 # 1 – Evaluation</a:t>
            </a:r>
          </a:p>
        </p:txBody>
      </p:sp>
      <p:sp>
        <p:nvSpPr>
          <p:cNvPr id="475139" name="Rectangle 3">
            <a:extLst>
              <a:ext uri="{FF2B5EF4-FFF2-40B4-BE49-F238E27FC236}">
                <a16:creationId xmlns:a16="http://schemas.microsoft.com/office/drawing/2014/main" id="{7127593D-ECC4-49A6-A131-913F386FC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rgbClr val="CC0000"/>
                </a:solidFill>
              </a:rPr>
              <a:t>GIVEN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A HMM with parameters. And a sequence of rolls by the casino player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124552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4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214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14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13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13</a:t>
            </a:r>
            <a:r>
              <a:rPr lang="en-US" altLang="en-US" sz="1600" dirty="0">
                <a:solidFill>
                  <a:srgbClr val="FF0000"/>
                </a:solidFill>
              </a:rPr>
              <a:t>666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66</a:t>
            </a:r>
            <a:r>
              <a:rPr lang="en-US" altLang="en-US" sz="1600" dirty="0">
                <a:solidFill>
                  <a:schemeClr val="accent2"/>
                </a:solidFill>
              </a:rPr>
              <a:t>4</a:t>
            </a:r>
            <a:r>
              <a:rPr lang="en-US" altLang="en-US" sz="1600" dirty="0">
                <a:solidFill>
                  <a:srgbClr val="FF0000"/>
                </a:solidFill>
              </a:rPr>
              <a:t>66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3</a:t>
            </a:r>
            <a:r>
              <a:rPr lang="en-US" altLang="en-US" sz="1600" dirty="0">
                <a:solidFill>
                  <a:srgbClr val="FF0000"/>
                </a:solidFill>
              </a:rPr>
              <a:t>66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3</a:t>
            </a:r>
            <a:r>
              <a:rPr lang="en-US" altLang="en-US" sz="1600" dirty="0">
                <a:solidFill>
                  <a:srgbClr val="FF0000"/>
                </a:solidFill>
              </a:rPr>
              <a:t>66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3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515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1511514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1235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2344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rgbClr val="CC0000"/>
                </a:solidFill>
              </a:rPr>
              <a:t>QUESTION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How likely is this sequence, given our model of how the casino works?</a:t>
            </a: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This is the </a:t>
            </a:r>
            <a:r>
              <a:rPr lang="en-US" altLang="en-US" sz="2000" b="1" dirty="0">
                <a:solidFill>
                  <a:srgbClr val="CC0000"/>
                </a:solidFill>
              </a:rPr>
              <a:t>EVALUATION</a:t>
            </a:r>
            <a:r>
              <a:rPr lang="en-US" altLang="en-US" sz="2000" dirty="0"/>
              <a:t> question in HMMs</a:t>
            </a:r>
          </a:p>
        </p:txBody>
      </p:sp>
    </p:spTree>
    <p:extLst>
      <p:ext uri="{BB962C8B-B14F-4D97-AF65-F5344CB8AC3E}">
        <p14:creationId xmlns:p14="http://schemas.microsoft.com/office/powerpoint/2010/main" val="102578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>
            <a:extLst>
              <a:ext uri="{FF2B5EF4-FFF2-40B4-BE49-F238E27FC236}">
                <a16:creationId xmlns:a16="http://schemas.microsoft.com/office/drawing/2014/main" id="{55802C02-BB5B-499F-A6EB-FB93CDE96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 # 2 – Decoding</a:t>
            </a:r>
          </a:p>
        </p:txBody>
      </p:sp>
      <p:sp>
        <p:nvSpPr>
          <p:cNvPr id="475139" name="Rectangle 3">
            <a:extLst>
              <a:ext uri="{FF2B5EF4-FFF2-40B4-BE49-F238E27FC236}">
                <a16:creationId xmlns:a16="http://schemas.microsoft.com/office/drawing/2014/main" id="{7127593D-ECC4-49A6-A131-913F386FC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GIVEN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A HMM with parameters. And a sequence of rolls by the casino player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solidFill>
                  <a:schemeClr val="accent2"/>
                </a:solidFill>
              </a:rPr>
              <a:t>124552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4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214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14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13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13</a:t>
            </a:r>
            <a:r>
              <a:rPr lang="en-US" altLang="en-US" sz="1600">
                <a:solidFill>
                  <a:srgbClr val="FF0000"/>
                </a:solidFill>
              </a:rPr>
              <a:t>666</a:t>
            </a:r>
            <a:r>
              <a:rPr lang="en-US" altLang="en-US" sz="1600">
                <a:solidFill>
                  <a:schemeClr val="accent2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66</a:t>
            </a:r>
            <a:r>
              <a:rPr lang="en-US" altLang="en-US" sz="1600">
                <a:solidFill>
                  <a:schemeClr val="accent2"/>
                </a:solidFill>
              </a:rPr>
              <a:t>4</a:t>
            </a:r>
            <a:r>
              <a:rPr lang="en-US" altLang="en-US" sz="1600">
                <a:solidFill>
                  <a:srgbClr val="FF0000"/>
                </a:solidFill>
              </a:rPr>
              <a:t>66</a:t>
            </a:r>
            <a:r>
              <a:rPr lang="en-US" altLang="en-US" sz="1600">
                <a:solidFill>
                  <a:schemeClr val="accent2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3</a:t>
            </a:r>
            <a:r>
              <a:rPr lang="en-US" altLang="en-US" sz="1600">
                <a:solidFill>
                  <a:srgbClr val="FF0000"/>
                </a:solidFill>
              </a:rPr>
              <a:t>66</a:t>
            </a:r>
            <a:r>
              <a:rPr lang="en-US" altLang="en-US" sz="1600">
                <a:solidFill>
                  <a:schemeClr val="accent2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3</a:t>
            </a:r>
            <a:r>
              <a:rPr lang="en-US" altLang="en-US" sz="1600">
                <a:solidFill>
                  <a:srgbClr val="FF0000"/>
                </a:solidFill>
              </a:rPr>
              <a:t>66</a:t>
            </a:r>
            <a:r>
              <a:rPr lang="en-US" altLang="en-US" sz="1600">
                <a:solidFill>
                  <a:schemeClr val="accent2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3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515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1511514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1235</a:t>
            </a:r>
            <a:r>
              <a:rPr lang="en-US" altLang="en-US" sz="1600">
                <a:solidFill>
                  <a:srgbClr val="FF0000"/>
                </a:solidFill>
              </a:rPr>
              <a:t>6</a:t>
            </a:r>
            <a:r>
              <a:rPr lang="en-US" altLang="en-US" sz="1600">
                <a:solidFill>
                  <a:schemeClr val="accent2"/>
                </a:solidFill>
              </a:rPr>
              <a:t>2344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QUESTION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What portion of the sequence was generated with the fair die, and what portion with the loaded die?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This is the </a:t>
            </a:r>
            <a:r>
              <a:rPr lang="en-US" altLang="en-US" sz="2000" b="1">
                <a:solidFill>
                  <a:srgbClr val="CC0000"/>
                </a:solidFill>
              </a:rPr>
              <a:t>DECODING</a:t>
            </a:r>
            <a:r>
              <a:rPr lang="en-US" altLang="en-US" sz="2000"/>
              <a:t> question in HMMs</a:t>
            </a:r>
          </a:p>
        </p:txBody>
      </p:sp>
    </p:spTree>
    <p:extLst>
      <p:ext uri="{BB962C8B-B14F-4D97-AF65-F5344CB8AC3E}">
        <p14:creationId xmlns:p14="http://schemas.microsoft.com/office/powerpoint/2010/main" val="353146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>
            <a:extLst>
              <a:ext uri="{FF2B5EF4-FFF2-40B4-BE49-F238E27FC236}">
                <a16:creationId xmlns:a16="http://schemas.microsoft.com/office/drawing/2014/main" id="{55802C02-BB5B-499F-A6EB-FB93CDE96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 # 3 – Learning</a:t>
            </a:r>
          </a:p>
        </p:txBody>
      </p:sp>
      <p:sp>
        <p:nvSpPr>
          <p:cNvPr id="475139" name="Rectangle 3">
            <a:extLst>
              <a:ext uri="{FF2B5EF4-FFF2-40B4-BE49-F238E27FC236}">
                <a16:creationId xmlns:a16="http://schemas.microsoft.com/office/drawing/2014/main" id="{7127593D-ECC4-49A6-A131-913F386FC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rgbClr val="CC0000"/>
                </a:solidFill>
              </a:rPr>
              <a:t>GIVEN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A sequence of rolls by the casino player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124552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4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214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14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13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13</a:t>
            </a:r>
            <a:r>
              <a:rPr lang="en-US" altLang="en-US" sz="1600" dirty="0">
                <a:solidFill>
                  <a:srgbClr val="FF0000"/>
                </a:solidFill>
              </a:rPr>
              <a:t>666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66</a:t>
            </a:r>
            <a:r>
              <a:rPr lang="en-US" altLang="en-US" sz="1600" dirty="0">
                <a:solidFill>
                  <a:schemeClr val="accent2"/>
                </a:solidFill>
              </a:rPr>
              <a:t>4</a:t>
            </a:r>
            <a:r>
              <a:rPr lang="en-US" altLang="en-US" sz="1600" dirty="0">
                <a:solidFill>
                  <a:srgbClr val="FF0000"/>
                </a:solidFill>
              </a:rPr>
              <a:t>66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3</a:t>
            </a:r>
            <a:r>
              <a:rPr lang="en-US" altLang="en-US" sz="1600" dirty="0">
                <a:solidFill>
                  <a:srgbClr val="FF0000"/>
                </a:solidFill>
              </a:rPr>
              <a:t>66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3</a:t>
            </a:r>
            <a:r>
              <a:rPr lang="en-US" altLang="en-US" sz="1600" dirty="0">
                <a:solidFill>
                  <a:srgbClr val="FF0000"/>
                </a:solidFill>
              </a:rPr>
              <a:t>66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3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515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1511514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1235</a:t>
            </a:r>
            <a:r>
              <a:rPr lang="en-US" altLang="en-US" sz="1600" dirty="0">
                <a:solidFill>
                  <a:srgbClr val="FF0000"/>
                </a:solidFill>
              </a:rPr>
              <a:t>6</a:t>
            </a:r>
            <a:r>
              <a:rPr lang="en-US" altLang="en-US" sz="1600" dirty="0">
                <a:solidFill>
                  <a:schemeClr val="accent2"/>
                </a:solidFill>
              </a:rPr>
              <a:t>2344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rgbClr val="CC0000"/>
                </a:solidFill>
              </a:rPr>
              <a:t>QUESTION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How “loaded” is the loaded die? How “fair” is the fair die? How often does the casino player change from fair to loaded, and back?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This is the </a:t>
            </a:r>
            <a:r>
              <a:rPr lang="en-US" altLang="en-US" sz="2000" b="1" dirty="0">
                <a:solidFill>
                  <a:srgbClr val="CC0000"/>
                </a:solidFill>
              </a:rPr>
              <a:t>LEARNING</a:t>
            </a:r>
            <a:r>
              <a:rPr lang="en-US" altLang="en-US" sz="2000" dirty="0"/>
              <a:t> question in HMMs</a:t>
            </a:r>
          </a:p>
        </p:txBody>
      </p:sp>
    </p:spTree>
    <p:extLst>
      <p:ext uri="{BB962C8B-B14F-4D97-AF65-F5344CB8AC3E}">
        <p14:creationId xmlns:p14="http://schemas.microsoft.com/office/powerpoint/2010/main" val="156774088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759</TotalTime>
  <Words>173</Words>
  <Application>Microsoft Office PowerPoint</Application>
  <PresentationFormat>Widescreen</PresentationFormat>
  <Paragraphs>56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Wisp</vt:lpstr>
      <vt:lpstr>The three main questions on HMMs</vt:lpstr>
      <vt:lpstr>Question # 1 – Evaluation</vt:lpstr>
      <vt:lpstr>Question # 2 – Decoding</vt:lpstr>
      <vt:lpstr>Question # 3 – Learning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118</cp:revision>
  <dcterms:created xsi:type="dcterms:W3CDTF">2016-08-31T19:16:09Z</dcterms:created>
  <dcterms:modified xsi:type="dcterms:W3CDTF">2020-01-29T02:33:34Z</dcterms:modified>
</cp:coreProperties>
</file>