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333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4" r:id="rId12"/>
    <p:sldId id="34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C3C70F-A461-4D47-93FF-A6CB5E5AB3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DA519-0384-4595-89AA-DBBD22CF264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3AC5EB07-988F-4523-AC8F-8B5944D3C1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6F03A587-0209-4308-9DE2-E1CD543F42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507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287281-49AB-4193-8418-199DE6932C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D0978-3FDB-4CAE-AB28-E048872847A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38E4BD0F-033E-4CB5-ADA8-A981130721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3F555249-A638-40C5-857B-8484B6C41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718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475F8A-46B5-47C4-8B15-AECF3C6F3E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684F6E-26E3-42D1-8FBD-7138BA77C9C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73D2EE71-115B-4FDB-9792-7B18B0D9F6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424619A1-3FF1-4761-8F74-BD25E5E5E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941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5536A9-1D74-407E-B820-9256FAA76B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5A4D8C-B7DE-45F5-A2CC-C24B732990E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5D0C4475-A523-4D64-8072-9610688B9E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F08D0911-5CBF-4A07-B2FD-4E3D60F1E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106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B11B3D-2B87-4BAF-B862-D19F466CBF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61C94-2CE0-480B-81B7-547C59CFF68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A0DD9304-3ADE-4158-893A-D5E1BA6987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F8608080-B656-4218-8FCF-E31EFE014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030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57A00A-D6C8-4796-B6AA-29298852C9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D815C-D3AD-4239-9080-68E410DD6CB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3C87CFCC-4B5B-4B0C-98A8-4E6E51BDE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422F0BBC-C907-4B81-A54A-2E78908B8F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8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1DDECF-D4FD-402B-838C-D1F13EAFC5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3254E-58AF-4968-860E-9B220AC6999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279D155C-4FF2-4DC4-AE86-DAA251BF8C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29CBF0B9-EA56-487B-83DF-15D343A19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07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9B9D94-2B90-4520-B050-8DDBC27A5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1E449-D1A4-45C4-8943-E921F9B9D29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7DAE9F9B-0C0C-4D86-9573-1EFBC02256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26377220-D024-4F95-B531-25EA2010F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856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576AEF-9082-4B65-ACF1-D768FC946C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883122-9379-41A7-9DFE-81A1E3FB02B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3CC7E96C-3CB9-4729-A0DF-A0873C8811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75EE64A2-467F-4D92-9E8A-67CC195B20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054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C1D4EB-9DB4-41B0-B8AB-ED4E3AA9C4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45CEB-B335-48AB-88A3-DDD725B3CA1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B3202BEB-85F3-4E3B-9569-950519151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22E984CB-D53A-42CD-9BCF-83715754A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427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9DA3C5-3A88-4160-B857-8961C912D7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218CD-2A88-4B16-AEBC-CA0DE138133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783C080D-6080-4CF2-A391-5A7B1A8A1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B208D17F-AB96-424B-ABCC-C3CADD394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379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DA32D0-94D3-4700-8C1D-A5AB3EB7D6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76FE5A-D176-41C9-8131-F67C3655C55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FA2BB7D5-A6E2-43C5-B077-10E282E418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C8CF271C-2B05-402A-A7AD-3366321E7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64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248C9726-A01E-4C6E-971B-04391C232B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Decoding</a:t>
            </a:r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F50917D7-9E5C-457F-BF2A-D621FAF8C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Parse (path) is unknown. What to do?</a:t>
            </a:r>
          </a:p>
          <a:p>
            <a:r>
              <a:rPr lang="en-US" altLang="en-US" sz="2800" dirty="0"/>
              <a:t>Alternative algorithms:</a:t>
            </a:r>
          </a:p>
          <a:p>
            <a:pPr lvl="1"/>
            <a:r>
              <a:rPr lang="en-US" altLang="en-US" sz="2400" dirty="0"/>
              <a:t>Most probable single path (</a:t>
            </a:r>
            <a:r>
              <a:rPr lang="en-US" altLang="en-US" sz="2400" dirty="0">
                <a:solidFill>
                  <a:srgbClr val="FF0000"/>
                </a:solidFill>
              </a:rPr>
              <a:t>Viterbi algorithm</a:t>
            </a:r>
            <a:r>
              <a:rPr lang="en-US" altLang="en-US" sz="2400" dirty="0"/>
              <a:t>)</a:t>
            </a:r>
          </a:p>
          <a:p>
            <a:endParaRPr lang="en-US" altLang="en-US" sz="2800" dirty="0"/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dirty="0"/>
              <a:t>Sequence of most probable states (Forward-backward algorithm)</a:t>
            </a:r>
          </a:p>
        </p:txBody>
      </p:sp>
      <p:pic>
        <p:nvPicPr>
          <p:cNvPr id="344069" name="Picture 5">
            <a:extLst>
              <a:ext uri="{FF2B5EF4-FFF2-40B4-BE49-F238E27FC236}">
                <a16:creationId xmlns:a16="http://schemas.microsoft.com/office/drawing/2014/main" id="{48A3EB3B-DCA5-4447-A251-221940668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3830275"/>
            <a:ext cx="30146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4070" name="Picture 6">
            <a:extLst>
              <a:ext uri="{FF2B5EF4-FFF2-40B4-BE49-F238E27FC236}">
                <a16:creationId xmlns:a16="http://schemas.microsoft.com/office/drawing/2014/main" id="{7481367A-600E-4587-8A58-F0BDC3797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69" y="5819843"/>
            <a:ext cx="37703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6795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18A6F572-FC12-4B59-813B-0A057BC1B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358404" name="Picture 4">
            <a:extLst>
              <a:ext uri="{FF2B5EF4-FFF2-40B4-BE49-F238E27FC236}">
                <a16:creationId xmlns:a16="http://schemas.microsoft.com/office/drawing/2014/main" id="{2780320A-7487-43A8-88CC-6EF389D8A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631826"/>
            <a:ext cx="8342313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84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370ABBC9-C61B-4D39-941C-6F5DF5E4F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Problems with Viterbi decoding</a:t>
            </a:r>
          </a:p>
        </p:txBody>
      </p:sp>
      <p:sp>
        <p:nvSpPr>
          <p:cNvPr id="505859" name="Rectangle 3">
            <a:extLst>
              <a:ext uri="{FF2B5EF4-FFF2-40B4-BE49-F238E27FC236}">
                <a16:creationId xmlns:a16="http://schemas.microsoft.com/office/drawing/2014/main" id="{55B0F525-B296-4C53-9198-2794FF2BD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Most probable path not necessarily the only interesting one</a:t>
            </a:r>
          </a:p>
          <a:p>
            <a:pPr lvl="1"/>
            <a:r>
              <a:rPr lang="en-US" altLang="en-US"/>
              <a:t>Single optimal vs multiple sub-optimal</a:t>
            </a:r>
          </a:p>
          <a:p>
            <a:pPr lvl="2"/>
            <a:r>
              <a:rPr lang="en-US" altLang="en-US"/>
              <a:t>What if there are many sub-optimal paths with slightly lower probabilities?</a:t>
            </a:r>
          </a:p>
          <a:p>
            <a:pPr lvl="1"/>
            <a:r>
              <a:rPr lang="en-US" altLang="en-US"/>
              <a:t>Global optimal vs local optimal</a:t>
            </a:r>
          </a:p>
          <a:p>
            <a:pPr lvl="2"/>
            <a:r>
              <a:rPr lang="en-US" altLang="en-US"/>
              <a:t>What’s best globally may not be the best for each individual</a:t>
            </a:r>
          </a:p>
        </p:txBody>
      </p:sp>
    </p:spTree>
    <p:extLst>
      <p:ext uri="{BB962C8B-B14F-4D97-AF65-F5344CB8AC3E}">
        <p14:creationId xmlns:p14="http://schemas.microsoft.com/office/powerpoint/2010/main" val="122115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4CDDE069-ABC6-4749-BE9E-C5A6D2375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BE07106C-1F66-4B11-B5DF-92CB54EF1E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/>
              <a:t>The dishonest casino</a:t>
            </a:r>
          </a:p>
          <a:p>
            <a:r>
              <a:rPr lang="en-US" altLang="en-US" sz="2800"/>
              <a:t>Say x = 123416231</a:t>
            </a:r>
            <a:r>
              <a:rPr lang="en-US" altLang="en-US" sz="2800">
                <a:solidFill>
                  <a:srgbClr val="FF0000"/>
                </a:solidFill>
              </a:rPr>
              <a:t>62616364616</a:t>
            </a:r>
            <a:r>
              <a:rPr lang="en-US" altLang="en-US" sz="2800"/>
              <a:t>234161221341</a:t>
            </a:r>
          </a:p>
          <a:p>
            <a:r>
              <a:rPr lang="en-US" altLang="en-US" sz="2800"/>
              <a:t>Most probable path: </a:t>
            </a:r>
            <a:r>
              <a:rPr lang="en-US" altLang="en-US" sz="2800">
                <a:sym typeface="Symbol" panose="05050102010706020507" pitchFamily="18" charset="2"/>
              </a:rPr>
              <a:t> = FF……F</a:t>
            </a:r>
          </a:p>
          <a:p>
            <a:r>
              <a:rPr lang="en-US" altLang="en-US" sz="2800">
                <a:sym typeface="Symbol" panose="05050102010706020507" pitchFamily="18" charset="2"/>
              </a:rPr>
              <a:t>However: marked letters more likely to be L than unmarked letters</a:t>
            </a:r>
          </a:p>
          <a:p>
            <a:r>
              <a:rPr lang="en-US" altLang="en-US" sz="2800">
                <a:sym typeface="Symbol" panose="05050102010706020507" pitchFamily="18" charset="2"/>
              </a:rPr>
              <a:t>Another way to interpret the problem</a:t>
            </a:r>
          </a:p>
          <a:p>
            <a:pPr lvl="1"/>
            <a:r>
              <a:rPr lang="en-US" altLang="en-US" sz="2400">
                <a:sym typeface="Symbol" panose="05050102010706020507" pitchFamily="18" charset="2"/>
              </a:rPr>
              <a:t>With Viterbi, every position is assigned a single label</a:t>
            </a:r>
          </a:p>
          <a:p>
            <a:pPr lvl="1"/>
            <a:r>
              <a:rPr lang="en-US" altLang="en-US" sz="2400">
                <a:sym typeface="Symbol" panose="05050102010706020507" pitchFamily="18" charset="2"/>
              </a:rPr>
              <a:t>Confidence level for each assignment?</a:t>
            </a:r>
          </a:p>
        </p:txBody>
      </p:sp>
    </p:spTree>
    <p:extLst>
      <p:ext uri="{BB962C8B-B14F-4D97-AF65-F5344CB8AC3E}">
        <p14:creationId xmlns:p14="http://schemas.microsoft.com/office/powerpoint/2010/main" val="38586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E066D1EC-D174-4977-8307-867FBA336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Viterbi algorithm</a:t>
            </a: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F6055202-4AAE-417F-A669-EDF259D3D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Goal: to find</a:t>
            </a:r>
          </a:p>
          <a:p>
            <a:r>
              <a:rPr lang="en-US" altLang="en-US"/>
              <a:t>Is equivalent to find</a:t>
            </a:r>
          </a:p>
        </p:txBody>
      </p:sp>
      <p:pic>
        <p:nvPicPr>
          <p:cNvPr id="346116" name="Picture 4">
            <a:extLst>
              <a:ext uri="{FF2B5EF4-FFF2-40B4-BE49-F238E27FC236}">
                <a16:creationId xmlns:a16="http://schemas.microsoft.com/office/drawing/2014/main" id="{AADF9A7F-BE7F-41AC-B08B-E29012398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678" y="1959767"/>
            <a:ext cx="31242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6121" name="Object 9">
            <a:extLst>
              <a:ext uri="{FF2B5EF4-FFF2-40B4-BE49-F238E27FC236}">
                <a16:creationId xmlns:a16="http://schemas.microsoft.com/office/drawing/2014/main" id="{DF0152B2-10DA-429D-AF50-46C3E39953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246326"/>
              </p:ext>
            </p:extLst>
          </p:nvPr>
        </p:nvGraphicFramePr>
        <p:xfrm>
          <a:off x="6096000" y="2591195"/>
          <a:ext cx="35814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quation" r:id="rId5" imgW="2527200" imgH="431640" progId="Equation.3">
                  <p:embed/>
                </p:oleObj>
              </mc:Choice>
              <mc:Fallback>
                <p:oleObj name="Equation" r:id="rId5" imgW="2527200" imgH="431640" progId="Equation.3">
                  <p:embed/>
                  <p:pic>
                    <p:nvPicPr>
                      <p:cNvPr id="346121" name="Object 9">
                        <a:extLst>
                          <a:ext uri="{FF2B5EF4-FFF2-40B4-BE49-F238E27FC236}">
                            <a16:creationId xmlns:a16="http://schemas.microsoft.com/office/drawing/2014/main" id="{DF0152B2-10DA-429D-AF50-46C3E39953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591195"/>
                        <a:ext cx="35814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6123" name="Picture 11">
            <a:extLst>
              <a:ext uri="{FF2B5EF4-FFF2-40B4-BE49-F238E27FC236}">
                <a16:creationId xmlns:a16="http://schemas.microsoft.com/office/drawing/2014/main" id="{DB2A1738-0863-414A-812A-89C0CECF5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890" y="3290887"/>
            <a:ext cx="327660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6124" name="Picture 12">
            <a:extLst>
              <a:ext uri="{FF2B5EF4-FFF2-40B4-BE49-F238E27FC236}">
                <a16:creationId xmlns:a16="http://schemas.microsoft.com/office/drawing/2014/main" id="{04B2D90F-3507-45D0-AFE9-D1EEE1574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53000"/>
            <a:ext cx="5638800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25" name="Line 13">
            <a:extLst>
              <a:ext uri="{FF2B5EF4-FFF2-40B4-BE49-F238E27FC236}">
                <a16:creationId xmlns:a16="http://schemas.microsoft.com/office/drawing/2014/main" id="{206F8CFF-E481-4F2D-8E0E-575C0B051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2672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F2140DCF-9DDB-45EE-B197-28276C379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Viterbi algorithm</a:t>
            </a:r>
          </a:p>
        </p:txBody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3C4A83AA-7FEC-4650-8726-198C2C6C8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343400"/>
            <a:ext cx="7315200" cy="1828800"/>
          </a:xfrm>
        </p:spPr>
        <p:txBody>
          <a:bodyPr/>
          <a:lstStyle/>
          <a:p>
            <a:r>
              <a:rPr lang="en-US" altLang="en-US" sz="2000"/>
              <a:t>Find a path with the following objective: </a:t>
            </a:r>
          </a:p>
          <a:p>
            <a:pPr lvl="1"/>
            <a:r>
              <a:rPr lang="en-US" altLang="en-US" sz="1800"/>
              <a:t>Maximize the </a:t>
            </a:r>
            <a:r>
              <a:rPr lang="en-US" altLang="en-US" sz="1800">
                <a:solidFill>
                  <a:srgbClr val="0033CC"/>
                </a:solidFill>
              </a:rPr>
              <a:t>product of</a:t>
            </a:r>
            <a:r>
              <a:rPr lang="en-US" altLang="en-US" sz="1800"/>
              <a:t> transition and emission </a:t>
            </a:r>
            <a:r>
              <a:rPr lang="en-US" altLang="en-US" sz="1800">
                <a:solidFill>
                  <a:srgbClr val="0033CC"/>
                </a:solidFill>
              </a:rPr>
              <a:t>probabilities</a:t>
            </a:r>
            <a:r>
              <a:rPr lang="en-US" altLang="en-US" sz="1800"/>
              <a:t> </a:t>
            </a:r>
            <a:r>
              <a:rPr lang="en-US" altLang="en-US" sz="1800">
                <a:sym typeface="Wingdings" panose="05000000000000000000" pitchFamily="2" charset="2"/>
              </a:rPr>
              <a:t> Maximize the </a:t>
            </a:r>
            <a:r>
              <a:rPr lang="en-US" altLang="en-US" sz="1800">
                <a:solidFill>
                  <a:srgbClr val="0033CC"/>
                </a:solidFill>
                <a:sym typeface="Wingdings" panose="05000000000000000000" pitchFamily="2" charset="2"/>
              </a:rPr>
              <a:t>sum of log probabilities</a:t>
            </a:r>
            <a:endParaRPr lang="en-US" altLang="en-US" sz="1400">
              <a:solidFill>
                <a:srgbClr val="0033CC"/>
              </a:solidFill>
            </a:endParaRPr>
          </a:p>
          <a:p>
            <a:pPr>
              <a:buFontTx/>
              <a:buNone/>
            </a:pPr>
            <a:endParaRPr lang="en-US" altLang="en-US" sz="1600"/>
          </a:p>
        </p:txBody>
      </p:sp>
      <p:sp>
        <p:nvSpPr>
          <p:cNvPr id="489497" name="Line 25">
            <a:extLst>
              <a:ext uri="{FF2B5EF4-FFF2-40B4-BE49-F238E27FC236}">
                <a16:creationId xmlns:a16="http://schemas.microsoft.com/office/drawing/2014/main" id="{6336EC87-0FAC-4828-872A-6CF1138C1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1752600"/>
            <a:ext cx="5334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498" name="Line 26">
            <a:extLst>
              <a:ext uri="{FF2B5EF4-FFF2-40B4-BE49-F238E27FC236}">
                <a16:creationId xmlns:a16="http://schemas.microsoft.com/office/drawing/2014/main" id="{4A3387C1-85BB-41EB-9EFE-F1B9446178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499" name="Line 27">
            <a:extLst>
              <a:ext uri="{FF2B5EF4-FFF2-40B4-BE49-F238E27FC236}">
                <a16:creationId xmlns:a16="http://schemas.microsoft.com/office/drawing/2014/main" id="{FB8EDBCA-5DFE-4606-AF07-91902F330D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0" name="Line 28">
            <a:extLst>
              <a:ext uri="{FF2B5EF4-FFF2-40B4-BE49-F238E27FC236}">
                <a16:creationId xmlns:a16="http://schemas.microsoft.com/office/drawing/2014/main" id="{AE17EA6A-5EFB-4362-A2B9-E3345DCEFE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1" name="Line 29">
            <a:extLst>
              <a:ext uri="{FF2B5EF4-FFF2-40B4-BE49-F238E27FC236}">
                <a16:creationId xmlns:a16="http://schemas.microsoft.com/office/drawing/2014/main" id="{BE64A8C4-3CF1-4502-93F8-8E554B88F0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2" name="Line 30">
            <a:extLst>
              <a:ext uri="{FF2B5EF4-FFF2-40B4-BE49-F238E27FC236}">
                <a16:creationId xmlns:a16="http://schemas.microsoft.com/office/drawing/2014/main" id="{AEA2992F-1CAA-4664-87AC-B29FC9BE8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3" name="Line 31">
            <a:extLst>
              <a:ext uri="{FF2B5EF4-FFF2-40B4-BE49-F238E27FC236}">
                <a16:creationId xmlns:a16="http://schemas.microsoft.com/office/drawing/2014/main" id="{ED7A0647-2DFA-4F44-9684-4E4FD3A138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4" name="Line 32">
            <a:extLst>
              <a:ext uri="{FF2B5EF4-FFF2-40B4-BE49-F238E27FC236}">
                <a16:creationId xmlns:a16="http://schemas.microsoft.com/office/drawing/2014/main" id="{9A38CEBF-09A5-4A19-9FEE-679EF697A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5908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5" name="Line 33">
            <a:extLst>
              <a:ext uri="{FF2B5EF4-FFF2-40B4-BE49-F238E27FC236}">
                <a16:creationId xmlns:a16="http://schemas.microsoft.com/office/drawing/2014/main" id="{F5D97BA4-FAA0-4F6E-A935-29F5B2AB4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6" name="Line 34">
            <a:extLst>
              <a:ext uri="{FF2B5EF4-FFF2-40B4-BE49-F238E27FC236}">
                <a16:creationId xmlns:a16="http://schemas.microsoft.com/office/drawing/2014/main" id="{AFB90C8B-2D0E-4103-8468-04AAE889F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7" name="Line 35">
            <a:extLst>
              <a:ext uri="{FF2B5EF4-FFF2-40B4-BE49-F238E27FC236}">
                <a16:creationId xmlns:a16="http://schemas.microsoft.com/office/drawing/2014/main" id="{3233EBAA-5A7A-4B52-BFF9-A5245A3E7A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8" name="Line 36">
            <a:extLst>
              <a:ext uri="{FF2B5EF4-FFF2-40B4-BE49-F238E27FC236}">
                <a16:creationId xmlns:a16="http://schemas.microsoft.com/office/drawing/2014/main" id="{A2C34B8E-6C5B-4AF8-85C6-3BFB6A1CB6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5908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09" name="Line 37">
            <a:extLst>
              <a:ext uri="{FF2B5EF4-FFF2-40B4-BE49-F238E27FC236}">
                <a16:creationId xmlns:a16="http://schemas.microsoft.com/office/drawing/2014/main" id="{36D6E263-1723-4D36-9E53-D9F6D1E82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0" name="Line 38">
            <a:extLst>
              <a:ext uri="{FF2B5EF4-FFF2-40B4-BE49-F238E27FC236}">
                <a16:creationId xmlns:a16="http://schemas.microsoft.com/office/drawing/2014/main" id="{0069896D-C8B0-4AE1-932A-8887516E6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1" name="Line 39">
            <a:extLst>
              <a:ext uri="{FF2B5EF4-FFF2-40B4-BE49-F238E27FC236}">
                <a16:creationId xmlns:a16="http://schemas.microsoft.com/office/drawing/2014/main" id="{221DCB7E-15CA-41EB-B6D8-AED8858C41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1752600"/>
            <a:ext cx="5334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2" name="Line 40">
            <a:extLst>
              <a:ext uri="{FF2B5EF4-FFF2-40B4-BE49-F238E27FC236}">
                <a16:creationId xmlns:a16="http://schemas.microsoft.com/office/drawing/2014/main" id="{85F7D80B-0FA5-4EAF-A124-3D8E6AED1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3" name="Line 41">
            <a:extLst>
              <a:ext uri="{FF2B5EF4-FFF2-40B4-BE49-F238E27FC236}">
                <a16:creationId xmlns:a16="http://schemas.microsoft.com/office/drawing/2014/main" id="{1459F624-82F8-4A13-905B-BA2B4F0B45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4" name="Line 42">
            <a:extLst>
              <a:ext uri="{FF2B5EF4-FFF2-40B4-BE49-F238E27FC236}">
                <a16:creationId xmlns:a16="http://schemas.microsoft.com/office/drawing/2014/main" id="{44C6EB78-93D6-4EC2-8BB1-2FC0994490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16764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5" name="Line 43">
            <a:extLst>
              <a:ext uri="{FF2B5EF4-FFF2-40B4-BE49-F238E27FC236}">
                <a16:creationId xmlns:a16="http://schemas.microsoft.com/office/drawing/2014/main" id="{7F28270F-51AC-44DF-9E29-9560886E2A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6" name="Line 44">
            <a:extLst>
              <a:ext uri="{FF2B5EF4-FFF2-40B4-BE49-F238E27FC236}">
                <a16:creationId xmlns:a16="http://schemas.microsoft.com/office/drawing/2014/main" id="{0755910E-1A70-4284-B317-38B67CBFC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7" name="Line 45">
            <a:extLst>
              <a:ext uri="{FF2B5EF4-FFF2-40B4-BE49-F238E27FC236}">
                <a16:creationId xmlns:a16="http://schemas.microsoft.com/office/drawing/2014/main" id="{A139467D-2240-4A34-BB86-8E4B678BA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8" name="Line 46">
            <a:extLst>
              <a:ext uri="{FF2B5EF4-FFF2-40B4-BE49-F238E27FC236}">
                <a16:creationId xmlns:a16="http://schemas.microsoft.com/office/drawing/2014/main" id="{85AC2B23-7AC1-44CA-81B8-2828B7024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16764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19" name="Line 47">
            <a:extLst>
              <a:ext uri="{FF2B5EF4-FFF2-40B4-BE49-F238E27FC236}">
                <a16:creationId xmlns:a16="http://schemas.microsoft.com/office/drawing/2014/main" id="{06AA80E8-3C56-4B28-8575-46C53B84CE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0" name="Line 48">
            <a:extLst>
              <a:ext uri="{FF2B5EF4-FFF2-40B4-BE49-F238E27FC236}">
                <a16:creationId xmlns:a16="http://schemas.microsoft.com/office/drawing/2014/main" id="{D5821E39-334D-403D-AC70-AFED43897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1" name="Line 49">
            <a:extLst>
              <a:ext uri="{FF2B5EF4-FFF2-40B4-BE49-F238E27FC236}">
                <a16:creationId xmlns:a16="http://schemas.microsoft.com/office/drawing/2014/main" id="{D7FA7F10-33F4-47CE-B4E6-E4726FA25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752600"/>
            <a:ext cx="5334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2" name="Line 50">
            <a:extLst>
              <a:ext uri="{FF2B5EF4-FFF2-40B4-BE49-F238E27FC236}">
                <a16:creationId xmlns:a16="http://schemas.microsoft.com/office/drawing/2014/main" id="{9F00E76B-D221-4EE6-BFDB-3ED10B98D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3" name="Line 51">
            <a:extLst>
              <a:ext uri="{FF2B5EF4-FFF2-40B4-BE49-F238E27FC236}">
                <a16:creationId xmlns:a16="http://schemas.microsoft.com/office/drawing/2014/main" id="{37D62A02-752F-4CD8-B734-9F9FC8FAF7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4" name="Line 52">
            <a:extLst>
              <a:ext uri="{FF2B5EF4-FFF2-40B4-BE49-F238E27FC236}">
                <a16:creationId xmlns:a16="http://schemas.microsoft.com/office/drawing/2014/main" id="{D45EBB0B-1D27-4A57-8A84-644C28DB5B6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5" name="Line 53">
            <a:extLst>
              <a:ext uri="{FF2B5EF4-FFF2-40B4-BE49-F238E27FC236}">
                <a16:creationId xmlns:a16="http://schemas.microsoft.com/office/drawing/2014/main" id="{1C11AF1F-9089-4D29-8B41-CEF7823F6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6" name="Line 54">
            <a:extLst>
              <a:ext uri="{FF2B5EF4-FFF2-40B4-BE49-F238E27FC236}">
                <a16:creationId xmlns:a16="http://schemas.microsoft.com/office/drawing/2014/main" id="{1DE1ED0F-1819-4F2D-A957-A0B6B5427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7" name="Line 55">
            <a:extLst>
              <a:ext uri="{FF2B5EF4-FFF2-40B4-BE49-F238E27FC236}">
                <a16:creationId xmlns:a16="http://schemas.microsoft.com/office/drawing/2014/main" id="{3E53729B-D274-4BDF-8A0C-F5B3F24129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630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8" name="Line 56">
            <a:extLst>
              <a:ext uri="{FF2B5EF4-FFF2-40B4-BE49-F238E27FC236}">
                <a16:creationId xmlns:a16="http://schemas.microsoft.com/office/drawing/2014/main" id="{C09658ED-A6BF-440F-BA0D-9F3FA19B27D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25908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29" name="Line 57">
            <a:extLst>
              <a:ext uri="{FF2B5EF4-FFF2-40B4-BE49-F238E27FC236}">
                <a16:creationId xmlns:a16="http://schemas.microsoft.com/office/drawing/2014/main" id="{E6DB841A-9463-462B-A67D-3F1964908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74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30" name="Line 58">
            <a:extLst>
              <a:ext uri="{FF2B5EF4-FFF2-40B4-BE49-F238E27FC236}">
                <a16:creationId xmlns:a16="http://schemas.microsoft.com/office/drawing/2014/main" id="{11DB83B4-0EB1-416B-BE94-FB16B582C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74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31" name="Line 59">
            <a:extLst>
              <a:ext uri="{FF2B5EF4-FFF2-40B4-BE49-F238E27FC236}">
                <a16:creationId xmlns:a16="http://schemas.microsoft.com/office/drawing/2014/main" id="{C5A608E6-718B-47D8-BB5B-45FA129104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77400" y="1752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32" name="Line 60">
            <a:extLst>
              <a:ext uri="{FF2B5EF4-FFF2-40B4-BE49-F238E27FC236}">
                <a16:creationId xmlns:a16="http://schemas.microsoft.com/office/drawing/2014/main" id="{D5C55614-6B4A-49BC-87E9-353E0B4E4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7400" y="2590800"/>
            <a:ext cx="533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33" name="Line 61">
            <a:extLst>
              <a:ext uri="{FF2B5EF4-FFF2-40B4-BE49-F238E27FC236}">
                <a16:creationId xmlns:a16="http://schemas.microsoft.com/office/drawing/2014/main" id="{8663BD3C-0BDF-40D7-ACF5-F46D1134B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1752600"/>
            <a:ext cx="228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34" name="Line 62">
            <a:extLst>
              <a:ext uri="{FF2B5EF4-FFF2-40B4-BE49-F238E27FC236}">
                <a16:creationId xmlns:a16="http://schemas.microsoft.com/office/drawing/2014/main" id="{2404F90C-5515-4FDD-B494-D050D4A2A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362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535" name="Oval 63">
            <a:extLst>
              <a:ext uri="{FF2B5EF4-FFF2-40B4-BE49-F238E27FC236}">
                <a16:creationId xmlns:a16="http://schemas.microsoft.com/office/drawing/2014/main" id="{F1B0C7B9-CBC5-4865-835F-4DB94E355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981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</a:p>
        </p:txBody>
      </p:sp>
      <p:sp>
        <p:nvSpPr>
          <p:cNvPr id="489536" name="Text Box 64">
            <a:extLst>
              <a:ext uri="{FF2B5EF4-FFF2-40B4-BE49-F238E27FC236}">
                <a16:creationId xmlns:a16="http://schemas.microsoft.com/office/drawing/2014/main" id="{A2D21EDF-7C64-4C4E-A92F-BE93B9324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5194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>
                <a:latin typeface="Times New Roman" panose="02020603050405020304" pitchFamily="18" charset="0"/>
              </a:rPr>
              <a:t>P(s|F) = 1/6, for s in [1..6]</a:t>
            </a:r>
          </a:p>
        </p:txBody>
      </p:sp>
      <p:sp>
        <p:nvSpPr>
          <p:cNvPr id="489537" name="Text Box 65">
            <a:extLst>
              <a:ext uri="{FF2B5EF4-FFF2-40B4-BE49-F238E27FC236}">
                <a16:creationId xmlns:a16="http://schemas.microsoft.com/office/drawing/2014/main" id="{4D6D910A-FC6B-42F1-842B-41B883075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505200"/>
            <a:ext cx="312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>
                <a:latin typeface="Times New Roman" panose="02020603050405020304" pitchFamily="18" charset="0"/>
              </a:rPr>
              <a:t>P(s|L) = 1/10, for s in [1..5]</a:t>
            </a:r>
            <a:br>
              <a:rPr lang="en-US" altLang="en-US" i="1">
                <a:latin typeface="Times New Roman" panose="02020603050405020304" pitchFamily="18" charset="0"/>
              </a:rPr>
            </a:br>
            <a:r>
              <a:rPr lang="en-US" altLang="en-US" i="1">
                <a:latin typeface="Times New Roman" panose="02020603050405020304" pitchFamily="18" charset="0"/>
              </a:rPr>
              <a:t>P(6|L) = 1/2</a:t>
            </a:r>
          </a:p>
        </p:txBody>
      </p:sp>
      <p:pic>
        <p:nvPicPr>
          <p:cNvPr id="489549" name="Picture 77">
            <a:extLst>
              <a:ext uri="{FF2B5EF4-FFF2-40B4-BE49-F238E27FC236}">
                <a16:creationId xmlns:a16="http://schemas.microsoft.com/office/drawing/2014/main" id="{4439F9B8-B7AB-4B7E-A617-0FC231595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19401"/>
            <a:ext cx="89154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9550" name="Picture 78">
            <a:extLst>
              <a:ext uri="{FF2B5EF4-FFF2-40B4-BE49-F238E27FC236}">
                <a16:creationId xmlns:a16="http://schemas.microsoft.com/office/drawing/2014/main" id="{805D068B-651C-4E93-A8ED-98245116D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84800"/>
            <a:ext cx="5562600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9551" name="Rectangle 79">
            <a:extLst>
              <a:ext uri="{FF2B5EF4-FFF2-40B4-BE49-F238E27FC236}">
                <a16:creationId xmlns:a16="http://schemas.microsoft.com/office/drawing/2014/main" id="{E82D8823-38E3-4194-873C-BC619E59E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524000"/>
            <a:ext cx="381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2" name="Rectangle 80">
            <a:extLst>
              <a:ext uri="{FF2B5EF4-FFF2-40B4-BE49-F238E27FC236}">
                <a16:creationId xmlns:a16="http://schemas.microsoft.com/office/drawing/2014/main" id="{12851428-97CA-4165-8D7F-3CCB82B43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5240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3" name="Rectangle 81">
            <a:extLst>
              <a:ext uri="{FF2B5EF4-FFF2-40B4-BE49-F238E27FC236}">
                <a16:creationId xmlns:a16="http://schemas.microsoft.com/office/drawing/2014/main" id="{B3DBA2E2-3561-4960-A812-04F95A488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5240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4" name="Rectangle 82">
            <a:extLst>
              <a:ext uri="{FF2B5EF4-FFF2-40B4-BE49-F238E27FC236}">
                <a16:creationId xmlns:a16="http://schemas.microsoft.com/office/drawing/2014/main" id="{BB451076-7E8E-4563-9AEE-67D380E2A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5240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5" name="Rectangle 83">
            <a:extLst>
              <a:ext uri="{FF2B5EF4-FFF2-40B4-BE49-F238E27FC236}">
                <a16:creationId xmlns:a16="http://schemas.microsoft.com/office/drawing/2014/main" id="{1A79E9EE-1CFC-4981-A456-73C99E572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524000"/>
            <a:ext cx="381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6" name="Rectangle 84">
            <a:extLst>
              <a:ext uri="{FF2B5EF4-FFF2-40B4-BE49-F238E27FC236}">
                <a16:creationId xmlns:a16="http://schemas.microsoft.com/office/drawing/2014/main" id="{7846A048-15E2-4412-9C07-37636DF54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524000"/>
            <a:ext cx="381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7" name="Rectangle 85">
            <a:extLst>
              <a:ext uri="{FF2B5EF4-FFF2-40B4-BE49-F238E27FC236}">
                <a16:creationId xmlns:a16="http://schemas.microsoft.com/office/drawing/2014/main" id="{5AD8E2E4-9DC4-404E-A97A-9CF8A888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524000"/>
            <a:ext cx="381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8" name="Rectangle 86">
            <a:extLst>
              <a:ext uri="{FF2B5EF4-FFF2-40B4-BE49-F238E27FC236}">
                <a16:creationId xmlns:a16="http://schemas.microsoft.com/office/drawing/2014/main" id="{57F748E8-42B4-4FFC-AB1B-1F34466DD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15240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59" name="Rectangle 87">
            <a:extLst>
              <a:ext uri="{FF2B5EF4-FFF2-40B4-BE49-F238E27FC236}">
                <a16:creationId xmlns:a16="http://schemas.microsoft.com/office/drawing/2014/main" id="{45A825ED-3AD0-44A8-ABDD-6033A43EA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15240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60" name="Rectangle 88">
            <a:extLst>
              <a:ext uri="{FF2B5EF4-FFF2-40B4-BE49-F238E27FC236}">
                <a16:creationId xmlns:a16="http://schemas.microsoft.com/office/drawing/2014/main" id="{1A34C913-3EC1-409C-927E-30FCA1712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800" y="15240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89561" name="Rectangle 89">
            <a:extLst>
              <a:ext uri="{FF2B5EF4-FFF2-40B4-BE49-F238E27FC236}">
                <a16:creationId xmlns:a16="http://schemas.microsoft.com/office/drawing/2014/main" id="{D323EE68-B831-4DC1-8834-DBF24D291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4384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2" name="Rectangle 90">
            <a:extLst>
              <a:ext uri="{FF2B5EF4-FFF2-40B4-BE49-F238E27FC236}">
                <a16:creationId xmlns:a16="http://schemas.microsoft.com/office/drawing/2014/main" id="{8F32557E-B4C4-41D4-997A-72BF9CD15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438400"/>
            <a:ext cx="3810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3" name="Rectangle 91">
            <a:extLst>
              <a:ext uri="{FF2B5EF4-FFF2-40B4-BE49-F238E27FC236}">
                <a16:creationId xmlns:a16="http://schemas.microsoft.com/office/drawing/2014/main" id="{F89AB7B9-35D6-4BB6-B87D-5A018D75E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438400"/>
            <a:ext cx="3810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4" name="Rectangle 92">
            <a:extLst>
              <a:ext uri="{FF2B5EF4-FFF2-40B4-BE49-F238E27FC236}">
                <a16:creationId xmlns:a16="http://schemas.microsoft.com/office/drawing/2014/main" id="{28258D5B-5BB7-4679-94D7-BD8B11F49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438400"/>
            <a:ext cx="3810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5" name="Rectangle 93">
            <a:extLst>
              <a:ext uri="{FF2B5EF4-FFF2-40B4-BE49-F238E27FC236}">
                <a16:creationId xmlns:a16="http://schemas.microsoft.com/office/drawing/2014/main" id="{A9213AE1-4C6C-48C2-94E3-36B9DD885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4384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6" name="Rectangle 94">
            <a:extLst>
              <a:ext uri="{FF2B5EF4-FFF2-40B4-BE49-F238E27FC236}">
                <a16:creationId xmlns:a16="http://schemas.microsoft.com/office/drawing/2014/main" id="{8A374D0F-C0E3-4C7F-A92F-0B66747EB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4384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7" name="Rectangle 95">
            <a:extLst>
              <a:ext uri="{FF2B5EF4-FFF2-40B4-BE49-F238E27FC236}">
                <a16:creationId xmlns:a16="http://schemas.microsoft.com/office/drawing/2014/main" id="{A55F54F6-B765-46E5-BE52-C70F3B327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4384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8" name="Rectangle 96">
            <a:extLst>
              <a:ext uri="{FF2B5EF4-FFF2-40B4-BE49-F238E27FC236}">
                <a16:creationId xmlns:a16="http://schemas.microsoft.com/office/drawing/2014/main" id="{76871BEA-2F3C-40C7-A406-2D023572B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438400"/>
            <a:ext cx="3810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69" name="Rectangle 97">
            <a:extLst>
              <a:ext uri="{FF2B5EF4-FFF2-40B4-BE49-F238E27FC236}">
                <a16:creationId xmlns:a16="http://schemas.microsoft.com/office/drawing/2014/main" id="{42A74D48-C031-4EC3-A504-BD998488C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2438400"/>
            <a:ext cx="3810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70" name="Rectangle 98">
            <a:extLst>
              <a:ext uri="{FF2B5EF4-FFF2-40B4-BE49-F238E27FC236}">
                <a16:creationId xmlns:a16="http://schemas.microsoft.com/office/drawing/2014/main" id="{B29F7363-252C-4C48-8DC8-2493C4EDE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0800" y="2438400"/>
            <a:ext cx="3810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89571" name="Rectangle 99">
            <a:extLst>
              <a:ext uri="{FF2B5EF4-FFF2-40B4-BE49-F238E27FC236}">
                <a16:creationId xmlns:a16="http://schemas.microsoft.com/office/drawing/2014/main" id="{238ABC22-7231-4F59-9C1E-E9AD12F46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570538"/>
            <a:ext cx="1371600" cy="457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9572" name="Text Box 100">
            <a:extLst>
              <a:ext uri="{FF2B5EF4-FFF2-40B4-BE49-F238E27FC236}">
                <a16:creationId xmlns:a16="http://schemas.microsoft.com/office/drawing/2014/main" id="{38211AF1-1CC6-44B5-8BAE-E0788318A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790" y="6048376"/>
            <a:ext cx="2396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altLang="en-US" sz="1600"/>
              <a:t>Edge weight</a:t>
            </a:r>
          </a:p>
          <a:p>
            <a:pPr algn="r"/>
            <a:r>
              <a:rPr lang="en-US" altLang="en-US" sz="1600"/>
              <a:t>(symbol independent)</a:t>
            </a:r>
          </a:p>
        </p:txBody>
      </p:sp>
      <p:sp>
        <p:nvSpPr>
          <p:cNvPr id="489573" name="Rectangle 101">
            <a:extLst>
              <a:ext uri="{FF2B5EF4-FFF2-40B4-BE49-F238E27FC236}">
                <a16:creationId xmlns:a16="http://schemas.microsoft.com/office/drawing/2014/main" id="{C924539F-A5A9-4617-AACB-BDD3FA7D7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570538"/>
            <a:ext cx="1447800" cy="457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9574" name="Text Box 102">
            <a:extLst>
              <a:ext uri="{FF2B5EF4-FFF2-40B4-BE49-F238E27FC236}">
                <a16:creationId xmlns:a16="http://schemas.microsoft.com/office/drawing/2014/main" id="{40F75B51-EC85-4AEE-9D9F-1B5F2045A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048376"/>
            <a:ext cx="29306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Node weight </a:t>
            </a:r>
          </a:p>
          <a:p>
            <a:r>
              <a:rPr lang="en-US" altLang="en-US" sz="1600"/>
              <a:t>(depend on symbols in seq)</a:t>
            </a:r>
          </a:p>
        </p:txBody>
      </p:sp>
    </p:spTree>
    <p:extLst>
      <p:ext uri="{BB962C8B-B14F-4D97-AF65-F5344CB8AC3E}">
        <p14:creationId xmlns:p14="http://schemas.microsoft.com/office/powerpoint/2010/main" val="166270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F11C68C5-EB62-4713-9951-A82379B90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Viterbi algorithm</a:t>
            </a:r>
          </a:p>
        </p:txBody>
      </p:sp>
      <p:sp>
        <p:nvSpPr>
          <p:cNvPr id="491524" name="Line 4">
            <a:extLst>
              <a:ext uri="{FF2B5EF4-FFF2-40B4-BE49-F238E27FC236}">
                <a16:creationId xmlns:a16="http://schemas.microsoft.com/office/drawing/2014/main" id="{7AD31FC3-3011-4AED-BA7F-E76D22517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25" name="Line 5">
            <a:extLst>
              <a:ext uri="{FF2B5EF4-FFF2-40B4-BE49-F238E27FC236}">
                <a16:creationId xmlns:a16="http://schemas.microsoft.com/office/drawing/2014/main" id="{1803C6F9-1310-4848-B9FE-86629BE5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26" name="Line 6">
            <a:extLst>
              <a:ext uri="{FF2B5EF4-FFF2-40B4-BE49-F238E27FC236}">
                <a16:creationId xmlns:a16="http://schemas.microsoft.com/office/drawing/2014/main" id="{66CBC49C-83BB-4CAE-947A-46FD242DBD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27" name="Line 7">
            <a:extLst>
              <a:ext uri="{FF2B5EF4-FFF2-40B4-BE49-F238E27FC236}">
                <a16:creationId xmlns:a16="http://schemas.microsoft.com/office/drawing/2014/main" id="{DF6116B3-6A13-4145-A851-6DD6974574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28" name="Line 8">
            <a:extLst>
              <a:ext uri="{FF2B5EF4-FFF2-40B4-BE49-F238E27FC236}">
                <a16:creationId xmlns:a16="http://schemas.microsoft.com/office/drawing/2014/main" id="{26D69EAB-0D36-4D86-BEE0-BA6973A66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29" name="Line 9">
            <a:extLst>
              <a:ext uri="{FF2B5EF4-FFF2-40B4-BE49-F238E27FC236}">
                <a16:creationId xmlns:a16="http://schemas.microsoft.com/office/drawing/2014/main" id="{B18A768A-2C9D-423A-849F-6E17CFEC82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30" name="Line 10">
            <a:extLst>
              <a:ext uri="{FF2B5EF4-FFF2-40B4-BE49-F238E27FC236}">
                <a16:creationId xmlns:a16="http://schemas.microsoft.com/office/drawing/2014/main" id="{518902DB-F343-4FBB-B3F3-6795BA7964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31" name="Line 11">
            <a:extLst>
              <a:ext uri="{FF2B5EF4-FFF2-40B4-BE49-F238E27FC236}">
                <a16:creationId xmlns:a16="http://schemas.microsoft.com/office/drawing/2014/main" id="{EAF110B3-D55B-4E85-8D3D-5CAF6DCF58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32" name="Line 12">
            <a:extLst>
              <a:ext uri="{FF2B5EF4-FFF2-40B4-BE49-F238E27FC236}">
                <a16:creationId xmlns:a16="http://schemas.microsoft.com/office/drawing/2014/main" id="{9B3885D6-CC09-43D1-A2EF-1269F98ED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33" name="Line 13">
            <a:extLst>
              <a:ext uri="{FF2B5EF4-FFF2-40B4-BE49-F238E27FC236}">
                <a16:creationId xmlns:a16="http://schemas.microsoft.com/office/drawing/2014/main" id="{C7D01182-F863-433B-88F7-6D4C883BB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34" name="Line 14">
            <a:extLst>
              <a:ext uri="{FF2B5EF4-FFF2-40B4-BE49-F238E27FC236}">
                <a16:creationId xmlns:a16="http://schemas.microsoft.com/office/drawing/2014/main" id="{627AA19C-023B-4E77-95CE-F810619E15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35" name="Line 15">
            <a:extLst>
              <a:ext uri="{FF2B5EF4-FFF2-40B4-BE49-F238E27FC236}">
                <a16:creationId xmlns:a16="http://schemas.microsoft.com/office/drawing/2014/main" id="{B83D4FA4-0AB8-4314-8EDD-D8E56B51FB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0" name="Line 20">
            <a:extLst>
              <a:ext uri="{FF2B5EF4-FFF2-40B4-BE49-F238E27FC236}">
                <a16:creationId xmlns:a16="http://schemas.microsoft.com/office/drawing/2014/main" id="{98F32F86-AB7A-4E29-B5E8-B63B369B3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057400"/>
            <a:ext cx="5334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1" name="Line 21">
            <a:extLst>
              <a:ext uri="{FF2B5EF4-FFF2-40B4-BE49-F238E27FC236}">
                <a16:creationId xmlns:a16="http://schemas.microsoft.com/office/drawing/2014/main" id="{6A165D51-9DD5-4EFF-B685-EEB2B0581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2" name="Line 22">
            <a:extLst>
              <a:ext uri="{FF2B5EF4-FFF2-40B4-BE49-F238E27FC236}">
                <a16:creationId xmlns:a16="http://schemas.microsoft.com/office/drawing/2014/main" id="{C366C8EE-8D8D-4371-836B-FFA31B0766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3" name="Line 23">
            <a:extLst>
              <a:ext uri="{FF2B5EF4-FFF2-40B4-BE49-F238E27FC236}">
                <a16:creationId xmlns:a16="http://schemas.microsoft.com/office/drawing/2014/main" id="{F74335D6-750D-4FAB-B588-ED9DF80DB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2895600"/>
            <a:ext cx="533400" cy="0"/>
          </a:xfrm>
          <a:prstGeom prst="line">
            <a:avLst/>
          </a:prstGeom>
          <a:noFill/>
          <a:ln w="9525">
            <a:solidFill>
              <a:srgbClr val="00CC99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4" name="Line 24">
            <a:extLst>
              <a:ext uri="{FF2B5EF4-FFF2-40B4-BE49-F238E27FC236}">
                <a16:creationId xmlns:a16="http://schemas.microsoft.com/office/drawing/2014/main" id="{C08DD35A-3BC1-4B14-9704-348348422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5" name="Line 25">
            <a:extLst>
              <a:ext uri="{FF2B5EF4-FFF2-40B4-BE49-F238E27FC236}">
                <a16:creationId xmlns:a16="http://schemas.microsoft.com/office/drawing/2014/main" id="{252C5B3A-6CB2-46D1-B7A9-ED6FEA79B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6" name="Line 26">
            <a:extLst>
              <a:ext uri="{FF2B5EF4-FFF2-40B4-BE49-F238E27FC236}">
                <a16:creationId xmlns:a16="http://schemas.microsoft.com/office/drawing/2014/main" id="{0763FD16-2193-4DA1-BAF4-F7DC9DD456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7" name="Line 27">
            <a:extLst>
              <a:ext uri="{FF2B5EF4-FFF2-40B4-BE49-F238E27FC236}">
                <a16:creationId xmlns:a16="http://schemas.microsoft.com/office/drawing/2014/main" id="{B17E373D-0C4A-4A39-A9ED-86C9AFB3CE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8" name="Line 28">
            <a:extLst>
              <a:ext uri="{FF2B5EF4-FFF2-40B4-BE49-F238E27FC236}">
                <a16:creationId xmlns:a16="http://schemas.microsoft.com/office/drawing/2014/main" id="{B17FE7D8-F70B-478E-8ECE-B43FCC43F0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49" name="Line 29">
            <a:extLst>
              <a:ext uri="{FF2B5EF4-FFF2-40B4-BE49-F238E27FC236}">
                <a16:creationId xmlns:a16="http://schemas.microsoft.com/office/drawing/2014/main" id="{A799D2DF-D075-43F1-9EA2-A8315B404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0" name="Line 30">
            <a:extLst>
              <a:ext uri="{FF2B5EF4-FFF2-40B4-BE49-F238E27FC236}">
                <a16:creationId xmlns:a16="http://schemas.microsoft.com/office/drawing/2014/main" id="{8FB0A3C0-0A5D-4E66-9F43-EEF3F87C52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86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1" name="Line 31">
            <a:extLst>
              <a:ext uri="{FF2B5EF4-FFF2-40B4-BE49-F238E27FC236}">
                <a16:creationId xmlns:a16="http://schemas.microsoft.com/office/drawing/2014/main" id="{71A0B292-8284-469F-B7E4-2C63A23DD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2" name="Line 32">
            <a:extLst>
              <a:ext uri="{FF2B5EF4-FFF2-40B4-BE49-F238E27FC236}">
                <a16:creationId xmlns:a16="http://schemas.microsoft.com/office/drawing/2014/main" id="{48D030F9-DF1A-4FE9-B92F-2FB4D5311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3" name="Line 33">
            <a:extLst>
              <a:ext uri="{FF2B5EF4-FFF2-40B4-BE49-F238E27FC236}">
                <a16:creationId xmlns:a16="http://schemas.microsoft.com/office/drawing/2014/main" id="{CB74B3F2-658A-4C0C-BE7A-0699DF308BA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4" name="Line 34">
            <a:extLst>
              <a:ext uri="{FF2B5EF4-FFF2-40B4-BE49-F238E27FC236}">
                <a16:creationId xmlns:a16="http://schemas.microsoft.com/office/drawing/2014/main" id="{02B0A9A7-2BEF-40B1-A0E5-4396802371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630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5" name="Line 35">
            <a:extLst>
              <a:ext uri="{FF2B5EF4-FFF2-40B4-BE49-F238E27FC236}">
                <a16:creationId xmlns:a16="http://schemas.microsoft.com/office/drawing/2014/main" id="{02BD5439-0257-4EA6-9467-8595189861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6" name="Line 36">
            <a:extLst>
              <a:ext uri="{FF2B5EF4-FFF2-40B4-BE49-F238E27FC236}">
                <a16:creationId xmlns:a16="http://schemas.microsoft.com/office/drawing/2014/main" id="{C01AE194-AF2F-4DB2-824C-30DDAA18C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7400" y="2057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58" name="Line 38">
            <a:extLst>
              <a:ext uri="{FF2B5EF4-FFF2-40B4-BE49-F238E27FC236}">
                <a16:creationId xmlns:a16="http://schemas.microsoft.com/office/drawing/2014/main" id="{24B8690A-2A13-4F79-8C2F-4232C889AB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77400" y="2590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60" name="Line 40">
            <a:extLst>
              <a:ext uri="{FF2B5EF4-FFF2-40B4-BE49-F238E27FC236}">
                <a16:creationId xmlns:a16="http://schemas.microsoft.com/office/drawing/2014/main" id="{0979B34E-2323-4469-8144-F6C913E212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057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61" name="Line 41">
            <a:extLst>
              <a:ext uri="{FF2B5EF4-FFF2-40B4-BE49-F238E27FC236}">
                <a16:creationId xmlns:a16="http://schemas.microsoft.com/office/drawing/2014/main" id="{D6F4C59E-99D0-49B2-8163-01FA8F0A6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6670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62" name="Oval 42">
            <a:extLst>
              <a:ext uri="{FF2B5EF4-FFF2-40B4-BE49-F238E27FC236}">
                <a16:creationId xmlns:a16="http://schemas.microsoft.com/office/drawing/2014/main" id="{033367B3-9A0F-4D56-9A7A-3ED09938D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286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</a:t>
            </a:r>
          </a:p>
        </p:txBody>
      </p:sp>
      <p:sp>
        <p:nvSpPr>
          <p:cNvPr id="491567" name="Rectangle 47">
            <a:extLst>
              <a:ext uri="{FF2B5EF4-FFF2-40B4-BE49-F238E27FC236}">
                <a16:creationId xmlns:a16="http://schemas.microsoft.com/office/drawing/2014/main" id="{F60285A6-5F38-49BB-A83C-3D8F3679D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8288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91568" name="Rectangle 48">
            <a:extLst>
              <a:ext uri="{FF2B5EF4-FFF2-40B4-BE49-F238E27FC236}">
                <a16:creationId xmlns:a16="http://schemas.microsoft.com/office/drawing/2014/main" id="{5D0B8DD4-3444-48ED-A9B7-18A35DC99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8288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91569" name="Rectangle 49">
            <a:extLst>
              <a:ext uri="{FF2B5EF4-FFF2-40B4-BE49-F238E27FC236}">
                <a16:creationId xmlns:a16="http://schemas.microsoft.com/office/drawing/2014/main" id="{3BD0F397-D63B-4F1B-BC73-C716D7A20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8288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91572" name="Rectangle 52">
            <a:extLst>
              <a:ext uri="{FF2B5EF4-FFF2-40B4-BE49-F238E27FC236}">
                <a16:creationId xmlns:a16="http://schemas.microsoft.com/office/drawing/2014/main" id="{09CF830B-5410-40A7-8EBA-EBF7422A8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8288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91574" name="Rectangle 54">
            <a:extLst>
              <a:ext uri="{FF2B5EF4-FFF2-40B4-BE49-F238E27FC236}">
                <a16:creationId xmlns:a16="http://schemas.microsoft.com/office/drawing/2014/main" id="{BD9ACF72-A5B0-4F7F-BE4C-AB2CD8BA5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18288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91575" name="Rectangle 55">
            <a:extLst>
              <a:ext uri="{FF2B5EF4-FFF2-40B4-BE49-F238E27FC236}">
                <a16:creationId xmlns:a16="http://schemas.microsoft.com/office/drawing/2014/main" id="{4C3D6864-F67A-47EE-8143-2E7E86E22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18288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91577" name="Rectangle 57">
            <a:extLst>
              <a:ext uri="{FF2B5EF4-FFF2-40B4-BE49-F238E27FC236}">
                <a16:creationId xmlns:a16="http://schemas.microsoft.com/office/drawing/2014/main" id="{4A227FDA-B237-4D76-85E7-95F659B92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432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91578" name="Rectangle 58">
            <a:extLst>
              <a:ext uri="{FF2B5EF4-FFF2-40B4-BE49-F238E27FC236}">
                <a16:creationId xmlns:a16="http://schemas.microsoft.com/office/drawing/2014/main" id="{64A5AB62-1A37-447D-857F-0331547E8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91579" name="Rectangle 59">
            <a:extLst>
              <a:ext uri="{FF2B5EF4-FFF2-40B4-BE49-F238E27FC236}">
                <a16:creationId xmlns:a16="http://schemas.microsoft.com/office/drawing/2014/main" id="{BCBA0DC6-141D-40F7-84D8-B642D4B3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7432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91582" name="Rectangle 62">
            <a:extLst>
              <a:ext uri="{FF2B5EF4-FFF2-40B4-BE49-F238E27FC236}">
                <a16:creationId xmlns:a16="http://schemas.microsoft.com/office/drawing/2014/main" id="{283A012A-54E5-4936-B3D5-E71774A0A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743200"/>
            <a:ext cx="381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91584" name="Rectangle 64">
            <a:extLst>
              <a:ext uri="{FF2B5EF4-FFF2-40B4-BE49-F238E27FC236}">
                <a16:creationId xmlns:a16="http://schemas.microsoft.com/office/drawing/2014/main" id="{E5151089-7613-4434-9040-2BDC640AA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7432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91585" name="Rectangle 65">
            <a:extLst>
              <a:ext uri="{FF2B5EF4-FFF2-40B4-BE49-F238E27FC236}">
                <a16:creationId xmlns:a16="http://schemas.microsoft.com/office/drawing/2014/main" id="{8AEF0308-79E6-453F-AA86-F4CFA5821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2743200"/>
            <a:ext cx="381000" cy="304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91591" name="Rectangle 71">
            <a:extLst>
              <a:ext uri="{FF2B5EF4-FFF2-40B4-BE49-F238E27FC236}">
                <a16:creationId xmlns:a16="http://schemas.microsoft.com/office/drawing/2014/main" id="{B8C8BFB0-289F-4B6E-8D27-D19F72A71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371601"/>
            <a:ext cx="861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 i="1" baseline="-25000">
                <a:latin typeface="Times New Roman" panose="02020603050405020304" pitchFamily="18" charset="0"/>
              </a:rPr>
              <a:t>1</a:t>
            </a:r>
            <a:r>
              <a:rPr lang="en-US" altLang="en-US" i="1">
                <a:latin typeface="Times New Roman" panose="02020603050405020304" pitchFamily="18" charset="0"/>
              </a:rPr>
              <a:t>	x</a:t>
            </a:r>
            <a:r>
              <a:rPr lang="en-US" altLang="en-US" i="1" baseline="-25000">
                <a:latin typeface="Times New Roman" panose="02020603050405020304" pitchFamily="18" charset="0"/>
              </a:rPr>
              <a:t>2</a:t>
            </a:r>
            <a:r>
              <a:rPr lang="en-US" altLang="en-US" i="1">
                <a:latin typeface="Times New Roman" panose="02020603050405020304" pitchFamily="18" charset="0"/>
              </a:rPr>
              <a:t>	x</a:t>
            </a:r>
            <a:r>
              <a:rPr lang="en-US" altLang="en-US" i="1" baseline="-25000">
                <a:latin typeface="Times New Roman" panose="02020603050405020304" pitchFamily="18" charset="0"/>
              </a:rPr>
              <a:t>3</a:t>
            </a:r>
            <a:r>
              <a:rPr lang="en-US" altLang="en-US" i="1">
                <a:latin typeface="Times New Roman" panose="02020603050405020304" pitchFamily="18" charset="0"/>
              </a:rPr>
              <a:t>	…	 x</a:t>
            </a:r>
            <a:r>
              <a:rPr lang="en-US" altLang="en-US" i="1" baseline="-25000">
                <a:latin typeface="Times New Roman" panose="02020603050405020304" pitchFamily="18" charset="0"/>
              </a:rPr>
              <a:t>i</a:t>
            </a:r>
            <a:r>
              <a:rPr lang="en-US" altLang="en-US" i="1">
                <a:latin typeface="Times New Roman" panose="02020603050405020304" pitchFamily="18" charset="0"/>
              </a:rPr>
              <a:t> 	x</a:t>
            </a:r>
            <a:r>
              <a:rPr lang="en-US" altLang="en-US" i="1" baseline="-25000">
                <a:latin typeface="Times New Roman" panose="02020603050405020304" pitchFamily="18" charset="0"/>
              </a:rPr>
              <a:t>i+1</a:t>
            </a:r>
            <a:r>
              <a:rPr lang="en-US" altLang="en-US" i="1">
                <a:latin typeface="Times New Roman" panose="02020603050405020304" pitchFamily="18" charset="0"/>
              </a:rPr>
              <a:t>	…	x</a:t>
            </a:r>
            <a:r>
              <a:rPr lang="en-US" altLang="en-US" i="1" baseline="-25000">
                <a:latin typeface="Times New Roman" panose="02020603050405020304" pitchFamily="18" charset="0"/>
              </a:rPr>
              <a:t>n-1</a:t>
            </a:r>
            <a:r>
              <a:rPr lang="en-US" altLang="en-US" i="1">
                <a:latin typeface="Times New Roman" panose="02020603050405020304" pitchFamily="18" charset="0"/>
              </a:rPr>
              <a:t>	x</a:t>
            </a:r>
            <a:r>
              <a:rPr lang="en-US" altLang="en-US" i="1" baseline="-250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491598" name="Rectangle 78">
            <a:extLst>
              <a:ext uri="{FF2B5EF4-FFF2-40B4-BE49-F238E27FC236}">
                <a16:creationId xmlns:a16="http://schemas.microsoft.com/office/drawing/2014/main" id="{DE4C9F98-C081-4390-A3C1-D89FB024B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3733800"/>
            <a:ext cx="7086600" cy="8382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latin typeface="Times New Roman" panose="02020603050405020304" pitchFamily="18" charset="0"/>
              </a:rPr>
              <a:t>V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F 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i+1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r</a:t>
            </a:r>
            <a:r>
              <a:rPr lang="en-US" altLang="en-US" sz="2400" i="1" baseline="-25000" dirty="0" err="1">
                <a:latin typeface="Times New Roman" panose="02020603050405020304" pitchFamily="18" charset="0"/>
              </a:rPr>
              <a:t>F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i+1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+ max 	</a:t>
            </a:r>
            <a:r>
              <a:rPr lang="en-US" altLang="en-US" sz="2400" i="1" dirty="0">
                <a:solidFill>
                  <a:schemeClr val="hlink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000" i="1" baseline="-25000" dirty="0">
                <a:solidFill>
                  <a:schemeClr val="hlink"/>
                </a:solidFill>
                <a:latin typeface="Times New Roman" panose="02020603050405020304" pitchFamily="18" charset="0"/>
              </a:rPr>
              <a:t>F 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400" i="1" baseline="-25000" dirty="0" err="1">
                <a:solidFill>
                  <a:schemeClr val="hlink"/>
                </a:solidFill>
                <a:latin typeface="Times New Roman" panose="02020603050405020304" pitchFamily="18" charset="0"/>
              </a:rPr>
              <a:t>FF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	</a:t>
            </a:r>
            <a:endParaRPr lang="en-US" altLang="en-US" sz="2400" i="1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latin typeface="Times New Roman" panose="02020603050405020304" pitchFamily="18" charset="0"/>
              </a:rPr>
              <a:t>		            					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400" i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L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2400" i="1" baseline="-25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LF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491599" name="Text Box 79">
            <a:extLst>
              <a:ext uri="{FF2B5EF4-FFF2-40B4-BE49-F238E27FC236}">
                <a16:creationId xmlns:a16="http://schemas.microsoft.com/office/drawing/2014/main" id="{12D891C7-399D-476B-81AC-5A5735D51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766888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</a:p>
        </p:txBody>
      </p:sp>
      <p:sp>
        <p:nvSpPr>
          <p:cNvPr id="491600" name="Line 80">
            <a:extLst>
              <a:ext uri="{FF2B5EF4-FFF2-40B4-BE49-F238E27FC236}">
                <a16:creationId xmlns:a16="http://schemas.microsoft.com/office/drawing/2014/main" id="{344B7B0B-828A-4E2F-9C7B-C27E317990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1" name="Line 81">
            <a:extLst>
              <a:ext uri="{FF2B5EF4-FFF2-40B4-BE49-F238E27FC236}">
                <a16:creationId xmlns:a16="http://schemas.microsoft.com/office/drawing/2014/main" id="{3C47F493-A763-41C2-8429-D0DED805A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2" name="Line 82">
            <a:extLst>
              <a:ext uri="{FF2B5EF4-FFF2-40B4-BE49-F238E27FC236}">
                <a16:creationId xmlns:a16="http://schemas.microsoft.com/office/drawing/2014/main" id="{900735B4-BF17-4D5D-AB3B-F1DC68C6DA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2057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3" name="Line 83">
            <a:extLst>
              <a:ext uri="{FF2B5EF4-FFF2-40B4-BE49-F238E27FC236}">
                <a16:creationId xmlns:a16="http://schemas.microsoft.com/office/drawing/2014/main" id="{EF85C3DF-C2E1-40F5-9DEF-310FC3E34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4" name="Text Box 84">
            <a:extLst>
              <a:ext uri="{FF2B5EF4-FFF2-40B4-BE49-F238E27FC236}">
                <a16:creationId xmlns:a16="http://schemas.microsoft.com/office/drawing/2014/main" id="{E6D07953-B217-4067-96A0-C28A6DCD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667001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</a:p>
        </p:txBody>
      </p:sp>
      <p:sp>
        <p:nvSpPr>
          <p:cNvPr id="491605" name="Text Box 85">
            <a:extLst>
              <a:ext uri="{FF2B5EF4-FFF2-40B4-BE49-F238E27FC236}">
                <a16:creationId xmlns:a16="http://schemas.microsoft.com/office/drawing/2014/main" id="{E70FA20A-D679-41B8-BC14-7FB18759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752601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</a:p>
        </p:txBody>
      </p:sp>
      <p:sp>
        <p:nvSpPr>
          <p:cNvPr id="491606" name="Text Box 86">
            <a:extLst>
              <a:ext uri="{FF2B5EF4-FFF2-40B4-BE49-F238E27FC236}">
                <a16:creationId xmlns:a16="http://schemas.microsoft.com/office/drawing/2014/main" id="{5646AA0E-6851-417F-987C-9B2BE0ED3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652713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…</a:t>
            </a:r>
          </a:p>
        </p:txBody>
      </p:sp>
      <p:sp>
        <p:nvSpPr>
          <p:cNvPr id="491607" name="Rectangle 87">
            <a:extLst>
              <a:ext uri="{FF2B5EF4-FFF2-40B4-BE49-F238E27FC236}">
                <a16:creationId xmlns:a16="http://schemas.microsoft.com/office/drawing/2014/main" id="{88833E82-1569-4AA7-8563-E0E6BDFD9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828800"/>
            <a:ext cx="381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L</a:t>
            </a:r>
          </a:p>
        </p:txBody>
      </p:sp>
      <p:sp>
        <p:nvSpPr>
          <p:cNvPr id="491608" name="Rectangle 88">
            <a:extLst>
              <a:ext uri="{FF2B5EF4-FFF2-40B4-BE49-F238E27FC236}">
                <a16:creationId xmlns:a16="http://schemas.microsoft.com/office/drawing/2014/main" id="{A184D80F-73B7-42F1-B261-45850D310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43200"/>
            <a:ext cx="3810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</a:t>
            </a:r>
          </a:p>
        </p:txBody>
      </p:sp>
      <p:sp>
        <p:nvSpPr>
          <p:cNvPr id="491609" name="Line 89">
            <a:extLst>
              <a:ext uri="{FF2B5EF4-FFF2-40B4-BE49-F238E27FC236}">
                <a16:creationId xmlns:a16="http://schemas.microsoft.com/office/drawing/2014/main" id="{34F7A1F2-1908-4A3B-A34F-37441FF108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4038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0" name="Text Box 90">
            <a:extLst>
              <a:ext uri="{FF2B5EF4-FFF2-40B4-BE49-F238E27FC236}">
                <a16:creationId xmlns:a16="http://schemas.microsoft.com/office/drawing/2014/main" id="{313D8689-64EB-471A-ABF2-93798B7A7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4038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Weight for the best parse of (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 i="1" baseline="-25000">
                <a:latin typeface="Times New Roman" panose="02020603050405020304" pitchFamily="18" charset="0"/>
              </a:rPr>
              <a:t>1</a:t>
            </a:r>
            <a:r>
              <a:rPr lang="en-US" altLang="en-US" i="1">
                <a:latin typeface="Times New Roman" panose="02020603050405020304" pitchFamily="18" charset="0"/>
              </a:rPr>
              <a:t>…x</a:t>
            </a:r>
            <a:r>
              <a:rPr lang="en-US" altLang="en-US" i="1" baseline="-25000">
                <a:latin typeface="Times New Roman" panose="02020603050405020304" pitchFamily="18" charset="0"/>
              </a:rPr>
              <a:t>i+1</a:t>
            </a:r>
            <a:r>
              <a:rPr lang="en-US" altLang="en-US"/>
              <a:t>), with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 i="1" baseline="-25000">
                <a:latin typeface="Times New Roman" panose="02020603050405020304" pitchFamily="18" charset="0"/>
              </a:rPr>
              <a:t>i+1</a:t>
            </a:r>
            <a:r>
              <a:rPr lang="en-US" altLang="en-US"/>
              <a:t> emitted by state </a:t>
            </a:r>
            <a:r>
              <a:rPr lang="en-US" altLang="en-US" i="1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491611" name="Line 91">
            <a:extLst>
              <a:ext uri="{FF2B5EF4-FFF2-40B4-BE49-F238E27FC236}">
                <a16:creationId xmlns:a16="http://schemas.microsoft.com/office/drawing/2014/main" id="{02011DE2-91EE-45A1-91E2-6D63F6B924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56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2" name="Text Box 92">
            <a:extLst>
              <a:ext uri="{FF2B5EF4-FFF2-40B4-BE49-F238E27FC236}">
                <a16:creationId xmlns:a16="http://schemas.microsoft.com/office/drawing/2014/main" id="{BFF453F4-5C54-48D1-B120-578FF09E6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791200"/>
            <a:ext cx="4038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Weight for the best parse of (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 i="1" baseline="-25000">
                <a:latin typeface="Times New Roman" panose="02020603050405020304" pitchFamily="18" charset="0"/>
              </a:rPr>
              <a:t>1</a:t>
            </a:r>
            <a:r>
              <a:rPr lang="en-US" altLang="en-US" i="1">
                <a:latin typeface="Times New Roman" panose="02020603050405020304" pitchFamily="18" charset="0"/>
              </a:rPr>
              <a:t>…x</a:t>
            </a:r>
            <a:r>
              <a:rPr lang="en-US" altLang="en-US" i="1" baseline="-25000">
                <a:latin typeface="Times New Roman" panose="02020603050405020304" pitchFamily="18" charset="0"/>
              </a:rPr>
              <a:t>i+1</a:t>
            </a:r>
            <a:r>
              <a:rPr lang="en-US" altLang="en-US"/>
              <a:t>), with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 i="1" baseline="-25000">
                <a:latin typeface="Times New Roman" panose="02020603050405020304" pitchFamily="18" charset="0"/>
              </a:rPr>
              <a:t>i+1</a:t>
            </a:r>
            <a:r>
              <a:rPr lang="en-US" altLang="en-US"/>
              <a:t> emitted by state </a:t>
            </a:r>
            <a:r>
              <a:rPr lang="en-US" altLang="en-US" i="1">
                <a:latin typeface="Times New Roman" panose="02020603050405020304" pitchFamily="18" charset="0"/>
              </a:rPr>
              <a:t>L</a:t>
            </a:r>
          </a:p>
        </p:txBody>
      </p:sp>
      <p:sp>
        <p:nvSpPr>
          <p:cNvPr id="491613" name="Oval 93">
            <a:extLst>
              <a:ext uri="{FF2B5EF4-FFF2-40B4-BE49-F238E27FC236}">
                <a16:creationId xmlns:a16="http://schemas.microsoft.com/office/drawing/2014/main" id="{70652122-4F6D-4B3F-B56E-364C22D29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8400" y="2286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E</a:t>
            </a:r>
          </a:p>
        </p:txBody>
      </p:sp>
      <p:sp>
        <p:nvSpPr>
          <p:cNvPr id="491615" name="Rectangle 95">
            <a:extLst>
              <a:ext uri="{FF2B5EF4-FFF2-40B4-BE49-F238E27FC236}">
                <a16:creationId xmlns:a16="http://schemas.microsoft.com/office/drawing/2014/main" id="{388FDAB3-CAA2-4552-8CB8-347C4DC29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91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2" name="AutoShape 102">
            <a:extLst>
              <a:ext uri="{FF2B5EF4-FFF2-40B4-BE49-F238E27FC236}">
                <a16:creationId xmlns:a16="http://schemas.microsoft.com/office/drawing/2014/main" id="{223BF167-A43E-4C9E-8FB2-AB40871C5950}"/>
              </a:ext>
            </a:extLst>
          </p:cNvPr>
          <p:cNvSpPr>
            <a:spLocks/>
          </p:cNvSpPr>
          <p:nvPr/>
        </p:nvSpPr>
        <p:spPr bwMode="auto">
          <a:xfrm>
            <a:off x="6400800" y="3886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4" name="AutoShape 104">
            <a:extLst>
              <a:ext uri="{FF2B5EF4-FFF2-40B4-BE49-F238E27FC236}">
                <a16:creationId xmlns:a16="http://schemas.microsoft.com/office/drawing/2014/main" id="{C4D9D007-1F58-41BA-A0C3-26534A50B72C}"/>
              </a:ext>
            </a:extLst>
          </p:cNvPr>
          <p:cNvSpPr>
            <a:spLocks/>
          </p:cNvSpPr>
          <p:nvPr/>
        </p:nvSpPr>
        <p:spPr bwMode="auto">
          <a:xfrm>
            <a:off x="6400800" y="53340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1626" name="Group 106">
            <a:extLst>
              <a:ext uri="{FF2B5EF4-FFF2-40B4-BE49-F238E27FC236}">
                <a16:creationId xmlns:a16="http://schemas.microsoft.com/office/drawing/2014/main" id="{7036A513-9EAC-4579-94B9-AD4FA2D5D7F7}"/>
              </a:ext>
            </a:extLst>
          </p:cNvPr>
          <p:cNvGrpSpPr>
            <a:grpSpLocks/>
          </p:cNvGrpSpPr>
          <p:nvPr/>
        </p:nvGrpSpPr>
        <p:grpSpPr bwMode="auto">
          <a:xfrm>
            <a:off x="5334001" y="2133600"/>
            <a:ext cx="4189413" cy="1447800"/>
            <a:chOff x="2400" y="1344"/>
            <a:chExt cx="2639" cy="912"/>
          </a:xfrm>
        </p:grpSpPr>
        <p:sp>
          <p:nvSpPr>
            <p:cNvPr id="491614" name="Text Box 94">
              <a:extLst>
                <a:ext uri="{FF2B5EF4-FFF2-40B4-BE49-F238E27FC236}">
                  <a16:creationId xmlns:a16="http://schemas.microsoft.com/office/drawing/2014/main" id="{7BA61CEE-E9D3-437F-9427-4F511AD11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25"/>
              <a:ext cx="1056" cy="2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i="1">
                  <a:latin typeface="Times New Roman" panose="02020603050405020304" pitchFamily="18" charset="0"/>
                </a:rPr>
                <a:t>w</a:t>
              </a:r>
              <a:r>
                <a:rPr lang="en-US" altLang="en-US" i="1" baseline="-25000">
                  <a:latin typeface="Times New Roman" panose="02020603050405020304" pitchFamily="18" charset="0"/>
                </a:rPr>
                <a:t>FF</a:t>
              </a:r>
              <a:r>
                <a:rPr lang="en-US" altLang="en-US" i="1">
                  <a:latin typeface="Times New Roman" panose="02020603050405020304" pitchFamily="18" charset="0"/>
                </a:rPr>
                <a:t> = log </a:t>
              </a:r>
              <a:r>
                <a:rPr lang="en-US" altLang="en-US">
                  <a:latin typeface="Times New Roman" panose="02020603050405020304" pitchFamily="18" charset="0"/>
                </a:rPr>
                <a:t>(</a:t>
              </a:r>
              <a:r>
                <a:rPr lang="en-US" altLang="en-US" i="1">
                  <a:latin typeface="Times New Roman" panose="02020603050405020304" pitchFamily="18" charset="0"/>
                </a:rPr>
                <a:t>a</a:t>
              </a:r>
              <a:r>
                <a:rPr lang="en-US" altLang="en-US" i="1" baseline="-25000">
                  <a:latin typeface="Times New Roman" panose="02020603050405020304" pitchFamily="18" charset="0"/>
                </a:rPr>
                <a:t>FF</a:t>
              </a:r>
              <a:r>
                <a:rPr lang="en-US" altLang="en-US">
                  <a:latin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91618" name="Rectangle 98">
              <a:extLst>
                <a:ext uri="{FF2B5EF4-FFF2-40B4-BE49-F238E27FC236}">
                  <a16:creationId xmlns:a16="http://schemas.microsoft.com/office/drawing/2014/main" id="{A5CDE1E4-C4FC-40A8-8B47-B33B1468A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785"/>
              <a:ext cx="33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1">
                  <a:solidFill>
                    <a:schemeClr val="hlink"/>
                  </a:solidFill>
                  <a:latin typeface="Times New Roman" panose="02020603050405020304" pitchFamily="18" charset="0"/>
                </a:rPr>
                <a:t>w</a:t>
              </a:r>
              <a:r>
                <a:rPr lang="en-US" altLang="en-US" i="1" baseline="-25000">
                  <a:solidFill>
                    <a:schemeClr val="hlink"/>
                  </a:solidFill>
                  <a:latin typeface="Times New Roman" panose="02020603050405020304" pitchFamily="18" charset="0"/>
                </a:rPr>
                <a:t>FF</a:t>
              </a:r>
            </a:p>
          </p:txBody>
        </p:sp>
        <p:sp>
          <p:nvSpPr>
            <p:cNvPr id="491621" name="Rectangle 101">
              <a:extLst>
                <a:ext uri="{FF2B5EF4-FFF2-40B4-BE49-F238E27FC236}">
                  <a16:creationId xmlns:a16="http://schemas.microsoft.com/office/drawing/2014/main" id="{857A8B51-381F-4C07-8A56-8931E4A60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" y="1344"/>
              <a:ext cx="3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w</a:t>
              </a:r>
              <a:r>
                <a:rPr lang="en-US" altLang="en-US" i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LF</a:t>
              </a:r>
            </a:p>
          </p:txBody>
        </p:sp>
        <p:sp>
          <p:nvSpPr>
            <p:cNvPr id="491625" name="Text Box 105">
              <a:extLst>
                <a:ext uri="{FF2B5EF4-FFF2-40B4-BE49-F238E27FC236}">
                  <a16:creationId xmlns:a16="http://schemas.microsoft.com/office/drawing/2014/main" id="{50C888B2-EBF0-45C1-A705-6BD4CD8CF7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025"/>
              <a:ext cx="1439" cy="2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1">
                  <a:latin typeface="Times New Roman" panose="02020603050405020304" pitchFamily="18" charset="0"/>
                </a:rPr>
                <a:t>r</a:t>
              </a:r>
              <a:r>
                <a:rPr lang="en-US" altLang="en-US" i="1" baseline="-25000">
                  <a:latin typeface="Times New Roman" panose="02020603050405020304" pitchFamily="18" charset="0"/>
                </a:rPr>
                <a:t>F</a:t>
              </a:r>
              <a:r>
                <a:rPr lang="en-US" altLang="en-US">
                  <a:latin typeface="Times New Roman" panose="02020603050405020304" pitchFamily="18" charset="0"/>
                </a:rPr>
                <a:t>(</a:t>
              </a:r>
              <a:r>
                <a:rPr lang="en-US" altLang="en-US" i="1">
                  <a:latin typeface="Times New Roman" panose="02020603050405020304" pitchFamily="18" charset="0"/>
                </a:rPr>
                <a:t>x</a:t>
              </a:r>
              <a:r>
                <a:rPr lang="en-US" altLang="en-US" i="1" baseline="-25000">
                  <a:latin typeface="Times New Roman" panose="02020603050405020304" pitchFamily="18" charset="0"/>
                </a:rPr>
                <a:t>i+1</a:t>
              </a:r>
              <a:r>
                <a:rPr lang="en-US" altLang="en-US">
                  <a:latin typeface="Times New Roman" panose="02020603050405020304" pitchFamily="18" charset="0"/>
                </a:rPr>
                <a:t>)</a:t>
              </a:r>
              <a:r>
                <a:rPr lang="en-US" altLang="en-US" i="1">
                  <a:latin typeface="Times New Roman" panose="02020603050405020304" pitchFamily="18" charset="0"/>
                </a:rPr>
                <a:t> = log </a:t>
              </a:r>
              <a:r>
                <a:rPr lang="en-US" altLang="en-US">
                  <a:latin typeface="Times New Roman" panose="02020603050405020304" pitchFamily="18" charset="0"/>
                </a:rPr>
                <a:t>(</a:t>
              </a:r>
              <a:r>
                <a:rPr lang="en-US" altLang="en-US" i="1">
                  <a:latin typeface="Times New Roman" panose="02020603050405020304" pitchFamily="18" charset="0"/>
                </a:rPr>
                <a:t>e</a:t>
              </a:r>
              <a:r>
                <a:rPr lang="en-US" altLang="en-US" i="1" baseline="-25000">
                  <a:latin typeface="Times New Roman" panose="02020603050405020304" pitchFamily="18" charset="0"/>
                </a:rPr>
                <a:t>F</a:t>
              </a:r>
              <a:r>
                <a:rPr lang="en-US" altLang="en-US">
                  <a:latin typeface="Times New Roman" panose="02020603050405020304" pitchFamily="18" charset="0"/>
                </a:rPr>
                <a:t>(</a:t>
              </a:r>
              <a:r>
                <a:rPr lang="en-US" altLang="en-US" i="1">
                  <a:latin typeface="Times New Roman" panose="02020603050405020304" pitchFamily="18" charset="0"/>
                </a:rPr>
                <a:t>x</a:t>
              </a:r>
              <a:r>
                <a:rPr lang="en-US" altLang="en-US" i="1" baseline="-25000">
                  <a:latin typeface="Times New Roman" panose="02020603050405020304" pitchFamily="18" charset="0"/>
                </a:rPr>
                <a:t>i+1</a:t>
              </a:r>
              <a:r>
                <a:rPr lang="en-US" altLang="en-US">
                  <a:latin typeface="Times New Roman" panose="02020603050405020304" pitchFamily="18" charset="0"/>
                </a:rPr>
                <a:t>))</a:t>
              </a:r>
            </a:p>
          </p:txBody>
        </p:sp>
      </p:grpSp>
      <p:sp>
        <p:nvSpPr>
          <p:cNvPr id="491628" name="Rectangle 108">
            <a:extLst>
              <a:ext uri="{FF2B5EF4-FFF2-40B4-BE49-F238E27FC236}">
                <a16:creationId xmlns:a16="http://schemas.microsoft.com/office/drawing/2014/main" id="{45D78900-CCC9-47C4-B975-F5CE610D7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257800"/>
            <a:ext cx="731520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i="1" dirty="0">
                <a:latin typeface="Times New Roman" panose="02020603050405020304" pitchFamily="18" charset="0"/>
              </a:rPr>
              <a:t>V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L 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i+1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r</a:t>
            </a:r>
            <a:r>
              <a:rPr lang="en-US" altLang="en-US" sz="2400" i="1" baseline="-25000" dirty="0" err="1">
                <a:latin typeface="Times New Roman" panose="02020603050405020304" pitchFamily="18" charset="0"/>
              </a:rPr>
              <a:t>L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i+1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+ max 	V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F 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i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w</a:t>
            </a:r>
            <a:r>
              <a:rPr lang="en-US" altLang="en-US" sz="2400" i="1" baseline="-25000" dirty="0" err="1">
                <a:latin typeface="Times New Roman" panose="02020603050405020304" pitchFamily="18" charset="0"/>
              </a:rPr>
              <a:t>FL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	</a:t>
            </a:r>
            <a:endParaRPr lang="en-US" altLang="en-US" sz="2400" i="1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400" i="1" dirty="0">
                <a:latin typeface="Times New Roman" panose="02020603050405020304" pitchFamily="18" charset="0"/>
              </a:rPr>
              <a:t>		            				V</a:t>
            </a:r>
            <a:r>
              <a:rPr lang="en-US" altLang="en-US" sz="2400" i="1" baseline="-25000" dirty="0">
                <a:latin typeface="Times New Roman" panose="02020603050405020304" pitchFamily="18" charset="0"/>
              </a:rPr>
              <a:t>L 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i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i="1" dirty="0">
                <a:latin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w</a:t>
            </a:r>
            <a:r>
              <a:rPr lang="en-US" altLang="en-US" sz="2400" i="1" baseline="-25000" dirty="0" err="1">
                <a:latin typeface="Times New Roman" panose="02020603050405020304" pitchFamily="18" charset="0"/>
              </a:rPr>
              <a:t>LL</a:t>
            </a:r>
            <a:endParaRPr lang="en-US" altLang="en-US" sz="2400" i="1" baseline="-25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9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810277E7-A4D6-415F-960D-7A2DD20B3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Recursion from FSA directly</a:t>
            </a:r>
          </a:p>
        </p:txBody>
      </p:sp>
      <p:sp>
        <p:nvSpPr>
          <p:cNvPr id="493583" name="Oval 15">
            <a:extLst>
              <a:ext uri="{FF2B5EF4-FFF2-40B4-BE49-F238E27FC236}">
                <a16:creationId xmlns:a16="http://schemas.microsoft.com/office/drawing/2014/main" id="{BC9E4658-0C45-4F4C-B5DA-C1C0BE139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0151" y="1981200"/>
            <a:ext cx="944563" cy="9906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500" b="1">
                <a:solidFill>
                  <a:srgbClr val="FF0000"/>
                </a:solidFill>
              </a:rPr>
              <a:t>Fair</a:t>
            </a:r>
          </a:p>
        </p:txBody>
      </p:sp>
      <p:sp>
        <p:nvSpPr>
          <p:cNvPr id="493584" name="Oval 16">
            <a:extLst>
              <a:ext uri="{FF2B5EF4-FFF2-40B4-BE49-F238E27FC236}">
                <a16:creationId xmlns:a16="http://schemas.microsoft.com/office/drawing/2014/main" id="{CD3E47FA-22DF-49BB-A8CC-6C0B13159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351" y="1981200"/>
            <a:ext cx="873125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500" b="1">
                <a:solidFill>
                  <a:srgbClr val="FF0000"/>
                </a:solidFill>
              </a:rPr>
              <a:t>LOADED</a:t>
            </a:r>
          </a:p>
        </p:txBody>
      </p:sp>
      <p:cxnSp>
        <p:nvCxnSpPr>
          <p:cNvPr id="493585" name="AutoShape 17">
            <a:extLst>
              <a:ext uri="{FF2B5EF4-FFF2-40B4-BE49-F238E27FC236}">
                <a16:creationId xmlns:a16="http://schemas.microsoft.com/office/drawing/2014/main" id="{195EF4C4-674B-4145-93E8-FE41A7DB384D}"/>
              </a:ext>
            </a:extLst>
          </p:cNvPr>
          <p:cNvCxnSpPr>
            <a:cxnSpLocks noChangeShapeType="1"/>
            <a:stCxn id="493583" idx="7"/>
            <a:endCxn id="493584" idx="1"/>
          </p:cNvCxnSpPr>
          <p:nvPr/>
        </p:nvCxnSpPr>
        <p:spPr bwMode="auto">
          <a:xfrm rot="16200000">
            <a:off x="3922713" y="1449388"/>
            <a:ext cx="11113" cy="1303338"/>
          </a:xfrm>
          <a:prstGeom prst="curvedConnector3">
            <a:avLst>
              <a:gd name="adj1" fmla="val 3185713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586" name="AutoShape 18">
            <a:extLst>
              <a:ext uri="{FF2B5EF4-FFF2-40B4-BE49-F238E27FC236}">
                <a16:creationId xmlns:a16="http://schemas.microsoft.com/office/drawing/2014/main" id="{EE3CD15A-1BFE-4BE2-ACEC-3E4C65D8D6F4}"/>
              </a:ext>
            </a:extLst>
          </p:cNvPr>
          <p:cNvCxnSpPr>
            <a:cxnSpLocks noChangeShapeType="1"/>
            <a:stCxn id="493584" idx="3"/>
            <a:endCxn id="493583" idx="5"/>
          </p:cNvCxnSpPr>
          <p:nvPr/>
        </p:nvCxnSpPr>
        <p:spPr bwMode="auto">
          <a:xfrm rot="5400000">
            <a:off x="3895725" y="2162175"/>
            <a:ext cx="65088" cy="1303338"/>
          </a:xfrm>
          <a:prstGeom prst="curvedConnector3">
            <a:avLst>
              <a:gd name="adj1" fmla="val 643903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587" name="AutoShape 19">
            <a:extLst>
              <a:ext uri="{FF2B5EF4-FFF2-40B4-BE49-F238E27FC236}">
                <a16:creationId xmlns:a16="http://schemas.microsoft.com/office/drawing/2014/main" id="{A81A0BE0-987A-423C-96A4-C026A9E69DD7}"/>
              </a:ext>
            </a:extLst>
          </p:cNvPr>
          <p:cNvCxnSpPr>
            <a:cxnSpLocks noChangeShapeType="1"/>
            <a:stCxn id="493584" idx="7"/>
            <a:endCxn id="493584" idx="6"/>
          </p:cNvCxnSpPr>
          <p:nvPr/>
        </p:nvCxnSpPr>
        <p:spPr bwMode="auto">
          <a:xfrm rot="5400000" flipV="1">
            <a:off x="5098257" y="2193132"/>
            <a:ext cx="342900" cy="147637"/>
          </a:xfrm>
          <a:prstGeom prst="curvedConnector4">
            <a:avLst>
              <a:gd name="adj1" fmla="val -100000"/>
              <a:gd name="adj2" fmla="val 241935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588" name="AutoShape 20">
            <a:extLst>
              <a:ext uri="{FF2B5EF4-FFF2-40B4-BE49-F238E27FC236}">
                <a16:creationId xmlns:a16="http://schemas.microsoft.com/office/drawing/2014/main" id="{E3C62DC1-AE1E-467C-8001-7310378907D1}"/>
              </a:ext>
            </a:extLst>
          </p:cNvPr>
          <p:cNvCxnSpPr>
            <a:cxnSpLocks noChangeShapeType="1"/>
            <a:stCxn id="493583" idx="1"/>
            <a:endCxn id="493583" idx="2"/>
          </p:cNvCxnSpPr>
          <p:nvPr/>
        </p:nvCxnSpPr>
        <p:spPr bwMode="auto">
          <a:xfrm rot="16200000" flipH="1" flipV="1">
            <a:off x="2344739" y="2212976"/>
            <a:ext cx="369887" cy="157163"/>
          </a:xfrm>
          <a:prstGeom prst="curvedConnector4">
            <a:avLst>
              <a:gd name="adj1" fmla="val -95708"/>
              <a:gd name="adj2" fmla="val 233333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589" name="Text Box 21">
            <a:extLst>
              <a:ext uri="{FF2B5EF4-FFF2-40B4-BE49-F238E27FC236}">
                <a16:creationId xmlns:a16="http://schemas.microsoft.com/office/drawing/2014/main" id="{09D3C4BF-1D53-4F82-9BED-AA5B0D687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300" y="1371601"/>
            <a:ext cx="1182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=-3.00</a:t>
            </a:r>
          </a:p>
        </p:txBody>
      </p:sp>
      <p:sp>
        <p:nvSpPr>
          <p:cNvPr id="493590" name="Text Box 22">
            <a:extLst>
              <a:ext uri="{FF2B5EF4-FFF2-40B4-BE49-F238E27FC236}">
                <a16:creationId xmlns:a16="http://schemas.microsoft.com/office/drawing/2014/main" id="{B2148F54-8235-4E14-8852-BAF55FA1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3114" y="2681288"/>
            <a:ext cx="1182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=-3.00</a:t>
            </a:r>
          </a:p>
        </p:txBody>
      </p:sp>
      <p:sp>
        <p:nvSpPr>
          <p:cNvPr id="493592" name="Text Box 24">
            <a:extLst>
              <a:ext uri="{FF2B5EF4-FFF2-40B4-BE49-F238E27FC236}">
                <a16:creationId xmlns:a16="http://schemas.microsoft.com/office/drawing/2014/main" id="{0B2F946B-E46C-41ED-B29D-5818B1799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371601"/>
            <a:ext cx="1154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=-0.05</a:t>
            </a:r>
          </a:p>
        </p:txBody>
      </p:sp>
      <p:sp>
        <p:nvSpPr>
          <p:cNvPr id="493593" name="Text Box 25">
            <a:extLst>
              <a:ext uri="{FF2B5EF4-FFF2-40B4-BE49-F238E27FC236}">
                <a16:creationId xmlns:a16="http://schemas.microsoft.com/office/drawing/2014/main" id="{E69A0666-198C-4049-B4A6-17DEB2927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850" y="3200400"/>
            <a:ext cx="123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(s) = -1.8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s = 1...6</a:t>
            </a:r>
          </a:p>
        </p:txBody>
      </p:sp>
      <p:sp>
        <p:nvSpPr>
          <p:cNvPr id="493594" name="Text Box 26">
            <a:extLst>
              <a:ext uri="{FF2B5EF4-FFF2-40B4-BE49-F238E27FC236}">
                <a16:creationId xmlns:a16="http://schemas.microsoft.com/office/drawing/2014/main" id="{FF2CBFC1-B444-439E-8A40-C69CB6FB1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889" y="2947989"/>
            <a:ext cx="12541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(6) = -0.7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(s) = -2.3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(s = 1…5)</a:t>
            </a:r>
          </a:p>
        </p:txBody>
      </p:sp>
      <p:sp>
        <p:nvSpPr>
          <p:cNvPr id="493596" name="Text Box 28">
            <a:extLst>
              <a:ext uri="{FF2B5EF4-FFF2-40B4-BE49-F238E27FC236}">
                <a16:creationId xmlns:a16="http://schemas.microsoft.com/office/drawing/2014/main" id="{E14AE488-2B62-43CF-8EDE-92BFCA881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57713"/>
            <a:ext cx="4572000" cy="162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i="1">
                <a:latin typeface="Times New Roman" panose="02020603050405020304" pitchFamily="18" charset="0"/>
              </a:rPr>
              <a:t>V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= r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x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+ max </a:t>
            </a:r>
            <a:r>
              <a:rPr lang="en-US" altLang="en-US" sz="2000">
                <a:latin typeface="Times New Roman" panose="02020603050405020304" pitchFamily="18" charset="0"/>
              </a:rPr>
              <a:t>{</a:t>
            </a:r>
            <a:r>
              <a:rPr lang="en-US" altLang="en-US" sz="2000" i="1">
                <a:latin typeface="Times New Roman" panose="02020603050405020304" pitchFamily="18" charset="0"/>
              </a:rPr>
              <a:t>V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+ W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LF </a:t>
            </a:r>
            <a:br>
              <a:rPr lang="en-US" altLang="en-US" sz="2000" i="1">
                <a:latin typeface="Times New Roman" panose="02020603050405020304" pitchFamily="18" charset="0"/>
              </a:rPr>
            </a:br>
            <a:r>
              <a:rPr lang="en-US" altLang="en-US" sz="2000" i="1">
                <a:latin typeface="Times New Roman" panose="02020603050405020304" pitchFamily="18" charset="0"/>
              </a:rPr>
              <a:t>	              		 V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+ W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FF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altLang="en-US" sz="700" i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i="1">
                <a:latin typeface="Times New Roman" panose="02020603050405020304" pitchFamily="18" charset="0"/>
              </a:rPr>
              <a:t>V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= r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x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+ max </a:t>
            </a:r>
            <a:r>
              <a:rPr lang="en-US" altLang="en-US" sz="2000">
                <a:latin typeface="Times New Roman" panose="02020603050405020304" pitchFamily="18" charset="0"/>
              </a:rPr>
              <a:t>{</a:t>
            </a:r>
            <a:r>
              <a:rPr lang="en-US" altLang="en-US" sz="2000" i="1">
                <a:latin typeface="Times New Roman" panose="02020603050405020304" pitchFamily="18" charset="0"/>
              </a:rPr>
              <a:t>V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+ W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LL </a:t>
            </a:r>
            <a:br>
              <a:rPr lang="en-US" altLang="en-US" sz="2000" i="1">
                <a:latin typeface="Times New Roman" panose="02020603050405020304" pitchFamily="18" charset="0"/>
              </a:rPr>
            </a:br>
            <a:r>
              <a:rPr lang="en-US" altLang="en-US" sz="2000" i="1">
                <a:latin typeface="Times New Roman" panose="02020603050405020304" pitchFamily="18" charset="0"/>
              </a:rPr>
              <a:t>	              		V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+ W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FL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}</a:t>
            </a:r>
          </a:p>
        </p:txBody>
      </p:sp>
      <p:sp>
        <p:nvSpPr>
          <p:cNvPr id="493597" name="Text Box 29">
            <a:extLst>
              <a:ext uri="{FF2B5EF4-FFF2-40B4-BE49-F238E27FC236}">
                <a16:creationId xmlns:a16="http://schemas.microsoft.com/office/drawing/2014/main" id="{F5EA4DD2-4E9C-4D71-AA13-2CCA8EC83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9351" y="1357313"/>
            <a:ext cx="1135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=-0.05</a:t>
            </a:r>
          </a:p>
        </p:txBody>
      </p:sp>
      <p:sp>
        <p:nvSpPr>
          <p:cNvPr id="493599" name="Oval 31">
            <a:extLst>
              <a:ext uri="{FF2B5EF4-FFF2-40B4-BE49-F238E27FC236}">
                <a16:creationId xmlns:a16="http://schemas.microsoft.com/office/drawing/2014/main" id="{D3D81EA9-6BEA-4575-BBF8-BB1298F0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288" y="1995488"/>
            <a:ext cx="944562" cy="9906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500" b="1">
                <a:solidFill>
                  <a:srgbClr val="FF0000"/>
                </a:solidFill>
              </a:rPr>
              <a:t>Fair</a:t>
            </a:r>
          </a:p>
        </p:txBody>
      </p:sp>
      <p:sp>
        <p:nvSpPr>
          <p:cNvPr id="493600" name="Oval 32">
            <a:extLst>
              <a:ext uri="{FF2B5EF4-FFF2-40B4-BE49-F238E27FC236}">
                <a16:creationId xmlns:a16="http://schemas.microsoft.com/office/drawing/2014/main" id="{2F1851DA-C245-41F7-9AE2-2F6A603C2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3489" y="1995488"/>
            <a:ext cx="873125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500" b="1">
                <a:solidFill>
                  <a:srgbClr val="FF0000"/>
                </a:solidFill>
              </a:rPr>
              <a:t>LOADED</a:t>
            </a:r>
          </a:p>
        </p:txBody>
      </p:sp>
      <p:cxnSp>
        <p:nvCxnSpPr>
          <p:cNvPr id="493601" name="AutoShape 33">
            <a:extLst>
              <a:ext uri="{FF2B5EF4-FFF2-40B4-BE49-F238E27FC236}">
                <a16:creationId xmlns:a16="http://schemas.microsoft.com/office/drawing/2014/main" id="{CB6028B9-8FFC-4DE6-B911-7FFD6905CC83}"/>
              </a:ext>
            </a:extLst>
          </p:cNvPr>
          <p:cNvCxnSpPr>
            <a:cxnSpLocks noChangeShapeType="1"/>
            <a:stCxn id="493599" idx="7"/>
            <a:endCxn id="493600" idx="1"/>
          </p:cNvCxnSpPr>
          <p:nvPr/>
        </p:nvCxnSpPr>
        <p:spPr bwMode="auto">
          <a:xfrm rot="16200000">
            <a:off x="8324851" y="1463676"/>
            <a:ext cx="11112" cy="1303337"/>
          </a:xfrm>
          <a:prstGeom prst="curvedConnector3">
            <a:avLst>
              <a:gd name="adj1" fmla="val 3185713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602" name="AutoShape 34">
            <a:extLst>
              <a:ext uri="{FF2B5EF4-FFF2-40B4-BE49-F238E27FC236}">
                <a16:creationId xmlns:a16="http://schemas.microsoft.com/office/drawing/2014/main" id="{E69B614E-2FD5-4186-A89F-B595956933A0}"/>
              </a:ext>
            </a:extLst>
          </p:cNvPr>
          <p:cNvCxnSpPr>
            <a:cxnSpLocks noChangeShapeType="1"/>
            <a:stCxn id="493600" idx="3"/>
            <a:endCxn id="493599" idx="5"/>
          </p:cNvCxnSpPr>
          <p:nvPr/>
        </p:nvCxnSpPr>
        <p:spPr bwMode="auto">
          <a:xfrm rot="5400000">
            <a:off x="8297864" y="2176464"/>
            <a:ext cx="65087" cy="1303337"/>
          </a:xfrm>
          <a:prstGeom prst="curvedConnector3">
            <a:avLst>
              <a:gd name="adj1" fmla="val 643903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603" name="AutoShape 35">
            <a:extLst>
              <a:ext uri="{FF2B5EF4-FFF2-40B4-BE49-F238E27FC236}">
                <a16:creationId xmlns:a16="http://schemas.microsoft.com/office/drawing/2014/main" id="{C87AFF95-BC17-4571-8447-5B653C3C6343}"/>
              </a:ext>
            </a:extLst>
          </p:cNvPr>
          <p:cNvCxnSpPr>
            <a:cxnSpLocks noChangeShapeType="1"/>
            <a:stCxn id="493600" idx="7"/>
            <a:endCxn id="493600" idx="6"/>
          </p:cNvCxnSpPr>
          <p:nvPr/>
        </p:nvCxnSpPr>
        <p:spPr bwMode="auto">
          <a:xfrm rot="5400000" flipV="1">
            <a:off x="9500394" y="2207419"/>
            <a:ext cx="342900" cy="147638"/>
          </a:xfrm>
          <a:prstGeom prst="curvedConnector4">
            <a:avLst>
              <a:gd name="adj1" fmla="val -100000"/>
              <a:gd name="adj2" fmla="val 241935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604" name="AutoShape 36">
            <a:extLst>
              <a:ext uri="{FF2B5EF4-FFF2-40B4-BE49-F238E27FC236}">
                <a16:creationId xmlns:a16="http://schemas.microsoft.com/office/drawing/2014/main" id="{8F71EA22-A50A-4BFF-A506-1C64251C9F29}"/>
              </a:ext>
            </a:extLst>
          </p:cNvPr>
          <p:cNvCxnSpPr>
            <a:cxnSpLocks noChangeShapeType="1"/>
            <a:stCxn id="493599" idx="1"/>
            <a:endCxn id="493599" idx="2"/>
          </p:cNvCxnSpPr>
          <p:nvPr/>
        </p:nvCxnSpPr>
        <p:spPr bwMode="auto">
          <a:xfrm rot="16200000" flipH="1" flipV="1">
            <a:off x="6746875" y="2227263"/>
            <a:ext cx="369888" cy="157162"/>
          </a:xfrm>
          <a:prstGeom prst="curvedConnector4">
            <a:avLst>
              <a:gd name="adj1" fmla="val -95708"/>
              <a:gd name="adj2" fmla="val 233333"/>
            </a:avLst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605" name="Text Box 37">
            <a:extLst>
              <a:ext uri="{FF2B5EF4-FFF2-40B4-BE49-F238E27FC236}">
                <a16:creationId xmlns:a16="http://schemas.microsoft.com/office/drawing/2014/main" id="{931B9418-E31E-4276-B3EF-2BB18E9C8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766888"/>
            <a:ext cx="1030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=0.05</a:t>
            </a:r>
          </a:p>
        </p:txBody>
      </p:sp>
      <p:sp>
        <p:nvSpPr>
          <p:cNvPr id="493606" name="Text Box 38">
            <a:extLst>
              <a:ext uri="{FF2B5EF4-FFF2-40B4-BE49-F238E27FC236}">
                <a16:creationId xmlns:a16="http://schemas.microsoft.com/office/drawing/2014/main" id="{C16D65F6-BCB9-4863-BF66-F051BEA7A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757488"/>
            <a:ext cx="1030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=0.05</a:t>
            </a:r>
          </a:p>
        </p:txBody>
      </p:sp>
      <p:sp>
        <p:nvSpPr>
          <p:cNvPr id="493607" name="Text Box 39">
            <a:extLst>
              <a:ext uri="{FF2B5EF4-FFF2-40B4-BE49-F238E27FC236}">
                <a16:creationId xmlns:a16="http://schemas.microsoft.com/office/drawing/2014/main" id="{84D34554-C734-49BA-A94C-E2D82CCED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1" y="1384301"/>
            <a:ext cx="1020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LL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=0.95</a:t>
            </a:r>
          </a:p>
        </p:txBody>
      </p:sp>
      <p:sp>
        <p:nvSpPr>
          <p:cNvPr id="493608" name="Text Box 40">
            <a:extLst>
              <a:ext uri="{FF2B5EF4-FFF2-40B4-BE49-F238E27FC236}">
                <a16:creationId xmlns:a16="http://schemas.microsoft.com/office/drawing/2014/main" id="{3B17C561-A527-4F4B-BEB5-3DDC0DF73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5388" y="1385888"/>
            <a:ext cx="10398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FF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=0.95</a:t>
            </a:r>
          </a:p>
        </p:txBody>
      </p:sp>
      <p:sp>
        <p:nvSpPr>
          <p:cNvPr id="493609" name="Text Box 41">
            <a:extLst>
              <a:ext uri="{FF2B5EF4-FFF2-40B4-BE49-F238E27FC236}">
                <a16:creationId xmlns:a16="http://schemas.microsoft.com/office/drawing/2014/main" id="{55C9542C-3707-4FBE-8140-5C490139E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3814" y="3098800"/>
            <a:ext cx="13287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P(s|F) = 1/6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s = 1…6</a:t>
            </a:r>
          </a:p>
        </p:txBody>
      </p:sp>
      <p:sp>
        <p:nvSpPr>
          <p:cNvPr id="493610" name="Text Box 42">
            <a:extLst>
              <a:ext uri="{FF2B5EF4-FFF2-40B4-BE49-F238E27FC236}">
                <a16:creationId xmlns:a16="http://schemas.microsoft.com/office/drawing/2014/main" id="{ECBE07AE-38AA-4CEC-B807-5A2F854D6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6650" y="3098800"/>
            <a:ext cx="14303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P(6|L) = ½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P(s|L) = 1/10</a:t>
            </a:r>
          </a:p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(s = 1...5)</a:t>
            </a:r>
          </a:p>
        </p:txBody>
      </p:sp>
      <p:sp>
        <p:nvSpPr>
          <p:cNvPr id="493611" name="Text Box 43">
            <a:extLst>
              <a:ext uri="{FF2B5EF4-FFF2-40B4-BE49-F238E27FC236}">
                <a16:creationId xmlns:a16="http://schemas.microsoft.com/office/drawing/2014/main" id="{F249FAE1-D57B-4ED0-9F8B-BD541D488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572001"/>
            <a:ext cx="4572000" cy="162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i="1">
                <a:latin typeface="Times New Roman" panose="02020603050405020304" pitchFamily="18" charset="0"/>
              </a:rPr>
              <a:t>P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= e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x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i="1">
                <a:latin typeface="Times New Roman" panose="02020603050405020304" pitchFamily="18" charset="0"/>
              </a:rPr>
              <a:t> max </a:t>
            </a:r>
            <a:r>
              <a:rPr lang="en-US" altLang="en-US" sz="2000">
                <a:latin typeface="Times New Roman" panose="02020603050405020304" pitchFamily="18" charset="0"/>
              </a:rPr>
              <a:t>{</a:t>
            </a:r>
            <a:r>
              <a:rPr lang="en-US" altLang="en-US" sz="2000" i="1">
                <a:latin typeface="Times New Roman" panose="02020603050405020304" pitchFamily="18" charset="0"/>
              </a:rPr>
              <a:t>P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i="1">
                <a:latin typeface="Times New Roman" panose="02020603050405020304" pitchFamily="18" charset="0"/>
              </a:rPr>
              <a:t> a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LF </a:t>
            </a:r>
            <a:br>
              <a:rPr lang="en-US" altLang="en-US" sz="2000" i="1">
                <a:latin typeface="Times New Roman" panose="02020603050405020304" pitchFamily="18" charset="0"/>
              </a:rPr>
            </a:br>
            <a:r>
              <a:rPr lang="en-US" altLang="en-US" sz="2000" i="1">
                <a:latin typeface="Times New Roman" panose="02020603050405020304" pitchFamily="18" charset="0"/>
              </a:rPr>
              <a:t>	              		 P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i="1">
                <a:latin typeface="Times New Roman" panose="02020603050405020304" pitchFamily="18" charset="0"/>
              </a:rPr>
              <a:t> a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FF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altLang="en-US" sz="700" i="1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i="1">
                <a:latin typeface="Times New Roman" panose="02020603050405020304" pitchFamily="18" charset="0"/>
              </a:rPr>
              <a:t>P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= e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x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i+1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i="1">
                <a:latin typeface="Times New Roman" panose="02020603050405020304" pitchFamily="18" charset="0"/>
              </a:rPr>
              <a:t> max </a:t>
            </a:r>
            <a:r>
              <a:rPr lang="en-US" altLang="en-US" sz="2000">
                <a:latin typeface="Times New Roman" panose="02020603050405020304" pitchFamily="18" charset="0"/>
              </a:rPr>
              <a:t>{</a:t>
            </a:r>
            <a:r>
              <a:rPr lang="en-US" altLang="en-US" sz="2000" i="1">
                <a:latin typeface="Times New Roman" panose="02020603050405020304" pitchFamily="18" charset="0"/>
              </a:rPr>
              <a:t>P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i="1">
                <a:latin typeface="Times New Roman" panose="02020603050405020304" pitchFamily="18" charset="0"/>
              </a:rPr>
              <a:t> a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LL </a:t>
            </a:r>
            <a:br>
              <a:rPr lang="en-US" altLang="en-US" sz="2000" i="1">
                <a:latin typeface="Times New Roman" panose="02020603050405020304" pitchFamily="18" charset="0"/>
              </a:rPr>
            </a:br>
            <a:r>
              <a:rPr lang="en-US" altLang="en-US" sz="2000" i="1">
                <a:latin typeface="Times New Roman" panose="02020603050405020304" pitchFamily="18" charset="0"/>
              </a:rPr>
              <a:t>	              		P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 </a:t>
            </a:r>
            <a:r>
              <a:rPr lang="en-US" altLang="en-US" sz="2000">
                <a:latin typeface="Times New Roman" panose="02020603050405020304" pitchFamily="18" charset="0"/>
              </a:rPr>
              <a:t>(</a:t>
            </a:r>
            <a:r>
              <a:rPr lang="en-US" altLang="en-US" sz="2000" i="1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)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i="1">
                <a:latin typeface="Times New Roman" panose="02020603050405020304" pitchFamily="18" charset="0"/>
              </a:rPr>
              <a:t> a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FL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3099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A5DE5460-A1F5-4AB2-A325-EB2359719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In general: more states / symbols</a:t>
            </a:r>
          </a:p>
        </p:txBody>
      </p:sp>
      <p:sp>
        <p:nvSpPr>
          <p:cNvPr id="495619" name="Rectangle 3">
            <a:extLst>
              <a:ext uri="{FF2B5EF4-FFF2-40B4-BE49-F238E27FC236}">
                <a16:creationId xmlns:a16="http://schemas.microsoft.com/office/drawing/2014/main" id="{835BC050-6C2B-455A-9AA4-1F59BAF48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1"/>
            <a:ext cx="8229600" cy="4678363"/>
          </a:xfrm>
        </p:spPr>
        <p:txBody>
          <a:bodyPr/>
          <a:lstStyle/>
          <a:p>
            <a:r>
              <a:rPr lang="en-US" altLang="en-US" sz="2000"/>
              <a:t>Alphabet 	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 = { 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, 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, …, b</a:t>
            </a:r>
            <a:r>
              <a:rPr lang="en-US" altLang="en-US" sz="20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 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}</a:t>
            </a:r>
          </a:p>
          <a:p>
            <a:r>
              <a:rPr lang="en-US" altLang="en-US" sz="2000">
                <a:sym typeface="Symbol" panose="05050102010706020507" pitchFamily="18" charset="2"/>
              </a:rPr>
              <a:t>Set of states 	</a:t>
            </a:r>
            <a:r>
              <a:rPr lang="en-US" altLang="en-US" sz="2000" i="1">
                <a:latin typeface="Times New Roman" panose="02020603050405020304" pitchFamily="18" charset="0"/>
                <a:sym typeface="Symbol" panose="05050102010706020507" pitchFamily="18" charset="2"/>
              </a:rPr>
              <a:t>Q = { 1, ..., K }</a:t>
            </a:r>
          </a:p>
          <a:p>
            <a:r>
              <a:rPr lang="en-US" altLang="en-US" sz="2000">
                <a:sym typeface="Symbol" panose="05050102010706020507" pitchFamily="18" charset="2"/>
              </a:rPr>
              <a:t>States are completely connected. </a:t>
            </a:r>
          </a:p>
          <a:p>
            <a:pPr lvl="1"/>
            <a:r>
              <a:rPr lang="en-US" altLang="en-US" sz="1800" i="1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8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1800">
                <a:sym typeface="Symbol" panose="05050102010706020507" pitchFamily="18" charset="2"/>
              </a:rPr>
              <a:t> transitions probabilities (some may be 0)</a:t>
            </a:r>
          </a:p>
          <a:p>
            <a:pPr lvl="1"/>
            <a:r>
              <a:rPr lang="en-US" altLang="en-US" sz="1800">
                <a:sym typeface="Symbol" panose="05050102010706020507" pitchFamily="18" charset="2"/>
              </a:rPr>
              <a:t>Each state has M transition probabilities (some may be 0)</a:t>
            </a:r>
          </a:p>
        </p:txBody>
      </p:sp>
      <p:graphicFrame>
        <p:nvGraphicFramePr>
          <p:cNvPr id="495621" name="Object 5">
            <a:extLst>
              <a:ext uri="{FF2B5EF4-FFF2-40B4-BE49-F238E27FC236}">
                <a16:creationId xmlns:a16="http://schemas.microsoft.com/office/drawing/2014/main" id="{4C977571-A008-4E43-B367-0D9C979D0D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6096000"/>
          <a:ext cx="51054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Equation" r:id="rId4" imgW="2374560" imgH="228600" progId="Equation.3">
                  <p:embed/>
                </p:oleObj>
              </mc:Choice>
              <mc:Fallback>
                <p:oleObj name="Equation" r:id="rId4" imgW="2374560" imgH="228600" progId="Equation.3">
                  <p:embed/>
                  <p:pic>
                    <p:nvPicPr>
                      <p:cNvPr id="495621" name="Object 5">
                        <a:extLst>
                          <a:ext uri="{FF2B5EF4-FFF2-40B4-BE49-F238E27FC236}">
                            <a16:creationId xmlns:a16="http://schemas.microsoft.com/office/drawing/2014/main" id="{4C977571-A008-4E43-B367-0D9C979D0D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6096000"/>
                        <a:ext cx="51054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5629" name="Rectangle 13">
            <a:extLst>
              <a:ext uri="{FF2B5EF4-FFF2-40B4-BE49-F238E27FC236}">
                <a16:creationId xmlns:a16="http://schemas.microsoft.com/office/drawing/2014/main" id="{B6DC587B-6958-470F-A3C4-56C3F8075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463" y="3581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95630" name="Rectangle 14">
            <a:extLst>
              <a:ext uri="{FF2B5EF4-FFF2-40B4-BE49-F238E27FC236}">
                <a16:creationId xmlns:a16="http://schemas.microsoft.com/office/drawing/2014/main" id="{F919BB86-AE27-432E-ABD4-656A40C92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463" y="4038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95632" name="Rectangle 16">
            <a:extLst>
              <a:ext uri="{FF2B5EF4-FFF2-40B4-BE49-F238E27FC236}">
                <a16:creationId xmlns:a16="http://schemas.microsoft.com/office/drawing/2014/main" id="{8CD3CEDA-2437-44A6-8165-BC56E52E5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463" y="4953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k</a:t>
            </a:r>
          </a:p>
        </p:txBody>
      </p:sp>
      <p:sp>
        <p:nvSpPr>
          <p:cNvPr id="495633" name="Rectangle 17">
            <a:extLst>
              <a:ext uri="{FF2B5EF4-FFF2-40B4-BE49-F238E27FC236}">
                <a16:creationId xmlns:a16="http://schemas.microsoft.com/office/drawing/2014/main" id="{B9A3A2B9-2DA0-44A9-BCDC-B9FB3CB18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463" y="556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K</a:t>
            </a:r>
          </a:p>
        </p:txBody>
      </p:sp>
      <p:sp>
        <p:nvSpPr>
          <p:cNvPr id="495634" name="Rectangle 18">
            <a:extLst>
              <a:ext uri="{FF2B5EF4-FFF2-40B4-BE49-F238E27FC236}">
                <a16:creationId xmlns:a16="http://schemas.microsoft.com/office/drawing/2014/main" id="{47EA581D-FC48-48E8-B7C0-89947F6CF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3" y="3581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95635" name="Rectangle 19">
            <a:extLst>
              <a:ext uri="{FF2B5EF4-FFF2-40B4-BE49-F238E27FC236}">
                <a16:creationId xmlns:a16="http://schemas.microsoft.com/office/drawing/2014/main" id="{12442424-4C50-4649-875F-3E284354C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3" y="4038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95636" name="Rectangle 20">
            <a:extLst>
              <a:ext uri="{FF2B5EF4-FFF2-40B4-BE49-F238E27FC236}">
                <a16:creationId xmlns:a16="http://schemas.microsoft.com/office/drawing/2014/main" id="{D08A0D3A-AB54-4AA8-A0A5-442E4EA904F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239000" y="43434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495637" name="Rectangle 21">
            <a:extLst>
              <a:ext uri="{FF2B5EF4-FFF2-40B4-BE49-F238E27FC236}">
                <a16:creationId xmlns:a16="http://schemas.microsoft.com/office/drawing/2014/main" id="{C17BA170-2096-4796-B966-CFB68950A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648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l</a:t>
            </a:r>
          </a:p>
        </p:txBody>
      </p:sp>
      <p:sp>
        <p:nvSpPr>
          <p:cNvPr id="495638" name="Rectangle 22">
            <a:extLst>
              <a:ext uri="{FF2B5EF4-FFF2-40B4-BE49-F238E27FC236}">
                <a16:creationId xmlns:a16="http://schemas.microsoft.com/office/drawing/2014/main" id="{A3A3DD8E-0343-4EFA-A765-42EEBCC6E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3" y="556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K</a:t>
            </a:r>
          </a:p>
        </p:txBody>
      </p:sp>
      <p:sp>
        <p:nvSpPr>
          <p:cNvPr id="495639" name="Text Box 23">
            <a:extLst>
              <a:ext uri="{FF2B5EF4-FFF2-40B4-BE49-F238E27FC236}">
                <a16:creationId xmlns:a16="http://schemas.microsoft.com/office/drawing/2014/main" id="{6731FB7A-C2FE-44CA-B8A2-D5D2DAA8F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388" y="3200401"/>
            <a:ext cx="1166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 i="1" baseline="-25000">
                <a:latin typeface="Times New Roman" panose="02020603050405020304" pitchFamily="18" charset="0"/>
              </a:rPr>
              <a:t>i</a:t>
            </a:r>
            <a:r>
              <a:rPr lang="en-US" altLang="en-US" i="1">
                <a:latin typeface="Times New Roman" panose="02020603050405020304" pitchFamily="18" charset="0"/>
              </a:rPr>
              <a:t>         x</a:t>
            </a:r>
            <a:r>
              <a:rPr lang="en-US" altLang="en-US" i="1" baseline="-25000">
                <a:latin typeface="Times New Roman" panose="02020603050405020304" pitchFamily="18" charset="0"/>
              </a:rPr>
              <a:t>i+1</a:t>
            </a:r>
          </a:p>
        </p:txBody>
      </p:sp>
      <p:sp>
        <p:nvSpPr>
          <p:cNvPr id="495640" name="Rectangle 24">
            <a:extLst>
              <a:ext uri="{FF2B5EF4-FFF2-40B4-BE49-F238E27FC236}">
                <a16:creationId xmlns:a16="http://schemas.microsoft.com/office/drawing/2014/main" id="{363A06FD-85B5-42C3-B418-F164C7DEA56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239000" y="51054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……</a:t>
            </a:r>
          </a:p>
        </p:txBody>
      </p:sp>
      <p:sp>
        <p:nvSpPr>
          <p:cNvPr id="495641" name="Rectangle 25">
            <a:extLst>
              <a:ext uri="{FF2B5EF4-FFF2-40B4-BE49-F238E27FC236}">
                <a16:creationId xmlns:a16="http://schemas.microsoft.com/office/drawing/2014/main" id="{1A3BE996-1D60-41BC-9CBC-E4450640596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545263" y="44958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……</a:t>
            </a:r>
          </a:p>
        </p:txBody>
      </p:sp>
      <p:sp>
        <p:nvSpPr>
          <p:cNvPr id="495642" name="Rectangle 26">
            <a:extLst>
              <a:ext uri="{FF2B5EF4-FFF2-40B4-BE49-F238E27FC236}">
                <a16:creationId xmlns:a16="http://schemas.microsoft.com/office/drawing/2014/main" id="{E68F5FF7-9640-4D0B-A819-43B8CE257D4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545263" y="52578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495643" name="Line 27">
            <a:extLst>
              <a:ext uri="{FF2B5EF4-FFF2-40B4-BE49-F238E27FC236}">
                <a16:creationId xmlns:a16="http://schemas.microsoft.com/office/drawing/2014/main" id="{DA122BFD-8E2F-4C5A-8B2A-4DBA944B5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6264" y="3733800"/>
            <a:ext cx="388937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644" name="Line 28">
            <a:extLst>
              <a:ext uri="{FF2B5EF4-FFF2-40B4-BE49-F238E27FC236}">
                <a16:creationId xmlns:a16="http://schemas.microsoft.com/office/drawing/2014/main" id="{C800620D-616E-494A-A6F0-8D838DA437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6264" y="4191000"/>
            <a:ext cx="31273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645" name="Line 29">
            <a:extLst>
              <a:ext uri="{FF2B5EF4-FFF2-40B4-BE49-F238E27FC236}">
                <a16:creationId xmlns:a16="http://schemas.microsoft.com/office/drawing/2014/main" id="{2DBD43FD-635F-4283-AA7D-339A19DE07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42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646" name="Line 30">
            <a:extLst>
              <a:ext uri="{FF2B5EF4-FFF2-40B4-BE49-F238E27FC236}">
                <a16:creationId xmlns:a16="http://schemas.microsoft.com/office/drawing/2014/main" id="{229A27B9-4C51-49AC-A6D7-D5ABCA79EA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6263" y="4876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95702" name="Group 86">
            <a:extLst>
              <a:ext uri="{FF2B5EF4-FFF2-40B4-BE49-F238E27FC236}">
                <a16:creationId xmlns:a16="http://schemas.microsoft.com/office/drawing/2014/main" id="{57B092E9-8294-41A9-81FF-994DA4CBE64E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365500"/>
            <a:ext cx="3124200" cy="2501900"/>
            <a:chOff x="144" y="1112"/>
            <a:chExt cx="2952" cy="2296"/>
          </a:xfrm>
        </p:grpSpPr>
        <p:sp>
          <p:nvSpPr>
            <p:cNvPr id="495703" name="Oval 87">
              <a:extLst>
                <a:ext uri="{FF2B5EF4-FFF2-40B4-BE49-F238E27FC236}">
                  <a16:creationId xmlns:a16="http://schemas.microsoft.com/office/drawing/2014/main" id="{FBB94982-D718-4350-BCDC-FC6E40CBA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" y="1424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1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95704" name="Oval 88">
              <a:extLst>
                <a:ext uri="{FF2B5EF4-FFF2-40B4-BE49-F238E27FC236}">
                  <a16:creationId xmlns:a16="http://schemas.microsoft.com/office/drawing/2014/main" id="{DAF742B4-F941-471E-B8DE-34DF8F00E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" y="1424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1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95705" name="Oval 89">
              <a:extLst>
                <a:ext uri="{FF2B5EF4-FFF2-40B4-BE49-F238E27FC236}">
                  <a16:creationId xmlns:a16="http://schemas.microsoft.com/office/drawing/2014/main" id="{0D4CF08B-5C6A-45E4-BE6C-7C53722E7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952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1">
                  <a:latin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95706" name="Oval 90">
              <a:extLst>
                <a:ext uri="{FF2B5EF4-FFF2-40B4-BE49-F238E27FC236}">
                  <a16:creationId xmlns:a16="http://schemas.microsoft.com/office/drawing/2014/main" id="{82867518-2F58-472B-84DA-BFC6D0F33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" y="20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i="1">
                  <a:latin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495707" name="Oval 91">
              <a:extLst>
                <a:ext uri="{FF2B5EF4-FFF2-40B4-BE49-F238E27FC236}">
                  <a16:creationId xmlns:a16="http://schemas.microsoft.com/office/drawing/2014/main" id="{1F23F473-3D9D-46A0-AABE-8E8CB2A22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" y="2768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>
                  <a:latin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495708" name="Oval 92">
              <a:extLst>
                <a:ext uri="{FF2B5EF4-FFF2-40B4-BE49-F238E27FC236}">
                  <a16:creationId xmlns:a16="http://schemas.microsoft.com/office/drawing/2014/main" id="{FABCADC3-D4B4-4982-A9ED-19E014FD1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816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i="1">
                  <a:latin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495709" name="Line 93">
              <a:extLst>
                <a:ext uri="{FF2B5EF4-FFF2-40B4-BE49-F238E27FC236}">
                  <a16:creationId xmlns:a16="http://schemas.microsoft.com/office/drawing/2014/main" id="{B45E762F-1F1C-4D3C-8C2C-12BEDE19DF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8" y="16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0" name="Line 94">
              <a:extLst>
                <a:ext uri="{FF2B5EF4-FFF2-40B4-BE49-F238E27FC236}">
                  <a16:creationId xmlns:a16="http://schemas.microsoft.com/office/drawing/2014/main" id="{043CD4E9-193A-42C6-9B0E-605189B0E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8" y="15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1" name="Line 95">
              <a:extLst>
                <a:ext uri="{FF2B5EF4-FFF2-40B4-BE49-F238E27FC236}">
                  <a16:creationId xmlns:a16="http://schemas.microsoft.com/office/drawing/2014/main" id="{A2B01D74-08D7-4B95-9FF8-C2C3EBDDC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6" y="1712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2" name="Line 96">
              <a:extLst>
                <a:ext uri="{FF2B5EF4-FFF2-40B4-BE49-F238E27FC236}">
                  <a16:creationId xmlns:a16="http://schemas.microsoft.com/office/drawing/2014/main" id="{2DD61002-C1B9-4F53-BD87-6CD4396932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68" y="176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3" name="Line 97">
              <a:extLst>
                <a:ext uri="{FF2B5EF4-FFF2-40B4-BE49-F238E27FC236}">
                  <a16:creationId xmlns:a16="http://schemas.microsoft.com/office/drawing/2014/main" id="{71AAA0DB-A38D-4CC8-AA23-B48A1D55B5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6" y="1712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4" name="Line 98">
              <a:extLst>
                <a:ext uri="{FF2B5EF4-FFF2-40B4-BE49-F238E27FC236}">
                  <a16:creationId xmlns:a16="http://schemas.microsoft.com/office/drawing/2014/main" id="{EED88885-C17F-45FC-9BA5-AF0B6620A1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4" y="1760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5" name="Line 99">
              <a:extLst>
                <a:ext uri="{FF2B5EF4-FFF2-40B4-BE49-F238E27FC236}">
                  <a16:creationId xmlns:a16="http://schemas.microsoft.com/office/drawing/2014/main" id="{EB62FDF4-FC12-4C1F-B6AB-A7B7D9888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8" y="2384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6" name="Line 100">
              <a:extLst>
                <a:ext uri="{FF2B5EF4-FFF2-40B4-BE49-F238E27FC236}">
                  <a16:creationId xmlns:a16="http://schemas.microsoft.com/office/drawing/2014/main" id="{955F34D5-128D-4B00-8FA7-CF8FBC8B01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80" y="2432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7" name="Line 101">
              <a:extLst>
                <a:ext uri="{FF2B5EF4-FFF2-40B4-BE49-F238E27FC236}">
                  <a16:creationId xmlns:a16="http://schemas.microsoft.com/office/drawing/2014/main" id="{6E2DDAFC-27B3-4B1E-9916-0F67F4B25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6" y="29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8" name="Line 102">
              <a:extLst>
                <a:ext uri="{FF2B5EF4-FFF2-40B4-BE49-F238E27FC236}">
                  <a16:creationId xmlns:a16="http://schemas.microsoft.com/office/drawing/2014/main" id="{28933A95-2E00-48C9-BB16-85B9CFA93C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56" y="300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19" name="Line 103">
              <a:extLst>
                <a:ext uri="{FF2B5EF4-FFF2-40B4-BE49-F238E27FC236}">
                  <a16:creationId xmlns:a16="http://schemas.microsoft.com/office/drawing/2014/main" id="{29072A29-D600-47BA-87F9-4D92DC1E91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4" y="1808"/>
              <a:ext cx="14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0" name="Line 104">
              <a:extLst>
                <a:ext uri="{FF2B5EF4-FFF2-40B4-BE49-F238E27FC236}">
                  <a16:creationId xmlns:a16="http://schemas.microsoft.com/office/drawing/2014/main" id="{39A7454F-FB51-4D7B-9183-43E52DD07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12" y="1808"/>
              <a:ext cx="144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1" name="Line 105">
              <a:extLst>
                <a:ext uri="{FF2B5EF4-FFF2-40B4-BE49-F238E27FC236}">
                  <a16:creationId xmlns:a16="http://schemas.microsoft.com/office/drawing/2014/main" id="{61E263C1-23B8-4B97-8E0B-BE6741E283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" y="1760"/>
              <a:ext cx="96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2" name="Line 106">
              <a:extLst>
                <a:ext uri="{FF2B5EF4-FFF2-40B4-BE49-F238E27FC236}">
                  <a16:creationId xmlns:a16="http://schemas.microsoft.com/office/drawing/2014/main" id="{DF9285DE-8382-462C-874E-7EE870C44C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2" y="1712"/>
              <a:ext cx="96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3" name="Line 107">
              <a:extLst>
                <a:ext uri="{FF2B5EF4-FFF2-40B4-BE49-F238E27FC236}">
                  <a16:creationId xmlns:a16="http://schemas.microsoft.com/office/drawing/2014/main" id="{892FD2B5-C1CD-4E11-8640-02BB27584D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60" y="1808"/>
              <a:ext cx="76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4" name="Line 108">
              <a:extLst>
                <a:ext uri="{FF2B5EF4-FFF2-40B4-BE49-F238E27FC236}">
                  <a16:creationId xmlns:a16="http://schemas.microsoft.com/office/drawing/2014/main" id="{8D51003B-E5A3-42F4-9671-4ED532B99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8" y="1856"/>
              <a:ext cx="76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5" name="Line 109">
              <a:extLst>
                <a:ext uri="{FF2B5EF4-FFF2-40B4-BE49-F238E27FC236}">
                  <a16:creationId xmlns:a16="http://schemas.microsoft.com/office/drawing/2014/main" id="{1F4D7523-DBBA-4875-8A09-E6ABFD29D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4" y="1856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6" name="Line 110">
              <a:extLst>
                <a:ext uri="{FF2B5EF4-FFF2-40B4-BE49-F238E27FC236}">
                  <a16:creationId xmlns:a16="http://schemas.microsoft.com/office/drawing/2014/main" id="{5CCD9D09-BB67-4EA2-BFEC-DA5ACFC3DA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6" y="190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7" name="Line 111">
              <a:extLst>
                <a:ext uri="{FF2B5EF4-FFF2-40B4-BE49-F238E27FC236}">
                  <a16:creationId xmlns:a16="http://schemas.microsoft.com/office/drawing/2014/main" id="{DADD9359-2325-49C4-BDD1-7746312065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72" y="2336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8" name="Line 112">
              <a:extLst>
                <a:ext uri="{FF2B5EF4-FFF2-40B4-BE49-F238E27FC236}">
                  <a16:creationId xmlns:a16="http://schemas.microsoft.com/office/drawing/2014/main" id="{485902DB-449B-4019-A517-BD8364FEA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20" y="2384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29" name="Line 113">
              <a:extLst>
                <a:ext uri="{FF2B5EF4-FFF2-40B4-BE49-F238E27FC236}">
                  <a16:creationId xmlns:a16="http://schemas.microsoft.com/office/drawing/2014/main" id="{02DC094F-F7E1-4F07-BA65-BD752D6F4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04" y="2192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0" name="Line 114">
              <a:extLst>
                <a:ext uri="{FF2B5EF4-FFF2-40B4-BE49-F238E27FC236}">
                  <a16:creationId xmlns:a16="http://schemas.microsoft.com/office/drawing/2014/main" id="{FB7D8B90-665E-47AA-BE51-661A7894F4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52" y="2240"/>
              <a:ext cx="1008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1" name="Line 115">
              <a:extLst>
                <a:ext uri="{FF2B5EF4-FFF2-40B4-BE49-F238E27FC236}">
                  <a16:creationId xmlns:a16="http://schemas.microsoft.com/office/drawing/2014/main" id="{4815B377-C497-4817-90F9-5C4D143C7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0" y="1760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2" name="Line 116">
              <a:extLst>
                <a:ext uri="{FF2B5EF4-FFF2-40B4-BE49-F238E27FC236}">
                  <a16:creationId xmlns:a16="http://schemas.microsoft.com/office/drawing/2014/main" id="{55FEAAF7-2702-4450-8C97-F7CDE9B258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00" y="1808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3" name="Line 117">
              <a:extLst>
                <a:ext uri="{FF2B5EF4-FFF2-40B4-BE49-F238E27FC236}">
                  <a16:creationId xmlns:a16="http://schemas.microsoft.com/office/drawing/2014/main" id="{8E6748DC-C4CA-4D94-ADC8-F38B6AE175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2" y="1856"/>
              <a:ext cx="57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4" name="Line 118">
              <a:extLst>
                <a:ext uri="{FF2B5EF4-FFF2-40B4-BE49-F238E27FC236}">
                  <a16:creationId xmlns:a16="http://schemas.microsoft.com/office/drawing/2014/main" id="{28600D1C-A4D2-483A-8627-96C5203DC5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04" y="1856"/>
              <a:ext cx="576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5" name="Line 119">
              <a:extLst>
                <a:ext uri="{FF2B5EF4-FFF2-40B4-BE49-F238E27FC236}">
                  <a16:creationId xmlns:a16="http://schemas.microsoft.com/office/drawing/2014/main" id="{782E91E3-43CB-4EFE-9F01-395A499AE3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2" y="2240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6" name="Line 120">
              <a:extLst>
                <a:ext uri="{FF2B5EF4-FFF2-40B4-BE49-F238E27FC236}">
                  <a16:creationId xmlns:a16="http://schemas.microsoft.com/office/drawing/2014/main" id="{1A4BA24D-3CAD-4A93-804A-67DC0F700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72" y="2288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7" name="Freeform 121">
              <a:extLst>
                <a:ext uri="{FF2B5EF4-FFF2-40B4-BE49-F238E27FC236}">
                  <a16:creationId xmlns:a16="http://schemas.microsoft.com/office/drawing/2014/main" id="{13079073-D609-4916-8824-BAC51185D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" y="1112"/>
              <a:ext cx="304" cy="312"/>
            </a:xfrm>
            <a:custGeom>
              <a:avLst/>
              <a:gdLst>
                <a:gd name="T0" fmla="*/ 304 w 304"/>
                <a:gd name="T1" fmla="*/ 264 h 312"/>
                <a:gd name="T2" fmla="*/ 256 w 304"/>
                <a:gd name="T3" fmla="*/ 24 h 312"/>
                <a:gd name="T4" fmla="*/ 16 w 304"/>
                <a:gd name="T5" fmla="*/ 120 h 312"/>
                <a:gd name="T6" fmla="*/ 160 w 304"/>
                <a:gd name="T7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312">
                  <a:moveTo>
                    <a:pt x="304" y="264"/>
                  </a:moveTo>
                  <a:cubicBezTo>
                    <a:pt x="304" y="156"/>
                    <a:pt x="304" y="48"/>
                    <a:pt x="256" y="24"/>
                  </a:cubicBezTo>
                  <a:cubicBezTo>
                    <a:pt x="208" y="0"/>
                    <a:pt x="32" y="72"/>
                    <a:pt x="16" y="120"/>
                  </a:cubicBezTo>
                  <a:cubicBezTo>
                    <a:pt x="0" y="168"/>
                    <a:pt x="80" y="240"/>
                    <a:pt x="160" y="3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8" name="Freeform 122">
              <a:extLst>
                <a:ext uri="{FF2B5EF4-FFF2-40B4-BE49-F238E27FC236}">
                  <a16:creationId xmlns:a16="http://schemas.microsoft.com/office/drawing/2014/main" id="{FBFD97D4-DA98-4A13-AC4A-DEFC77EEC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" y="2040"/>
              <a:ext cx="344" cy="320"/>
            </a:xfrm>
            <a:custGeom>
              <a:avLst/>
              <a:gdLst>
                <a:gd name="T0" fmla="*/ 296 w 344"/>
                <a:gd name="T1" fmla="*/ 56 h 320"/>
                <a:gd name="T2" fmla="*/ 200 w 344"/>
                <a:gd name="T3" fmla="*/ 8 h 320"/>
                <a:gd name="T4" fmla="*/ 8 w 344"/>
                <a:gd name="T5" fmla="*/ 104 h 320"/>
                <a:gd name="T6" fmla="*/ 152 w 344"/>
                <a:gd name="T7" fmla="*/ 296 h 320"/>
                <a:gd name="T8" fmla="*/ 344 w 344"/>
                <a:gd name="T9" fmla="*/ 24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" h="320">
                  <a:moveTo>
                    <a:pt x="296" y="56"/>
                  </a:moveTo>
                  <a:cubicBezTo>
                    <a:pt x="272" y="28"/>
                    <a:pt x="248" y="0"/>
                    <a:pt x="200" y="8"/>
                  </a:cubicBezTo>
                  <a:cubicBezTo>
                    <a:pt x="152" y="16"/>
                    <a:pt x="16" y="56"/>
                    <a:pt x="8" y="104"/>
                  </a:cubicBezTo>
                  <a:cubicBezTo>
                    <a:pt x="0" y="152"/>
                    <a:pt x="96" y="272"/>
                    <a:pt x="152" y="296"/>
                  </a:cubicBezTo>
                  <a:cubicBezTo>
                    <a:pt x="208" y="320"/>
                    <a:pt x="276" y="284"/>
                    <a:pt x="344" y="2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39" name="Freeform 123">
              <a:extLst>
                <a:ext uri="{FF2B5EF4-FFF2-40B4-BE49-F238E27FC236}">
                  <a16:creationId xmlns:a16="http://schemas.microsoft.com/office/drawing/2014/main" id="{18FD12CA-1E44-4E53-A026-7C49BF2D7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" y="3056"/>
              <a:ext cx="368" cy="264"/>
            </a:xfrm>
            <a:custGeom>
              <a:avLst/>
              <a:gdLst>
                <a:gd name="T0" fmla="*/ 272 w 368"/>
                <a:gd name="T1" fmla="*/ 0 h 264"/>
                <a:gd name="T2" fmla="*/ 32 w 368"/>
                <a:gd name="T3" fmla="*/ 96 h 264"/>
                <a:gd name="T4" fmla="*/ 80 w 368"/>
                <a:gd name="T5" fmla="*/ 240 h 264"/>
                <a:gd name="T6" fmla="*/ 320 w 368"/>
                <a:gd name="T7" fmla="*/ 240 h 264"/>
                <a:gd name="T8" fmla="*/ 368 w 368"/>
                <a:gd name="T9" fmla="*/ 14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8" h="264">
                  <a:moveTo>
                    <a:pt x="272" y="0"/>
                  </a:moveTo>
                  <a:cubicBezTo>
                    <a:pt x="168" y="28"/>
                    <a:pt x="64" y="56"/>
                    <a:pt x="32" y="96"/>
                  </a:cubicBezTo>
                  <a:cubicBezTo>
                    <a:pt x="0" y="136"/>
                    <a:pt x="32" y="216"/>
                    <a:pt x="80" y="240"/>
                  </a:cubicBezTo>
                  <a:cubicBezTo>
                    <a:pt x="128" y="264"/>
                    <a:pt x="272" y="256"/>
                    <a:pt x="320" y="240"/>
                  </a:cubicBezTo>
                  <a:cubicBezTo>
                    <a:pt x="368" y="224"/>
                    <a:pt x="368" y="184"/>
                    <a:pt x="368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40" name="Freeform 124">
              <a:extLst>
                <a:ext uri="{FF2B5EF4-FFF2-40B4-BE49-F238E27FC236}">
                  <a16:creationId xmlns:a16="http://schemas.microsoft.com/office/drawing/2014/main" id="{43DB0267-439F-41E4-8F93-6B1941F61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3104"/>
              <a:ext cx="384" cy="304"/>
            </a:xfrm>
            <a:custGeom>
              <a:avLst/>
              <a:gdLst>
                <a:gd name="T0" fmla="*/ 0 w 384"/>
                <a:gd name="T1" fmla="*/ 96 h 304"/>
                <a:gd name="T2" fmla="*/ 48 w 384"/>
                <a:gd name="T3" fmla="*/ 240 h 304"/>
                <a:gd name="T4" fmla="*/ 288 w 384"/>
                <a:gd name="T5" fmla="*/ 288 h 304"/>
                <a:gd name="T6" fmla="*/ 384 w 384"/>
                <a:gd name="T7" fmla="*/ 144 h 304"/>
                <a:gd name="T8" fmla="*/ 288 w 384"/>
                <a:gd name="T9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4" h="304">
                  <a:moveTo>
                    <a:pt x="0" y="96"/>
                  </a:moveTo>
                  <a:cubicBezTo>
                    <a:pt x="0" y="152"/>
                    <a:pt x="0" y="208"/>
                    <a:pt x="48" y="240"/>
                  </a:cubicBezTo>
                  <a:cubicBezTo>
                    <a:pt x="96" y="272"/>
                    <a:pt x="232" y="304"/>
                    <a:pt x="288" y="288"/>
                  </a:cubicBezTo>
                  <a:cubicBezTo>
                    <a:pt x="344" y="272"/>
                    <a:pt x="384" y="192"/>
                    <a:pt x="384" y="144"/>
                  </a:cubicBezTo>
                  <a:cubicBezTo>
                    <a:pt x="384" y="96"/>
                    <a:pt x="304" y="24"/>
                    <a:pt x="28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41" name="Freeform 125">
              <a:extLst>
                <a:ext uri="{FF2B5EF4-FFF2-40B4-BE49-F238E27FC236}">
                  <a16:creationId xmlns:a16="http://schemas.microsoft.com/office/drawing/2014/main" id="{D1774A15-4107-426B-AC4E-4FCDE8627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" y="1976"/>
              <a:ext cx="352" cy="328"/>
            </a:xfrm>
            <a:custGeom>
              <a:avLst/>
              <a:gdLst>
                <a:gd name="T0" fmla="*/ 0 w 352"/>
                <a:gd name="T1" fmla="*/ 264 h 328"/>
                <a:gd name="T2" fmla="*/ 192 w 352"/>
                <a:gd name="T3" fmla="*/ 312 h 328"/>
                <a:gd name="T4" fmla="*/ 336 w 352"/>
                <a:gd name="T5" fmla="*/ 168 h 328"/>
                <a:gd name="T6" fmla="*/ 288 w 352"/>
                <a:gd name="T7" fmla="*/ 24 h 328"/>
                <a:gd name="T8" fmla="*/ 144 w 352"/>
                <a:gd name="T9" fmla="*/ 24 h 328"/>
                <a:gd name="T10" fmla="*/ 0 w 352"/>
                <a:gd name="T11" fmla="*/ 7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2" h="328">
                  <a:moveTo>
                    <a:pt x="0" y="264"/>
                  </a:moveTo>
                  <a:cubicBezTo>
                    <a:pt x="68" y="296"/>
                    <a:pt x="136" y="328"/>
                    <a:pt x="192" y="312"/>
                  </a:cubicBezTo>
                  <a:cubicBezTo>
                    <a:pt x="248" y="296"/>
                    <a:pt x="320" y="216"/>
                    <a:pt x="336" y="168"/>
                  </a:cubicBezTo>
                  <a:cubicBezTo>
                    <a:pt x="352" y="120"/>
                    <a:pt x="320" y="48"/>
                    <a:pt x="288" y="24"/>
                  </a:cubicBezTo>
                  <a:cubicBezTo>
                    <a:pt x="256" y="0"/>
                    <a:pt x="192" y="16"/>
                    <a:pt x="144" y="24"/>
                  </a:cubicBezTo>
                  <a:cubicBezTo>
                    <a:pt x="96" y="32"/>
                    <a:pt x="48" y="52"/>
                    <a:pt x="0" y="7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5742" name="Freeform 126">
              <a:extLst>
                <a:ext uri="{FF2B5EF4-FFF2-40B4-BE49-F238E27FC236}">
                  <a16:creationId xmlns:a16="http://schemas.microsoft.com/office/drawing/2014/main" id="{DEF9CD05-B553-42E7-A664-08AF44887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6" y="1184"/>
              <a:ext cx="272" cy="320"/>
            </a:xfrm>
            <a:custGeom>
              <a:avLst/>
              <a:gdLst>
                <a:gd name="T0" fmla="*/ 16 w 272"/>
                <a:gd name="T1" fmla="*/ 192 h 320"/>
                <a:gd name="T2" fmla="*/ 16 w 272"/>
                <a:gd name="T3" fmla="*/ 96 h 320"/>
                <a:gd name="T4" fmla="*/ 112 w 272"/>
                <a:gd name="T5" fmla="*/ 0 h 320"/>
                <a:gd name="T6" fmla="*/ 256 w 272"/>
                <a:gd name="T7" fmla="*/ 96 h 320"/>
                <a:gd name="T8" fmla="*/ 208 w 272"/>
                <a:gd name="T9" fmla="*/ 288 h 320"/>
                <a:gd name="T10" fmla="*/ 160 w 272"/>
                <a:gd name="T11" fmla="*/ 28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2" h="320">
                  <a:moveTo>
                    <a:pt x="16" y="192"/>
                  </a:moveTo>
                  <a:cubicBezTo>
                    <a:pt x="8" y="160"/>
                    <a:pt x="0" y="128"/>
                    <a:pt x="16" y="96"/>
                  </a:cubicBezTo>
                  <a:cubicBezTo>
                    <a:pt x="32" y="64"/>
                    <a:pt x="72" y="0"/>
                    <a:pt x="112" y="0"/>
                  </a:cubicBezTo>
                  <a:cubicBezTo>
                    <a:pt x="152" y="0"/>
                    <a:pt x="240" y="48"/>
                    <a:pt x="256" y="96"/>
                  </a:cubicBezTo>
                  <a:cubicBezTo>
                    <a:pt x="272" y="144"/>
                    <a:pt x="224" y="256"/>
                    <a:pt x="208" y="288"/>
                  </a:cubicBezTo>
                  <a:cubicBezTo>
                    <a:pt x="192" y="320"/>
                    <a:pt x="176" y="304"/>
                    <a:pt x="160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40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DDF64ACB-BDE3-4D2B-AAC2-0B3581BB5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1" y="2665413"/>
            <a:ext cx="415925" cy="381000"/>
          </a:xfrm>
          <a:prstGeom prst="rect">
            <a:avLst/>
          </a:prstGeom>
          <a:solidFill>
            <a:srgbClr val="CCFFCC"/>
          </a:solidFill>
          <a:ln w="127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8EB9BC7C-7505-4025-A164-ABABF5E90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1" y="3436938"/>
            <a:ext cx="415925" cy="381000"/>
          </a:xfrm>
          <a:prstGeom prst="rect">
            <a:avLst/>
          </a:prstGeom>
          <a:solidFill>
            <a:srgbClr val="CCFFCC"/>
          </a:solidFill>
          <a:ln w="127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64" name="Rectangle 4">
            <a:extLst>
              <a:ext uri="{FF2B5EF4-FFF2-40B4-BE49-F238E27FC236}">
                <a16:creationId xmlns:a16="http://schemas.microsoft.com/office/drawing/2014/main" id="{0403957C-D554-4FD4-B169-642138257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9176" y="1908175"/>
            <a:ext cx="415925" cy="381000"/>
          </a:xfrm>
          <a:prstGeom prst="rect">
            <a:avLst/>
          </a:prstGeom>
          <a:solidFill>
            <a:srgbClr val="CCFFCC"/>
          </a:solidFill>
          <a:ln w="127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01765" name="Group 5">
            <a:extLst>
              <a:ext uri="{FF2B5EF4-FFF2-40B4-BE49-F238E27FC236}">
                <a16:creationId xmlns:a16="http://schemas.microsoft.com/office/drawing/2014/main" id="{5DEA401D-8D47-43BD-A911-2D3666E8F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972137"/>
              </p:ext>
            </p:extLst>
          </p:nvPr>
        </p:nvGraphicFramePr>
        <p:xfrm>
          <a:off x="3562348" y="1889076"/>
          <a:ext cx="5130804" cy="2016126"/>
        </p:xfrm>
        <a:graphic>
          <a:graphicData uri="http://schemas.openxmlformats.org/drawingml/2006/table">
            <a:tbl>
              <a:tblPr/>
              <a:tblGrid>
                <a:gridCol w="427567">
                  <a:extLst>
                    <a:ext uri="{9D8B030D-6E8A-4147-A177-3AD203B41FA5}">
                      <a16:colId xmlns:a16="http://schemas.microsoft.com/office/drawing/2014/main" val="2008800685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3092889759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2057899505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3271343691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2864410791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1342852470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1609196259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233950695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153021071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2273577920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612488093"/>
                    </a:ext>
                  </a:extLst>
                </a:gridCol>
                <a:gridCol w="427567">
                  <a:extLst>
                    <a:ext uri="{9D8B030D-6E8A-4147-A177-3AD203B41FA5}">
                      <a16:colId xmlns:a16="http://schemas.microsoft.com/office/drawing/2014/main" val="2539634225"/>
                    </a:ext>
                  </a:extLst>
                </a:gridCol>
              </a:tblGrid>
              <a:tr h="361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065007"/>
                  </a:ext>
                </a:extLst>
              </a:tr>
              <a:tr h="361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9629311"/>
                  </a:ext>
                </a:extLst>
              </a:tr>
              <a:tr h="430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493499"/>
                  </a:ext>
                </a:extLst>
              </a:tr>
              <a:tr h="430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46464"/>
                  </a:ext>
                </a:extLst>
              </a:tr>
              <a:tr h="4307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704355"/>
                  </a:ext>
                </a:extLst>
              </a:tr>
            </a:tbl>
          </a:graphicData>
        </a:graphic>
      </p:graphicFrame>
      <p:sp>
        <p:nvSpPr>
          <p:cNvPr id="501845" name="Rectangle 85">
            <a:extLst>
              <a:ext uri="{FF2B5EF4-FFF2-40B4-BE49-F238E27FC236}">
                <a16:creationId xmlns:a16="http://schemas.microsoft.com/office/drawing/2014/main" id="{3E6189A7-05A9-4460-BDE1-0AFA837DE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Viterbi Algorithm</a:t>
            </a:r>
          </a:p>
        </p:txBody>
      </p:sp>
      <p:sp>
        <p:nvSpPr>
          <p:cNvPr id="501846" name="Rectangle 86">
            <a:extLst>
              <a:ext uri="{FF2B5EF4-FFF2-40B4-BE49-F238E27FC236}">
                <a16:creationId xmlns:a16="http://schemas.microsoft.com/office/drawing/2014/main" id="{5C2A8C6F-B8C7-4407-88C3-BAAF6E0C1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4648200"/>
            <a:ext cx="7772400" cy="171608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Similar to </a:t>
            </a:r>
            <a:r>
              <a:rPr lang="en-US" altLang="en-US" dirty="0">
                <a:solidFill>
                  <a:schemeClr val="accent2"/>
                </a:solidFill>
              </a:rPr>
              <a:t>“aligning”</a:t>
            </a:r>
            <a:r>
              <a:rPr lang="en-US" altLang="en-US" dirty="0"/>
              <a:t> a set of states to a sequence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b="1" u="sng" dirty="0"/>
              <a:t>Time: </a:t>
            </a:r>
            <a:r>
              <a:rPr lang="en-US" altLang="en-US" dirty="0"/>
              <a:t>	O(K</a:t>
            </a:r>
            <a:r>
              <a:rPr lang="en-US" altLang="en-US" baseline="30000" dirty="0"/>
              <a:t>2</a:t>
            </a:r>
            <a:r>
              <a:rPr lang="en-US" altLang="en-US" dirty="0"/>
              <a:t>N)</a:t>
            </a:r>
          </a:p>
          <a:p>
            <a:pPr>
              <a:buFontTx/>
              <a:buNone/>
            </a:pPr>
            <a:r>
              <a:rPr lang="en-US" altLang="en-US" b="1" u="sng" dirty="0"/>
              <a:t>Space:</a:t>
            </a:r>
            <a:r>
              <a:rPr lang="en-US" altLang="en-US" dirty="0"/>
              <a:t>	O(KN)</a:t>
            </a:r>
          </a:p>
        </p:txBody>
      </p:sp>
      <p:sp>
        <p:nvSpPr>
          <p:cNvPr id="501847" name="Text Box 87">
            <a:extLst>
              <a:ext uri="{FF2B5EF4-FFF2-40B4-BE49-F238E27FC236}">
                <a16:creationId xmlns:a16="http://schemas.microsoft.com/office/drawing/2014/main" id="{0ECA021E-4786-4030-A0C8-16D2CAED8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425576"/>
            <a:ext cx="506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   x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   x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 … </a:t>
            </a:r>
            <a:r>
              <a:rPr lang="en-US" altLang="en-US" i="1">
                <a:solidFill>
                  <a:schemeClr val="accent2"/>
                </a:solidFill>
              </a:rPr>
              <a:t>…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 x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i+1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……… </a:t>
            </a:r>
            <a:r>
              <a:rPr lang="en-US" altLang="en-US" i="1">
                <a:solidFill>
                  <a:schemeClr val="accent2"/>
                </a:solidFill>
              </a:rPr>
              <a:t>…</a:t>
            </a:r>
            <a:r>
              <a:rPr lang="en-US" altLang="en-US"/>
              <a:t> </a:t>
            </a:r>
            <a:r>
              <a:rPr lang="en-US" altLang="en-US" i="1">
                <a:solidFill>
                  <a:schemeClr val="accent2"/>
                </a:solidFill>
              </a:rPr>
              <a:t>…</a:t>
            </a:r>
            <a:r>
              <a:rPr lang="en-US" altLang="en-US"/>
              <a:t> </a:t>
            </a:r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……………………x</a:t>
            </a:r>
            <a:r>
              <a:rPr lang="en-US" altLang="en-US" i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501848" name="Text Box 88">
            <a:extLst>
              <a:ext uri="{FF2B5EF4-FFF2-40B4-BE49-F238E27FC236}">
                <a16:creationId xmlns:a16="http://schemas.microsoft.com/office/drawing/2014/main" id="{3909DD34-45D9-4632-AE05-6BCB1978A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8843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49" name="Text Box 89">
            <a:extLst>
              <a:ext uri="{FF2B5EF4-FFF2-40B4-BE49-F238E27FC236}">
                <a16:creationId xmlns:a16="http://schemas.microsoft.com/office/drawing/2014/main" id="{CE38CA05-40F4-4389-AB1A-15D5099D5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908176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latin typeface="Arial Unicode MS" pitchFamily="34" charset="-128"/>
              </a:rPr>
              <a:t>State 1</a:t>
            </a:r>
          </a:p>
        </p:txBody>
      </p:sp>
      <p:sp>
        <p:nvSpPr>
          <p:cNvPr id="501850" name="Text Box 90">
            <a:extLst>
              <a:ext uri="{FF2B5EF4-FFF2-40B4-BE49-F238E27FC236}">
                <a16:creationId xmlns:a16="http://schemas.microsoft.com/office/drawing/2014/main" id="{167E4601-DD31-4430-96DB-1BACCDB1B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2653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01851" name="Text Box 91">
            <a:extLst>
              <a:ext uri="{FF2B5EF4-FFF2-40B4-BE49-F238E27FC236}">
                <a16:creationId xmlns:a16="http://schemas.microsoft.com/office/drawing/2014/main" id="{4620AA7E-5C7E-48AD-9256-1A9A06895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4083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K</a:t>
            </a:r>
          </a:p>
        </p:txBody>
      </p:sp>
      <p:sp>
        <p:nvSpPr>
          <p:cNvPr id="501852" name="Rectangle 92">
            <a:extLst>
              <a:ext uri="{FF2B5EF4-FFF2-40B4-BE49-F238E27FC236}">
                <a16:creationId xmlns:a16="http://schemas.microsoft.com/office/drawing/2014/main" id="{47E1DF25-3D61-4B72-B9B3-5CE603C0D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676" y="2665413"/>
            <a:ext cx="415925" cy="381000"/>
          </a:xfrm>
          <a:prstGeom prst="rect">
            <a:avLst/>
          </a:prstGeom>
          <a:solidFill>
            <a:srgbClr val="FFCC99"/>
          </a:solidFill>
          <a:ln w="12700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000" i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1000" i="1" baseline="-25000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10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(i+1)</a:t>
            </a:r>
          </a:p>
        </p:txBody>
      </p:sp>
      <p:sp>
        <p:nvSpPr>
          <p:cNvPr id="501853" name="Rectangle 93">
            <a:extLst>
              <a:ext uri="{FF2B5EF4-FFF2-40B4-BE49-F238E27FC236}">
                <a16:creationId xmlns:a16="http://schemas.microsoft.com/office/drawing/2014/main" id="{2279BDF4-0574-467A-BCCD-5AE279DFE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1" y="2293938"/>
            <a:ext cx="415925" cy="381000"/>
          </a:xfrm>
          <a:prstGeom prst="rect">
            <a:avLst/>
          </a:prstGeom>
          <a:solidFill>
            <a:srgbClr val="CCFFCC"/>
          </a:solidFill>
          <a:ln w="127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4" name="Rectangle 94">
            <a:extLst>
              <a:ext uri="{FF2B5EF4-FFF2-40B4-BE49-F238E27FC236}">
                <a16:creationId xmlns:a16="http://schemas.microsoft.com/office/drawing/2014/main" id="{26A4010C-0E85-45B5-B877-7EF4A3F2D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1" y="3048000"/>
            <a:ext cx="415925" cy="381000"/>
          </a:xfrm>
          <a:prstGeom prst="rect">
            <a:avLst/>
          </a:prstGeom>
          <a:solidFill>
            <a:srgbClr val="CCFFCC"/>
          </a:solidFill>
          <a:ln w="127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5" name="Line 95">
            <a:extLst>
              <a:ext uri="{FF2B5EF4-FFF2-40B4-BE49-F238E27FC236}">
                <a16:creationId xmlns:a16="http://schemas.microsoft.com/office/drawing/2014/main" id="{2BD9214F-7E85-4141-8184-2A332FFD23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35417" y="2063751"/>
            <a:ext cx="368300" cy="71437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6" name="Line 96">
            <a:extLst>
              <a:ext uri="{FF2B5EF4-FFF2-40B4-BE49-F238E27FC236}">
                <a16:creationId xmlns:a16="http://schemas.microsoft.com/office/drawing/2014/main" id="{686B1A85-CACF-43E8-A4AC-25546C3DDF9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35417" y="2430463"/>
            <a:ext cx="368300" cy="347662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7" name="Line 97">
            <a:extLst>
              <a:ext uri="{FF2B5EF4-FFF2-40B4-BE49-F238E27FC236}">
                <a16:creationId xmlns:a16="http://schemas.microsoft.com/office/drawing/2014/main" id="{73E65EE5-E701-4A5E-A1A0-EC71A14C3E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35417" y="2778125"/>
            <a:ext cx="3683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8" name="Line 98">
            <a:extLst>
              <a:ext uri="{FF2B5EF4-FFF2-40B4-BE49-F238E27FC236}">
                <a16:creationId xmlns:a16="http://schemas.microsoft.com/office/drawing/2014/main" id="{962E8812-2DCA-4D61-81A1-44EF477064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5417" y="2778126"/>
            <a:ext cx="368300" cy="430213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9" name="Line 99">
            <a:extLst>
              <a:ext uri="{FF2B5EF4-FFF2-40B4-BE49-F238E27FC236}">
                <a16:creationId xmlns:a16="http://schemas.microsoft.com/office/drawing/2014/main" id="{D53A6488-27E8-483F-9B21-2B81D9E18C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5417" y="2778125"/>
            <a:ext cx="368300" cy="814388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01860" name="Object 100">
            <a:extLst>
              <a:ext uri="{FF2B5EF4-FFF2-40B4-BE49-F238E27FC236}">
                <a16:creationId xmlns:a16="http://schemas.microsoft.com/office/drawing/2014/main" id="{7BE4673F-B0FE-451D-9B06-DEFA6FEC30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842622"/>
              </p:ext>
            </p:extLst>
          </p:nvPr>
        </p:nvGraphicFramePr>
        <p:xfrm>
          <a:off x="5465763" y="4096212"/>
          <a:ext cx="47244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Equation" r:id="rId4" imgW="2374560" imgH="228600" progId="Equation.3">
                  <p:embed/>
                </p:oleObj>
              </mc:Choice>
              <mc:Fallback>
                <p:oleObj name="Equation" r:id="rId4" imgW="2374560" imgH="228600" progId="Equation.3">
                  <p:embed/>
                  <p:pic>
                    <p:nvPicPr>
                      <p:cNvPr id="501860" name="Object 100">
                        <a:extLst>
                          <a:ext uri="{FF2B5EF4-FFF2-40B4-BE49-F238E27FC236}">
                            <a16:creationId xmlns:a16="http://schemas.microsoft.com/office/drawing/2014/main" id="{7BE4673F-B0FE-451D-9B06-DEFA6FEC30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4096212"/>
                        <a:ext cx="47244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62" name="Text Box 102">
            <a:extLst>
              <a:ext uri="{FF2B5EF4-FFF2-40B4-BE49-F238E27FC236}">
                <a16:creationId xmlns:a16="http://schemas.microsoft.com/office/drawing/2014/main" id="{73A80B5B-B8AC-4F6F-84BA-B83AAFB69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643188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accent2"/>
                </a:solidFill>
                <a:latin typeface="Times New Roman" panose="02020603050405020304" pitchFamily="18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0471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0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0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0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0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0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0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0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0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0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0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0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0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0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01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01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0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7" grpId="0"/>
      <p:bldP spid="501848" grpId="0"/>
      <p:bldP spid="501849" grpId="0"/>
      <p:bldP spid="501850" grpId="0"/>
      <p:bldP spid="501851" grpId="0"/>
      <p:bldP spid="501852" grpId="0" animBg="1"/>
      <p:bldP spid="5018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86BD458E-B4FF-4598-B347-C9B4199DF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The Viterbi Algorithm (in log space)</a:t>
            </a:r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6E87C5D7-B4FE-4C44-8766-77CDCF48D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Input: x = x</a:t>
            </a:r>
            <a:r>
              <a:rPr lang="en-US" altLang="en-US" sz="1600" baseline="-25000"/>
              <a:t>1</a:t>
            </a:r>
            <a:r>
              <a:rPr lang="en-US" altLang="en-US" sz="1600"/>
              <a:t>……x</a:t>
            </a:r>
            <a:r>
              <a:rPr lang="en-US" altLang="en-US" sz="1600" baseline="-25000"/>
              <a:t>N</a:t>
            </a: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 u="sng"/>
              <a:t>Initialization: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V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0</a:t>
            </a:r>
            <a:r>
              <a:rPr lang="en-US" altLang="en-US" sz="1600" i="1">
                <a:latin typeface="Times New Roman" panose="02020603050405020304" pitchFamily="18" charset="0"/>
              </a:rPr>
              <a:t>(0) =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 0</a:t>
            </a:r>
            <a:r>
              <a:rPr lang="en-US" altLang="en-US" sz="1600" i="1">
                <a:latin typeface="Times New Roman" panose="02020603050405020304" pitchFamily="18" charset="0"/>
              </a:rPr>
              <a:t> </a:t>
            </a:r>
            <a:r>
              <a:rPr lang="en-US" altLang="en-US" sz="1600"/>
              <a:t>		(zero in subscript is the start state.)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V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(0) =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-inf</a:t>
            </a:r>
            <a:r>
              <a:rPr lang="en-US" altLang="en-US" sz="1600"/>
              <a:t>, for all </a:t>
            </a:r>
            <a:r>
              <a:rPr lang="en-US" altLang="en-US" sz="1600" i="1">
                <a:latin typeface="Times New Roman" panose="02020603050405020304" pitchFamily="18" charset="0"/>
              </a:rPr>
              <a:t>l</a:t>
            </a:r>
            <a:r>
              <a:rPr lang="en-US" altLang="en-US" sz="1600"/>
              <a:t> &gt; 0	(0 in parenthesis is the imaginary first position)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 u="sng"/>
              <a:t>Iteration: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for each </a:t>
            </a:r>
            <a:r>
              <a:rPr lang="en-US" altLang="en-US" sz="1600" i="1">
                <a:latin typeface="Times New Roman" panose="02020603050405020304" pitchFamily="18" charset="0"/>
              </a:rPr>
              <a:t>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    for each </a:t>
            </a:r>
            <a:r>
              <a:rPr lang="en-US" altLang="en-US" sz="1600" i="1">
                <a:latin typeface="Times New Roman" panose="02020603050405020304" pitchFamily="18" charset="0"/>
              </a:rPr>
              <a:t>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		</a:t>
            </a:r>
            <a:r>
              <a:rPr lang="en-US" altLang="en-US" sz="1600" i="1">
                <a:latin typeface="Times New Roman" panose="02020603050405020304" pitchFamily="18" charset="0"/>
              </a:rPr>
              <a:t>V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(i)</a:t>
            </a:r>
            <a:r>
              <a:rPr lang="en-US" altLang="en-US" sz="1600">
                <a:latin typeface="Times New Roman" panose="02020603050405020304" pitchFamily="18" charset="0"/>
              </a:rPr>
              <a:t> = 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(x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600" i="1">
                <a:latin typeface="Times New Roman" panose="02020603050405020304" pitchFamily="18" charset="0"/>
              </a:rPr>
              <a:t>max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 (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k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1600" i="1">
                <a:latin typeface="Times New Roman" panose="02020603050405020304" pitchFamily="18" charset="0"/>
              </a:rPr>
              <a:t> V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(i-1))               	// r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j</a:t>
            </a:r>
            <a:r>
              <a:rPr lang="en-US" altLang="en-US" sz="1600" i="1">
                <a:latin typeface="Times New Roman" panose="02020603050405020304" pitchFamily="18" charset="0"/>
              </a:rPr>
              <a:t>(x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1600" i="1">
                <a:latin typeface="Times New Roman" panose="02020603050405020304" pitchFamily="18" charset="0"/>
              </a:rPr>
              <a:t>) = log(e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j</a:t>
            </a:r>
            <a:r>
              <a:rPr lang="en-US" altLang="en-US" sz="1600" i="1">
                <a:latin typeface="Times New Roman" panose="02020603050405020304" pitchFamily="18" charset="0"/>
              </a:rPr>
              <a:t>(x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1600" i="1">
                <a:latin typeface="Times New Roman" panose="02020603050405020304" pitchFamily="18" charset="0"/>
              </a:rPr>
              <a:t>)), w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kj</a:t>
            </a:r>
            <a:r>
              <a:rPr lang="en-US" altLang="en-US" sz="1600" i="1">
                <a:latin typeface="Times New Roman" panose="02020603050405020304" pitchFamily="18" charset="0"/>
              </a:rPr>
              <a:t> = log(a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kj</a:t>
            </a:r>
            <a:r>
              <a:rPr lang="en-US" altLang="en-US" sz="1600" i="1">
                <a:latin typeface="Times New Roman" panose="02020603050405020304" pitchFamily="18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	Ptr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(i) 	= argmax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 (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w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kl</a:t>
            </a:r>
            <a:r>
              <a:rPr lang="en-US" altLang="en-US" sz="1600" i="1">
                <a:latin typeface="Times New Roman" panose="02020603050405020304" pitchFamily="18" charset="0"/>
              </a:rPr>
              <a:t>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1600" i="1">
                <a:latin typeface="Times New Roman" panose="02020603050405020304" pitchFamily="18" charset="0"/>
              </a:rPr>
              <a:t> V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(i-1))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    end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end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 u="sng"/>
              <a:t>Termination: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Prob(x, 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*) = exp{max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V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(N)}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i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sym typeface="Symbol" panose="05050102010706020507" pitchFamily="18" charset="2"/>
              </a:rPr>
              <a:t>Traceback: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	 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* = argmax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V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(N)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	 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i-1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*  = Ptr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i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(i)</a:t>
            </a:r>
          </a:p>
        </p:txBody>
      </p:sp>
    </p:spTree>
    <p:extLst>
      <p:ext uri="{BB962C8B-B14F-4D97-AF65-F5344CB8AC3E}">
        <p14:creationId xmlns:p14="http://schemas.microsoft.com/office/powerpoint/2010/main" val="693900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65FE3F9A-9789-45B6-BA08-CC437DA96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Viterbi Algorithm (in prob space)</a:t>
            </a:r>
          </a:p>
        </p:txBody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E687AE1D-E223-4FE9-83A0-1E5EF7656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Input: x = x</a:t>
            </a:r>
            <a:r>
              <a:rPr lang="en-US" altLang="en-US" sz="1600" baseline="-25000"/>
              <a:t>1</a:t>
            </a:r>
            <a:r>
              <a:rPr lang="en-US" altLang="en-US" sz="1600"/>
              <a:t>……x</a:t>
            </a:r>
            <a:r>
              <a:rPr lang="en-US" altLang="en-US" sz="1600" baseline="-25000"/>
              <a:t>N</a:t>
            </a: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 u="sng"/>
              <a:t>Initialization: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P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0</a:t>
            </a:r>
            <a:r>
              <a:rPr lang="en-US" altLang="en-US" sz="1600" i="1">
                <a:latin typeface="Times New Roman" panose="02020603050405020304" pitchFamily="18" charset="0"/>
              </a:rPr>
              <a:t>(0) =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 1</a:t>
            </a:r>
            <a:r>
              <a:rPr lang="en-US" altLang="en-US" sz="1600" i="1">
                <a:latin typeface="Times New Roman" panose="02020603050405020304" pitchFamily="18" charset="0"/>
              </a:rPr>
              <a:t> </a:t>
            </a:r>
            <a:r>
              <a:rPr lang="en-US" altLang="en-US" sz="1600"/>
              <a:t>		(zero in subscript is the start state.)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P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(0) =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1600"/>
              <a:t>, for all </a:t>
            </a:r>
            <a:r>
              <a:rPr lang="en-US" altLang="en-US" sz="1600" i="1">
                <a:latin typeface="Times New Roman" panose="02020603050405020304" pitchFamily="18" charset="0"/>
              </a:rPr>
              <a:t>l</a:t>
            </a:r>
            <a:r>
              <a:rPr lang="en-US" altLang="en-US" sz="1600"/>
              <a:t> &gt; 0	(0 in parenthesis is the imaginary first position)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 u="sng"/>
              <a:t>Iteration: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for each </a:t>
            </a:r>
            <a:r>
              <a:rPr lang="en-US" altLang="en-US" sz="1600" i="1">
                <a:latin typeface="Times New Roman" panose="02020603050405020304" pitchFamily="18" charset="0"/>
              </a:rPr>
              <a:t>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    for each </a:t>
            </a:r>
            <a:r>
              <a:rPr lang="en-US" altLang="en-US" sz="1600" i="1">
                <a:latin typeface="Times New Roman" panose="02020603050405020304" pitchFamily="18" charset="0"/>
              </a:rPr>
              <a:t>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		</a:t>
            </a:r>
            <a:r>
              <a:rPr lang="en-US" altLang="en-US" sz="1600" i="1">
                <a:latin typeface="Times New Roman" panose="02020603050405020304" pitchFamily="18" charset="0"/>
              </a:rPr>
              <a:t>P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(i)</a:t>
            </a:r>
            <a:r>
              <a:rPr lang="en-US" altLang="en-US" sz="1600">
                <a:latin typeface="Times New Roman" panose="02020603050405020304" pitchFamily="18" charset="0"/>
              </a:rPr>
              <a:t> = 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(x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i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600" i="1">
                <a:latin typeface="Times New Roman" panose="02020603050405020304" pitchFamily="18" charset="0"/>
              </a:rPr>
              <a:t>max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 (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k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1600" i="1">
                <a:latin typeface="Times New Roman" panose="02020603050405020304" pitchFamily="18" charset="0"/>
              </a:rPr>
              <a:t> P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(i-1))               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	Ptr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l</a:t>
            </a:r>
            <a:r>
              <a:rPr lang="en-US" altLang="en-US" sz="1600" i="1">
                <a:latin typeface="Times New Roman" panose="02020603050405020304" pitchFamily="18" charset="0"/>
              </a:rPr>
              <a:t>(i) 	= argmax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 (</a:t>
            </a:r>
            <a:r>
              <a:rPr lang="en-US" altLang="en-US" sz="1600" i="1">
                <a:solidFill>
                  <a:srgbClr val="000099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1600" i="1" baseline="-25000">
                <a:solidFill>
                  <a:srgbClr val="000099"/>
                </a:solidFill>
                <a:latin typeface="Times New Roman" panose="02020603050405020304" pitchFamily="18" charset="0"/>
              </a:rPr>
              <a:t>kl</a:t>
            </a:r>
            <a:r>
              <a:rPr lang="en-US" altLang="en-US" sz="1600" i="1">
                <a:latin typeface="Times New Roman" panose="02020603050405020304" pitchFamily="18" charset="0"/>
              </a:rPr>
              <a:t> </a:t>
            </a:r>
            <a:r>
              <a:rPr lang="en-US" altLang="en-US" sz="1600" i="1">
                <a:solidFill>
                  <a:srgbClr val="CC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1600" i="1">
                <a:latin typeface="Times New Roman" panose="02020603050405020304" pitchFamily="18" charset="0"/>
              </a:rPr>
              <a:t> P</a:t>
            </a:r>
            <a:r>
              <a:rPr lang="en-US" altLang="en-US" sz="1600" i="1" baseline="-25000">
                <a:latin typeface="Times New Roman" panose="02020603050405020304" pitchFamily="18" charset="0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</a:rPr>
              <a:t>(i-1))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    end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	end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 u="sng"/>
              <a:t>Termination: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</a:rPr>
              <a:t>	Prob(x, 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*) = max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P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(N)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i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sym typeface="Symbol" panose="05050102010706020507" pitchFamily="18" charset="2"/>
              </a:rPr>
              <a:t>Traceback: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	 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* = argmax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P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k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(N)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	 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i-1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*  = Ptr</a:t>
            </a:r>
            <a:r>
              <a:rPr lang="en-US" altLang="en-US" sz="16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i</a:t>
            </a:r>
            <a:r>
              <a:rPr lang="en-US" altLang="en-US" sz="1600" i="1">
                <a:latin typeface="Times New Roman" panose="02020603050405020304" pitchFamily="18" charset="0"/>
                <a:sym typeface="Symbol" panose="05050102010706020507" pitchFamily="18" charset="2"/>
              </a:rPr>
              <a:t> (i)</a:t>
            </a:r>
          </a:p>
        </p:txBody>
      </p:sp>
    </p:spTree>
    <p:extLst>
      <p:ext uri="{BB962C8B-B14F-4D97-AF65-F5344CB8AC3E}">
        <p14:creationId xmlns:p14="http://schemas.microsoft.com/office/powerpoint/2010/main" val="37039689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762</TotalTime>
  <Words>613</Words>
  <Application>Microsoft Office PowerPoint</Application>
  <PresentationFormat>Widescreen</PresentationFormat>
  <Paragraphs>205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Unicode MS</vt:lpstr>
      <vt:lpstr>Calibri</vt:lpstr>
      <vt:lpstr>Century Gothic</vt:lpstr>
      <vt:lpstr>Times New Roman</vt:lpstr>
      <vt:lpstr>Wingdings 3</vt:lpstr>
      <vt:lpstr>Wisp</vt:lpstr>
      <vt:lpstr>Equation</vt:lpstr>
      <vt:lpstr>Decoding</vt:lpstr>
      <vt:lpstr>The Viterbi algorithm</vt:lpstr>
      <vt:lpstr>The Viterbi algorithm</vt:lpstr>
      <vt:lpstr>The Viterbi algorithm</vt:lpstr>
      <vt:lpstr>Recursion from FSA directly</vt:lpstr>
      <vt:lpstr>In general: more states / symbols</vt:lpstr>
      <vt:lpstr>The Viterbi Algorithm</vt:lpstr>
      <vt:lpstr>The Viterbi Algorithm (in log space)</vt:lpstr>
      <vt:lpstr>The Viterbi Algorithm (in prob space)</vt:lpstr>
      <vt:lpstr>PowerPoint Presentation</vt:lpstr>
      <vt:lpstr>Problems with Viterbi decoding</vt:lpstr>
      <vt:lpstr>Example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122</cp:revision>
  <dcterms:created xsi:type="dcterms:W3CDTF">2016-08-31T19:16:09Z</dcterms:created>
  <dcterms:modified xsi:type="dcterms:W3CDTF">2020-01-30T00:54:08Z</dcterms:modified>
</cp:coreProperties>
</file>