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414" r:id="rId2"/>
    <p:sldId id="415" r:id="rId3"/>
    <p:sldId id="416" r:id="rId4"/>
    <p:sldId id="411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E65F-3C9D-4AC9-89F5-390E3D97661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F614-E641-4A77-8CEE-07AA86329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7B10A4-F00A-4703-A2BC-5ED4F99CD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DA56E-AE75-4E9F-BF8B-2301AA17C3D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49890" name="Rectangle 2">
            <a:extLst>
              <a:ext uri="{FF2B5EF4-FFF2-40B4-BE49-F238E27FC236}">
                <a16:creationId xmlns:a16="http://schemas.microsoft.com/office/drawing/2014/main" id="{FDD825E6-1DAE-4709-A0C4-A4B7CC8AC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9E81B95E-B310-4DB3-82A2-CB30326CD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319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6847D4-0CDC-4FEA-B374-11A85FA22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FF894-EA3D-40F5-B878-CE4CC32CB95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DD088170-38F9-4D7A-BFA7-2CD68E900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68CC789A-982F-4E14-B242-D8CCA9384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80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BA96F9-3DA7-4231-A862-D7D1C90C5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E78DF-520D-47C7-A562-E08FB5CE0C2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92898" name="Rectangle 2">
            <a:extLst>
              <a:ext uri="{FF2B5EF4-FFF2-40B4-BE49-F238E27FC236}">
                <a16:creationId xmlns:a16="http://schemas.microsoft.com/office/drawing/2014/main" id="{A35D0E8E-79A0-41E5-A7D0-35D9067FC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1CF54716-574E-40EF-8CCB-5C7C434F7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80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A7D678-F04B-4DEC-80D3-6653DB5BF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FBF9F-09D2-4321-A190-9E073371920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01442" name="Rectangle 2">
            <a:extLst>
              <a:ext uri="{FF2B5EF4-FFF2-40B4-BE49-F238E27FC236}">
                <a16:creationId xmlns:a16="http://schemas.microsoft.com/office/drawing/2014/main" id="{8642256D-4EDC-4195-95A5-8890031E5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>
            <a:extLst>
              <a:ext uri="{FF2B5EF4-FFF2-40B4-BE49-F238E27FC236}">
                <a16:creationId xmlns:a16="http://schemas.microsoft.com/office/drawing/2014/main" id="{A77D8575-1ABC-42D8-93ED-C0AA893ED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80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BCE57-FA0D-4757-B014-0ECE21DE0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76F5B-C5E3-4F4E-9676-DC1D5C35B59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69CF31D6-4AD4-4B7F-9A19-C44C4EDDF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23AE58AE-A5F2-408D-A446-D8B2664BE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73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48B605-03B7-4FCC-B928-01C8B760B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D1683-E3DA-4A27-8EEE-CDABBEBE071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07250F60-BB90-47DF-8129-CB7EE9406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5FD5CDE9-6A5D-47EC-B926-4DF3F6494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9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26B5F6-1D42-44F0-98EF-9B795C3CE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1EADD-7322-4559-A82B-BE9DE9A607E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5BBA959C-1537-4774-93B6-D05B4ECA8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D5DCF104-9295-43F5-A638-6477ACE2A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502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4B6471-26C2-46C3-9E0A-6CCE389D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8CDA5-5F28-433B-8B35-851A930248B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AEC5C7B4-8477-4642-A778-721BEB5A1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DD30BB7C-9503-42B6-AF31-7A48E0569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89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31642C-238E-4C17-A97C-F75981795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E0772-87F2-413F-A98F-FA10F0BBEE9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96B180E4-FC73-4B98-BCF9-B4754D814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86B56ACC-F4CC-4868-88F6-F52E6407B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32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6C4EE9-4337-4EA4-B4A3-9AB923C41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5A8DD-45FE-4DDE-9C79-BD03E790A60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3B3F5F6B-C3AF-4D1F-AD21-754B9DCA1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40232700-5454-48D7-AC16-D55D1688F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135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A9B194-13BF-491D-8CD3-4C1D6924C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BE469-763C-46A3-9331-0A9C7AC600C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646D31FF-6081-4080-90E6-BDD2CB52F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68F34D2A-8079-4764-8B55-A6650AE86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73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7CB5C3-9695-409C-B7B0-E10E55F8D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E172D-C4A7-4C02-97C6-241EFDC6873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91A1D174-4EC1-42D9-B761-7144DDDC1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454F5493-CE27-42B0-AA51-D5B12BE77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69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A0FE8F-F6D5-4DC7-95AE-263277A12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3F529-270A-41C0-899D-96CC594E999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78562" name="Rectangle 2">
            <a:extLst>
              <a:ext uri="{FF2B5EF4-FFF2-40B4-BE49-F238E27FC236}">
                <a16:creationId xmlns:a16="http://schemas.microsoft.com/office/drawing/2014/main" id="{B8DFFBD7-AEFC-4B49-8854-2390025DF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248E7F16-291D-4A3D-A3F9-44CDBB635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27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B2BE74-C651-4503-B968-9E47F50D3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90333-EF07-4549-84B3-39D8529EB63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772E833F-50A1-49D3-B3EF-4A314EB6A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D6AFFF7B-8127-49D8-BA0C-F819E83DF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09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12299E-FDF6-4A48-84C7-5613C1825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BACA2-C2AB-4233-B219-BA7D34C735C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295FE219-3EDA-4631-8EB3-7E44DDE29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622BF123-1894-4F43-9C14-48A290005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4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33777B-E9EF-4F7C-8FAE-1ED162663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2BBD8-AB07-421E-AEEC-114D84A9199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898374AD-A770-4D0B-94ED-5C301F92D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0E405A9B-2FED-4556-9900-65C5EC04B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82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D68B0C-E560-4519-8850-3A3025670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D076E-9F68-4AB6-B4C4-09B81A94FA4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90850" name="Rectangle 2">
            <a:extLst>
              <a:ext uri="{FF2B5EF4-FFF2-40B4-BE49-F238E27FC236}">
                <a16:creationId xmlns:a16="http://schemas.microsoft.com/office/drawing/2014/main" id="{50DB0624-9A6F-4361-94FF-984ABF314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65582E7C-C87B-474B-92A6-4F08F8D0A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0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317397-D746-4CE9-9393-F14D6D0A5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C9AB8-075D-448B-8EAB-E38CD8268F5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F0D8FD5E-5741-437D-B903-3CC4342FF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EE9A1799-2BEF-43F0-86EC-39E504999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07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E9C60B-B80B-4269-97BC-01FE27F57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04CA4-B95C-49EA-8441-A69F000D0A5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4270BE2A-42B4-4664-9359-97D2FE855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F0C8A7A4-AA0E-43A2-8C65-C8B384D87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05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>
            <a:extLst>
              <a:ext uri="{FF2B5EF4-FFF2-40B4-BE49-F238E27FC236}">
                <a16:creationId xmlns:a16="http://schemas.microsoft.com/office/drawing/2014/main" id="{B81BC096-839A-46ED-B92A-4CC325062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</a:t>
            </a:r>
          </a:p>
        </p:txBody>
      </p:sp>
      <p:sp>
        <p:nvSpPr>
          <p:cNvPr id="548867" name="Rectangle 3">
            <a:extLst>
              <a:ext uri="{FF2B5EF4-FFF2-40B4-BE49-F238E27FC236}">
                <a16:creationId xmlns:a16="http://schemas.microsoft.com/office/drawing/2014/main" id="{06EBBB02-2698-4115-90C9-81A8FD735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When the state path is known</a:t>
            </a:r>
          </a:p>
          <a:p>
            <a:pPr lvl="1"/>
            <a:r>
              <a:rPr lang="en-US" altLang="en-US" dirty="0"/>
              <a:t>We’ve already done that</a:t>
            </a:r>
          </a:p>
          <a:p>
            <a:pPr lvl="1"/>
            <a:r>
              <a:rPr lang="en-US" altLang="en-US" dirty="0"/>
              <a:t>Estimate parameters from labeled data </a:t>
            </a:r>
          </a:p>
          <a:p>
            <a:pPr lvl="1"/>
            <a:r>
              <a:rPr lang="en-US" altLang="en-US" dirty="0"/>
              <a:t>“Supervised” learning</a:t>
            </a:r>
          </a:p>
          <a:p>
            <a:r>
              <a:rPr lang="en-US" altLang="en-US" dirty="0"/>
              <a:t>When the state path is unknown</a:t>
            </a:r>
          </a:p>
          <a:p>
            <a:pPr lvl="1"/>
            <a:r>
              <a:rPr lang="en-US" altLang="en-US" dirty="0"/>
              <a:t>Estimate parameters without labeled data</a:t>
            </a:r>
          </a:p>
          <a:p>
            <a:pPr lvl="1"/>
            <a:r>
              <a:rPr lang="en-US" altLang="en-US" dirty="0"/>
              <a:t>“unsupervised” learning</a:t>
            </a:r>
          </a:p>
        </p:txBody>
      </p:sp>
    </p:spTree>
    <p:extLst>
      <p:ext uri="{BB962C8B-B14F-4D97-AF65-F5344CB8AC3E}">
        <p14:creationId xmlns:p14="http://schemas.microsoft.com/office/powerpoint/2010/main" val="23655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C7750D9A-1DFC-46FF-AB7C-2DF170D24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forward algorithm</a:t>
            </a:r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6C0916E7-AF9F-466C-9747-E20979C7A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1"/>
            <a:ext cx="8305800" cy="48990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We can compute f</a:t>
            </a:r>
            <a:r>
              <a:rPr lang="en-US" altLang="en-US" sz="2400" baseline="-25000"/>
              <a:t>k</a:t>
            </a:r>
            <a:r>
              <a:rPr lang="en-US" altLang="en-US" sz="2400"/>
              <a:t>(i) for all k, i, using dynamic programming!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/>
              <a:t>Initialization:</a:t>
            </a:r>
            <a:r>
              <a:rPr lang="en-US" altLang="en-US" sz="24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f</a:t>
            </a:r>
            <a:r>
              <a:rPr lang="en-US" altLang="en-US" sz="2400" baseline="-25000"/>
              <a:t>0</a:t>
            </a:r>
            <a:r>
              <a:rPr lang="en-US" altLang="en-US" sz="2400"/>
              <a:t>(0) =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f</a:t>
            </a:r>
            <a:r>
              <a:rPr lang="en-US" altLang="en-US" sz="2400" baseline="-25000"/>
              <a:t>k</a:t>
            </a:r>
            <a:r>
              <a:rPr lang="en-US" altLang="en-US" sz="2400"/>
              <a:t>(0) = 0, for all k &gt; 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/>
              <a:t>Iteration: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f</a:t>
            </a:r>
            <a:r>
              <a:rPr lang="en-US" altLang="en-US" sz="2400" baseline="-25000"/>
              <a:t>k</a:t>
            </a:r>
            <a:r>
              <a:rPr lang="en-US" altLang="en-US" sz="2400"/>
              <a:t>(i) = e</a:t>
            </a:r>
            <a:r>
              <a:rPr lang="en-US" altLang="en-US" sz="2400" baseline="-25000"/>
              <a:t>k</a:t>
            </a:r>
            <a:r>
              <a:rPr lang="en-US" altLang="en-US" sz="2400"/>
              <a:t>(x</a:t>
            </a:r>
            <a:r>
              <a:rPr lang="en-US" altLang="en-US" sz="2400" baseline="-25000"/>
              <a:t>i</a:t>
            </a:r>
            <a:r>
              <a:rPr lang="en-US" altLang="en-US" sz="2400"/>
              <a:t>) </a:t>
            </a:r>
            <a:r>
              <a:rPr lang="en-US" altLang="en-US">
                <a:sym typeface="Symbol" panose="05050102010706020507" pitchFamily="18" charset="2"/>
              </a:rPr>
              <a:t></a:t>
            </a:r>
            <a:r>
              <a:rPr lang="en-US" altLang="en-US" baseline="-25000">
                <a:sym typeface="Symbol" panose="05050102010706020507" pitchFamily="18" charset="2"/>
              </a:rPr>
              <a:t>j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f</a:t>
            </a:r>
            <a:r>
              <a:rPr lang="en-US" altLang="en-US" sz="2400" baseline="-25000">
                <a:sym typeface="Symbol" panose="05050102010706020507" pitchFamily="18" charset="2"/>
              </a:rPr>
              <a:t>j</a:t>
            </a:r>
            <a:r>
              <a:rPr lang="en-US" altLang="en-US" sz="2400">
                <a:sym typeface="Symbol" panose="05050102010706020507" pitchFamily="18" charset="2"/>
              </a:rPr>
              <a:t>(i-1) a</a:t>
            </a:r>
            <a:r>
              <a:rPr lang="en-US" altLang="en-US" sz="2400" baseline="-25000">
                <a:sym typeface="Symbol" panose="05050102010706020507" pitchFamily="18" charset="2"/>
              </a:rPr>
              <a:t>jk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>
                <a:sym typeface="Symbol" panose="05050102010706020507" pitchFamily="18" charset="2"/>
              </a:rPr>
              <a:t>Termination:</a:t>
            </a: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Prob(x) = </a:t>
            </a:r>
            <a:r>
              <a:rPr lang="en-US" altLang="en-US">
                <a:sym typeface="Symbol" panose="05050102010706020507" pitchFamily="18" charset="2"/>
              </a:rPr>
              <a:t></a:t>
            </a:r>
            <a:r>
              <a:rPr lang="en-US" altLang="en-US" baseline="-25000">
                <a:sym typeface="Symbol" panose="05050102010706020507" pitchFamily="18" charset="2"/>
              </a:rPr>
              <a:t>k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f</a:t>
            </a:r>
            <a:r>
              <a:rPr lang="en-US" altLang="en-US" sz="2400" baseline="-25000">
                <a:sym typeface="Symbol" panose="05050102010706020507" pitchFamily="18" charset="2"/>
              </a:rPr>
              <a:t>k</a:t>
            </a:r>
            <a:r>
              <a:rPr lang="en-US" altLang="en-US" sz="2400">
                <a:sym typeface="Symbol" panose="05050102010706020507" pitchFamily="18" charset="2"/>
              </a:rPr>
              <a:t>(N)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765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CEA77273-B44C-4860-901D-0B11D248C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Relation between Forward and Viterbi</a:t>
            </a:r>
          </a:p>
        </p:txBody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4A686A0F-85D0-472B-8A4C-F65C77C0E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3886200" cy="44958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VITERBI (in prob space)</a:t>
            </a:r>
          </a:p>
          <a:p>
            <a:pPr>
              <a:buFontTx/>
              <a:buNone/>
            </a:pPr>
            <a:endParaRPr lang="en-US" altLang="en-US" b="1" u="sng"/>
          </a:p>
          <a:p>
            <a:pPr>
              <a:buFontTx/>
              <a:buNone/>
            </a:pPr>
            <a:r>
              <a:rPr lang="en-US" altLang="en-US" b="1" u="sng"/>
              <a:t>Initialization:</a:t>
            </a:r>
          </a:p>
          <a:p>
            <a:pPr>
              <a:buFontTx/>
              <a:buNone/>
            </a:pPr>
            <a:r>
              <a:rPr lang="en-US" altLang="en-US"/>
              <a:t>	P</a:t>
            </a:r>
            <a:r>
              <a:rPr lang="en-US" altLang="en-US" baseline="-25000"/>
              <a:t>0</a:t>
            </a:r>
            <a:r>
              <a:rPr lang="en-US" altLang="en-US"/>
              <a:t>(0) = 1</a:t>
            </a:r>
          </a:p>
          <a:p>
            <a:pPr>
              <a:buFontTx/>
              <a:buNone/>
            </a:pPr>
            <a:r>
              <a:rPr lang="en-US" altLang="en-US"/>
              <a:t>	P</a:t>
            </a:r>
            <a:r>
              <a:rPr lang="en-US" altLang="en-US" baseline="-25000"/>
              <a:t>k</a:t>
            </a:r>
            <a:r>
              <a:rPr lang="en-US" altLang="en-US"/>
              <a:t>(0) = 0, for all k &gt; 0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Iteration:</a:t>
            </a:r>
          </a:p>
          <a:p>
            <a:pPr>
              <a:buFontTx/>
              <a:buNone/>
            </a:pPr>
            <a:endParaRPr lang="en-US" altLang="en-US" b="1" u="sng"/>
          </a:p>
          <a:p>
            <a:pPr>
              <a:buFontTx/>
              <a:buNone/>
            </a:pPr>
            <a:r>
              <a:rPr lang="en-US" altLang="en-US"/>
              <a:t>	P</a:t>
            </a:r>
            <a:r>
              <a:rPr lang="en-US" altLang="en-US" baseline="-25000"/>
              <a:t>k</a:t>
            </a:r>
            <a:r>
              <a:rPr lang="en-US" altLang="en-US"/>
              <a:t>(i) 	= e</a:t>
            </a:r>
            <a:r>
              <a:rPr lang="en-US" altLang="en-US" baseline="-25000"/>
              <a:t>k</a:t>
            </a:r>
            <a:r>
              <a:rPr lang="en-US" altLang="en-US"/>
              <a:t>(x</a:t>
            </a:r>
            <a:r>
              <a:rPr lang="en-US" altLang="en-US" baseline="-25000"/>
              <a:t>i</a:t>
            </a:r>
            <a:r>
              <a:rPr lang="en-US" altLang="en-US"/>
              <a:t>) </a:t>
            </a:r>
            <a:r>
              <a:rPr lang="en-US" altLang="en-US" sz="2400"/>
              <a:t> </a:t>
            </a:r>
            <a:r>
              <a:rPr lang="en-US" altLang="en-US" b="1">
                <a:solidFill>
                  <a:srgbClr val="CC0000"/>
                </a:solidFill>
              </a:rPr>
              <a:t>max</a:t>
            </a:r>
            <a:r>
              <a:rPr lang="en-US" altLang="en-US" b="1" baseline="-25000">
                <a:solidFill>
                  <a:srgbClr val="CC0000"/>
                </a:solidFill>
              </a:rPr>
              <a:t>j</a:t>
            </a:r>
            <a:r>
              <a:rPr lang="en-US" altLang="en-US">
                <a:solidFill>
                  <a:srgbClr val="CC0000"/>
                </a:solidFill>
              </a:rPr>
              <a:t> </a:t>
            </a:r>
            <a:r>
              <a:rPr lang="en-US" altLang="en-US"/>
              <a:t>P</a:t>
            </a:r>
            <a:r>
              <a:rPr lang="en-US" altLang="en-US" baseline="-25000"/>
              <a:t>j</a:t>
            </a:r>
            <a:r>
              <a:rPr lang="en-US" altLang="en-US"/>
              <a:t>(i-1) a</a:t>
            </a:r>
            <a:r>
              <a:rPr lang="en-US" altLang="en-US" baseline="-25000"/>
              <a:t>jk</a:t>
            </a:r>
            <a:r>
              <a:rPr lang="en-US" altLang="en-US"/>
              <a:t> 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Termination:</a:t>
            </a:r>
          </a:p>
          <a:p>
            <a:pPr>
              <a:buFontTx/>
              <a:buNone/>
            </a:pPr>
            <a:endParaRPr lang="en-US" altLang="en-US" b="1" u="sng"/>
          </a:p>
          <a:p>
            <a:pPr>
              <a:buFontTx/>
              <a:buNone/>
            </a:pPr>
            <a:r>
              <a:rPr lang="en-US" altLang="en-US"/>
              <a:t>	Prob(x, </a:t>
            </a:r>
            <a:r>
              <a:rPr lang="en-US" altLang="en-US">
                <a:sym typeface="Symbol" panose="05050102010706020507" pitchFamily="18" charset="2"/>
              </a:rPr>
              <a:t>*) = 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max</a:t>
            </a:r>
            <a:r>
              <a:rPr lang="en-US" altLang="en-US" b="1" baseline="-25000">
                <a:solidFill>
                  <a:srgbClr val="CC0000"/>
                </a:solidFill>
                <a:sym typeface="Symbol" panose="05050102010706020507" pitchFamily="18" charset="2"/>
              </a:rPr>
              <a:t>k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P</a:t>
            </a:r>
            <a:r>
              <a:rPr lang="en-US" altLang="en-US" baseline="-25000">
                <a:sym typeface="Symbol" panose="05050102010706020507" pitchFamily="18" charset="2"/>
              </a:rPr>
              <a:t>k</a:t>
            </a:r>
            <a:r>
              <a:rPr lang="en-US" altLang="en-US">
                <a:sym typeface="Symbol" panose="05050102010706020507" pitchFamily="18" charset="2"/>
              </a:rPr>
              <a:t>(N)</a:t>
            </a:r>
          </a:p>
        </p:txBody>
      </p:sp>
      <p:sp>
        <p:nvSpPr>
          <p:cNvPr id="522244" name="Rectangle 4">
            <a:extLst>
              <a:ext uri="{FF2B5EF4-FFF2-40B4-BE49-F238E27FC236}">
                <a16:creationId xmlns:a16="http://schemas.microsoft.com/office/drawing/2014/main" id="{BBE636D6-027C-48A7-9C31-A4C0212F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4" y="1600200"/>
            <a:ext cx="3489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 b="1">
                <a:solidFill>
                  <a:schemeClr val="accent2"/>
                </a:solidFill>
              </a:rPr>
              <a:t>FORWARD</a:t>
            </a:r>
          </a:p>
          <a:p>
            <a:pPr>
              <a:buFontTx/>
              <a:buNone/>
            </a:pPr>
            <a:endParaRPr lang="en-US" altLang="en-US" sz="1800" b="1" u="sng"/>
          </a:p>
          <a:p>
            <a:pPr>
              <a:buFontTx/>
              <a:buNone/>
            </a:pPr>
            <a:r>
              <a:rPr lang="en-US" altLang="en-US" sz="1800" b="1" u="sng"/>
              <a:t>Initialization:</a:t>
            </a:r>
            <a:r>
              <a:rPr lang="en-US" altLang="en-US" sz="1800"/>
              <a:t>	</a:t>
            </a:r>
          </a:p>
          <a:p>
            <a:pPr>
              <a:buFontTx/>
              <a:buNone/>
            </a:pPr>
            <a:r>
              <a:rPr lang="en-US" altLang="en-US" sz="1800"/>
              <a:t>	f</a:t>
            </a:r>
            <a:r>
              <a:rPr lang="en-US" altLang="en-US" sz="1800" baseline="-25000"/>
              <a:t>0</a:t>
            </a:r>
            <a:r>
              <a:rPr lang="en-US" altLang="en-US" sz="1800"/>
              <a:t>(0) = 1</a:t>
            </a:r>
          </a:p>
          <a:p>
            <a:pPr>
              <a:buFontTx/>
              <a:buNone/>
            </a:pPr>
            <a:r>
              <a:rPr lang="en-US" altLang="en-US" sz="1800"/>
              <a:t>	f</a:t>
            </a:r>
            <a:r>
              <a:rPr lang="en-US" altLang="en-US" sz="1800" baseline="-25000"/>
              <a:t>k</a:t>
            </a:r>
            <a:r>
              <a:rPr lang="en-US" altLang="en-US" sz="1800"/>
              <a:t>(0) = 0, for all k &gt; 0</a:t>
            </a:r>
          </a:p>
          <a:p>
            <a:pPr>
              <a:buFontTx/>
              <a:buNone/>
            </a:pPr>
            <a:endParaRPr lang="en-US" altLang="en-US" sz="1800"/>
          </a:p>
          <a:p>
            <a:pPr>
              <a:buFontTx/>
              <a:buNone/>
            </a:pPr>
            <a:r>
              <a:rPr lang="en-US" altLang="en-US" sz="1800" b="1" u="sng"/>
              <a:t>Iteration:</a:t>
            </a:r>
          </a:p>
          <a:p>
            <a:pPr>
              <a:buFontTx/>
              <a:buNone/>
            </a:pPr>
            <a:endParaRPr lang="en-US" altLang="en-US" sz="1800" b="1" u="sng"/>
          </a:p>
          <a:p>
            <a:pPr>
              <a:buFontTx/>
              <a:buNone/>
            </a:pPr>
            <a:r>
              <a:rPr lang="en-US" altLang="en-US" sz="1800"/>
              <a:t>	f</a:t>
            </a:r>
            <a:r>
              <a:rPr lang="en-US" altLang="en-US" sz="1800" baseline="-25000"/>
              <a:t>k</a:t>
            </a:r>
            <a:r>
              <a:rPr lang="en-US" altLang="en-US" sz="1800"/>
              <a:t>(i) = e</a:t>
            </a:r>
            <a:r>
              <a:rPr lang="en-US" altLang="en-US" sz="1800" baseline="-25000"/>
              <a:t>k</a:t>
            </a:r>
            <a:r>
              <a:rPr lang="en-US" altLang="en-US" sz="1800"/>
              <a:t>(x</a:t>
            </a:r>
            <a:r>
              <a:rPr lang="en-US" altLang="en-US" sz="1800" baseline="-25000"/>
              <a:t>i</a:t>
            </a:r>
            <a:r>
              <a:rPr lang="en-US" altLang="en-US" sz="1800"/>
              <a:t>)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</a:t>
            </a:r>
            <a:r>
              <a:rPr lang="en-US" altLang="en-US" sz="2400" b="1" baseline="-25000">
                <a:solidFill>
                  <a:srgbClr val="CC0000"/>
                </a:solidFill>
                <a:sym typeface="Symbol" panose="05050102010706020507" pitchFamily="18" charset="2"/>
              </a:rPr>
              <a:t>j</a:t>
            </a:r>
            <a:r>
              <a:rPr lang="en-US" altLang="en-US" sz="1800">
                <a:sym typeface="Symbol" panose="05050102010706020507" pitchFamily="18" charset="2"/>
              </a:rPr>
              <a:t> f</a:t>
            </a:r>
            <a:r>
              <a:rPr lang="en-US" altLang="en-US" sz="1800" baseline="-25000">
                <a:sym typeface="Symbol" panose="05050102010706020507" pitchFamily="18" charset="2"/>
              </a:rPr>
              <a:t>j</a:t>
            </a:r>
            <a:r>
              <a:rPr lang="en-US" altLang="en-US" sz="1800">
                <a:sym typeface="Symbol" panose="05050102010706020507" pitchFamily="18" charset="2"/>
              </a:rPr>
              <a:t>(i-1) a</a:t>
            </a:r>
            <a:r>
              <a:rPr lang="en-US" altLang="en-US" sz="1800" baseline="-25000">
                <a:sym typeface="Symbol" panose="05050102010706020507" pitchFamily="18" charset="2"/>
              </a:rPr>
              <a:t>jk</a:t>
            </a:r>
          </a:p>
          <a:p>
            <a:pPr>
              <a:buFontTx/>
              <a:buNone/>
            </a:pPr>
            <a:endParaRPr lang="en-US" altLang="en-US" sz="180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1800" b="1" u="sng">
                <a:sym typeface="Symbol" panose="05050102010706020507" pitchFamily="18" charset="2"/>
              </a:rPr>
              <a:t>Termination:</a:t>
            </a:r>
          </a:p>
          <a:p>
            <a:pPr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	</a:t>
            </a:r>
            <a:endParaRPr lang="en-US" altLang="en-US" sz="1800"/>
          </a:p>
          <a:p>
            <a:pPr>
              <a:buFontTx/>
              <a:buNone/>
            </a:pPr>
            <a:r>
              <a:rPr lang="en-US" altLang="en-US" sz="1800"/>
              <a:t>	Prob(x) =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</a:t>
            </a:r>
            <a:r>
              <a:rPr lang="en-US" altLang="en-US" sz="2400" b="1" baseline="-25000">
                <a:solidFill>
                  <a:srgbClr val="CC0000"/>
                </a:solidFill>
                <a:sym typeface="Symbol" panose="05050102010706020507" pitchFamily="18" charset="2"/>
              </a:rPr>
              <a:t>k</a:t>
            </a:r>
            <a:r>
              <a:rPr lang="en-US" altLang="en-US" sz="1800">
                <a:sym typeface="Symbol" panose="05050102010706020507" pitchFamily="18" charset="2"/>
              </a:rPr>
              <a:t> f</a:t>
            </a:r>
            <a:r>
              <a:rPr lang="en-US" altLang="en-US" sz="1800" baseline="-25000">
                <a:sym typeface="Symbol" panose="05050102010706020507" pitchFamily="18" charset="2"/>
              </a:rPr>
              <a:t>k</a:t>
            </a:r>
            <a:r>
              <a:rPr lang="en-US" altLang="en-US" sz="1800">
                <a:sym typeface="Symbol" panose="05050102010706020507" pitchFamily="18" charset="2"/>
              </a:rPr>
              <a:t>(N)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1434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A33AA2C4-2872-481D-8849-0C8E39063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Posterior decoding</a:t>
            </a:r>
          </a:p>
        </p:txBody>
      </p:sp>
      <p:sp>
        <p:nvSpPr>
          <p:cNvPr id="591875" name="Rectangle 3">
            <a:extLst>
              <a:ext uri="{FF2B5EF4-FFF2-40B4-BE49-F238E27FC236}">
                <a16:creationId xmlns:a16="http://schemas.microsoft.com/office/drawing/2014/main" id="{319C61CE-15A4-4ED1-8CD3-D71144185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048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/>
              <a:t>Viterbi finds the path with the highest probability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>
              <a:lnSpc>
                <a:spcPct val="80000"/>
              </a:lnSpc>
            </a:pPr>
            <a:r>
              <a:rPr lang="en-US" altLang="en-US" sz="2400"/>
              <a:t>We want to know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000">
                <a:sym typeface="Symbol" panose="05050102010706020507" pitchFamily="18" charset="2"/>
              </a:rPr>
              <a:t>	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			</a:t>
            </a: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400" i="1">
                <a:latin typeface="Times New Roman" panose="02020603050405020304" pitchFamily="18" charset="0"/>
              </a:rPr>
              <a:t> 		 = 1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/>
              <a:t>In order to do posterior decoding, we need to know </a:t>
            </a:r>
            <a:r>
              <a:rPr lang="en-US" altLang="en-US" sz="2400" i="1">
                <a:latin typeface="Times New Roman" panose="02020603050405020304" pitchFamily="18" charset="0"/>
              </a:rPr>
              <a:t>P(x)</a:t>
            </a:r>
            <a:r>
              <a:rPr lang="en-US" altLang="en-US" sz="2400"/>
              <a:t> and </a:t>
            </a:r>
            <a:r>
              <a:rPr lang="en-US" altLang="en-US" sz="2400" i="1">
                <a:latin typeface="Times New Roman" panose="02020603050405020304" pitchFamily="18" charset="0"/>
              </a:rPr>
              <a:t>P(</a:t>
            </a:r>
            <a:r>
              <a:rPr lang="el-GR" altLang="en-US" sz="2400" i="1">
                <a:latin typeface="Times New Roman" panose="02020603050405020304" pitchFamily="18" charset="0"/>
                <a:ea typeface="Arial Unicode MS" pitchFamily="34" charset="-128"/>
                <a:sym typeface="Symbol" panose="05050102010706020507" pitchFamily="18" charset="2"/>
              </a:rPr>
              <a:t></a:t>
            </a:r>
            <a:r>
              <a:rPr lang="en-US" altLang="en-US" sz="2400" i="1" baseline="-25000">
                <a:latin typeface="Times New Roman" panose="02020603050405020304" pitchFamily="18" charset="0"/>
                <a:ea typeface="Arial Unicode MS" pitchFamily="34" charset="-128"/>
              </a:rPr>
              <a:t>i</a:t>
            </a:r>
            <a:r>
              <a:rPr lang="en-US" altLang="en-US" sz="2400" i="1">
                <a:latin typeface="Times New Roman" panose="02020603050405020304" pitchFamily="18" charset="0"/>
                <a:ea typeface="Arial Unicode MS" pitchFamily="34" charset="-128"/>
              </a:rPr>
              <a:t> = k, x)</a:t>
            </a:r>
            <a:r>
              <a:rPr lang="en-US" altLang="en-US" sz="2400"/>
              <a:t>, since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591876" name="Picture 4">
            <a:extLst>
              <a:ext uri="{FF2B5EF4-FFF2-40B4-BE49-F238E27FC236}">
                <a16:creationId xmlns:a16="http://schemas.microsoft.com/office/drawing/2014/main" id="{46C4AAEE-0B4A-4EA0-A8A5-05CFF4994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1"/>
            <a:ext cx="2590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1877" name="Picture 5">
            <a:extLst>
              <a:ext uri="{FF2B5EF4-FFF2-40B4-BE49-F238E27FC236}">
                <a16:creationId xmlns:a16="http://schemas.microsoft.com/office/drawing/2014/main" id="{03452AE5-18C3-448A-896E-56EBF048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1"/>
            <a:ext cx="16002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1878" name="Picture 6">
            <a:extLst>
              <a:ext uri="{FF2B5EF4-FFF2-40B4-BE49-F238E27FC236}">
                <a16:creationId xmlns:a16="http://schemas.microsoft.com/office/drawing/2014/main" id="{EB44BE35-C41D-4B9D-B357-3D627DEA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1879" name="Text Box 7">
            <a:extLst>
              <a:ext uri="{FF2B5EF4-FFF2-40B4-BE49-F238E27FC236}">
                <a16:creationId xmlns:a16="http://schemas.microsoft.com/office/drawing/2014/main" id="{78961780-0485-4F7B-8451-0FB2A3E0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591880" name="Picture 8">
            <a:extLst>
              <a:ext uri="{FF2B5EF4-FFF2-40B4-BE49-F238E27FC236}">
                <a16:creationId xmlns:a16="http://schemas.microsoft.com/office/drawing/2014/main" id="{6D2B2416-FC6E-464C-BC61-942EA028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3810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1883" name="Line 11">
            <a:extLst>
              <a:ext uri="{FF2B5EF4-FFF2-40B4-BE49-F238E27FC236}">
                <a16:creationId xmlns:a16="http://schemas.microsoft.com/office/drawing/2014/main" id="{B20F0733-0705-4C1C-98AF-D48654486E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5257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884" name="Text Box 12">
            <a:extLst>
              <a:ext uri="{FF2B5EF4-FFF2-40B4-BE49-F238E27FC236}">
                <a16:creationId xmlns:a16="http://schemas.microsoft.com/office/drawing/2014/main" id="{5B2E1ECB-2BCD-47E3-BA78-5332EFF29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15000"/>
            <a:ext cx="2286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Have just shown how to compute this</a:t>
            </a:r>
          </a:p>
        </p:txBody>
      </p:sp>
      <p:sp>
        <p:nvSpPr>
          <p:cNvPr id="591885" name="Line 13">
            <a:extLst>
              <a:ext uri="{FF2B5EF4-FFF2-40B4-BE49-F238E27FC236}">
                <a16:creationId xmlns:a16="http://schemas.microsoft.com/office/drawing/2014/main" id="{8597EEA2-81C6-4FBD-958E-60B1279E3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46482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886" name="Text Box 14">
            <a:extLst>
              <a:ext uri="{FF2B5EF4-FFF2-40B4-BE49-F238E27FC236}">
                <a16:creationId xmlns:a16="http://schemas.microsoft.com/office/drawing/2014/main" id="{85A044A3-43BB-446D-8BC4-B97D1F9F3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4419600"/>
            <a:ext cx="2301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Need to know how to compute this</a:t>
            </a:r>
          </a:p>
        </p:txBody>
      </p:sp>
    </p:spTree>
    <p:extLst>
      <p:ext uri="{BB962C8B-B14F-4D97-AF65-F5344CB8AC3E}">
        <p14:creationId xmlns:p14="http://schemas.microsoft.com/office/powerpoint/2010/main" val="257405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>
            <a:extLst>
              <a:ext uri="{FF2B5EF4-FFF2-40B4-BE49-F238E27FC236}">
                <a16:creationId xmlns:a16="http://schemas.microsoft.com/office/drawing/2014/main" id="{DD14C1CC-09D5-4A13-902F-6A37F166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646588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419" name="Picture 3">
            <a:extLst>
              <a:ext uri="{FF2B5EF4-FFF2-40B4-BE49-F238E27FC236}">
                <a16:creationId xmlns:a16="http://schemas.microsoft.com/office/drawing/2014/main" id="{395A4590-1578-4850-AFFE-46EF866E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886201"/>
            <a:ext cx="888365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0420" name="Text Box 4">
            <a:extLst>
              <a:ext uri="{FF2B5EF4-FFF2-40B4-BE49-F238E27FC236}">
                <a16:creationId xmlns:a16="http://schemas.microsoft.com/office/drawing/2014/main" id="{A6D35E79-338F-4DCA-BB9D-DAEA61F6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231140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700421" name="Text Box 5">
            <a:extLst>
              <a:ext uri="{FF2B5EF4-FFF2-40B4-BE49-F238E27FC236}">
                <a16:creationId xmlns:a16="http://schemas.microsoft.com/office/drawing/2014/main" id="{86DCCD79-7BBD-4319-8924-D815337E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4" y="228601"/>
            <a:ext cx="407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8390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B57176D9-5150-4932-B926-EDD5B3A5A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backward algorithm</a:t>
            </a:r>
          </a:p>
        </p:txBody>
      </p:sp>
      <p:sp>
        <p:nvSpPr>
          <p:cNvPr id="524291" name="Rectangle 3">
            <a:extLst>
              <a:ext uri="{FF2B5EF4-FFF2-40B4-BE49-F238E27FC236}">
                <a16:creationId xmlns:a16="http://schemas.microsoft.com/office/drawing/2014/main" id="{A4B7CE48-045F-456A-9114-EA3682E87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534400" cy="4525963"/>
          </a:xfrm>
        </p:spPr>
        <p:txBody>
          <a:bodyPr/>
          <a:lstStyle/>
          <a:p>
            <a:r>
              <a:rPr lang="en-US" altLang="en-US"/>
              <a:t>Define </a:t>
            </a:r>
            <a:r>
              <a:rPr lang="en-US" altLang="en-US" i="1">
                <a:latin typeface="Times New Roman" panose="02020603050405020304" pitchFamily="18" charset="0"/>
              </a:rPr>
              <a:t>b</a:t>
            </a:r>
            <a:r>
              <a:rPr lang="en-US" altLang="en-US" i="1" baseline="-25000">
                <a:latin typeface="Times New Roman" panose="02020603050405020304" pitchFamily="18" charset="0"/>
              </a:rPr>
              <a:t>k</a:t>
            </a:r>
            <a:r>
              <a:rPr lang="en-US" altLang="en-US" i="1">
                <a:latin typeface="Times New Roman" panose="02020603050405020304" pitchFamily="18" charset="0"/>
              </a:rPr>
              <a:t>(i) = P(x</a:t>
            </a:r>
            <a:r>
              <a:rPr lang="en-US" altLang="en-US" i="1" baseline="-25000">
                <a:latin typeface="Times New Roman" panose="02020603050405020304" pitchFamily="18" charset="0"/>
              </a:rPr>
              <a:t>i+1</a:t>
            </a:r>
            <a:r>
              <a:rPr lang="en-US" altLang="en-US" i="1">
                <a:latin typeface="Times New Roman" panose="02020603050405020304" pitchFamily="18" charset="0"/>
              </a:rPr>
              <a:t>…x</a:t>
            </a:r>
            <a:r>
              <a:rPr lang="en-US" altLang="en-US" i="1" baseline="-25000">
                <a:latin typeface="Times New Roman" panose="02020603050405020304" pitchFamily="18" charset="0"/>
              </a:rPr>
              <a:t>n</a:t>
            </a:r>
            <a:r>
              <a:rPr lang="en-US" altLang="en-US" i="1">
                <a:latin typeface="Times New Roman" panose="02020603050405020304" pitchFamily="18" charset="0"/>
              </a:rPr>
              <a:t> | </a:t>
            </a: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=k)</a:t>
            </a:r>
            <a:endParaRPr lang="en-US" altLang="en-US" i="1">
              <a:latin typeface="Times New Roman" panose="02020603050405020304" pitchFamily="18" charset="0"/>
            </a:endParaRPr>
          </a:p>
          <a:p>
            <a:pPr lvl="1"/>
            <a:r>
              <a:rPr lang="en-US" altLang="en-US"/>
              <a:t>Implicitly: sum over all possible paths for 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 i="1" baseline="-25000">
                <a:latin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</a:rPr>
              <a:t>…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 i="1" baseline="-25000">
                <a:latin typeface="Times New Roman" panose="02020603050405020304" pitchFamily="18" charset="0"/>
              </a:rPr>
              <a:t>n</a:t>
            </a:r>
          </a:p>
        </p:txBody>
      </p:sp>
      <p:pic>
        <p:nvPicPr>
          <p:cNvPr id="524292" name="Picture 4">
            <a:extLst>
              <a:ext uri="{FF2B5EF4-FFF2-40B4-BE49-F238E27FC236}">
                <a16:creationId xmlns:a16="http://schemas.microsoft.com/office/drawing/2014/main" id="{A9EA8227-D02B-429F-BF10-A148F89A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048001"/>
            <a:ext cx="6435725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294" name="Text Box 6">
            <a:extLst>
              <a:ext uri="{FF2B5EF4-FFF2-40B4-BE49-F238E27FC236}">
                <a16:creationId xmlns:a16="http://schemas.microsoft.com/office/drawing/2014/main" id="{8850EDFF-17F0-42D2-9923-4BF5CBA6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4673601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524295" name="Text Box 7">
            <a:extLst>
              <a:ext uri="{FF2B5EF4-FFF2-40B4-BE49-F238E27FC236}">
                <a16:creationId xmlns:a16="http://schemas.microsoft.com/office/drawing/2014/main" id="{A8652C25-9494-4AEC-B3D5-F43EF3B7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2590801"/>
            <a:ext cx="407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8509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>
            <a:extLst>
              <a:ext uri="{FF2B5EF4-FFF2-40B4-BE49-F238E27FC236}">
                <a16:creationId xmlns:a16="http://schemas.microsoft.com/office/drawing/2014/main" id="{99756501-9670-418A-9DFB-EC7B9855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4" y="671513"/>
            <a:ext cx="8313737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339" name="Text Box 3">
            <a:extLst>
              <a:ext uri="{FF2B5EF4-FFF2-40B4-BE49-F238E27FC236}">
                <a16:creationId xmlns:a16="http://schemas.microsoft.com/office/drawing/2014/main" id="{DBCD4C3B-144C-4F20-87D8-AE60275AC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24488"/>
            <a:ext cx="6858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6340" name="Text Box 4">
            <a:extLst>
              <a:ext uri="{FF2B5EF4-FFF2-40B4-BE49-F238E27FC236}">
                <a16:creationId xmlns:a16="http://schemas.microsoft.com/office/drawing/2014/main" id="{A77F7EDF-AF68-48AC-B759-43485C0E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6107113"/>
            <a:ext cx="5711820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does not include the emission probability </a:t>
            </a:r>
            <a:r>
              <a:rPr lang="en-US" altLang="en-US" sz="2000"/>
              <a:t>of</a:t>
            </a:r>
            <a:r>
              <a:rPr lang="en-US" altLang="en-US"/>
              <a:t> 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7659A996-9CFB-40A6-9379-1BFD0C982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6576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	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26342" name="Text Box 6">
            <a:extLst>
              <a:ext uri="{FF2B5EF4-FFF2-40B4-BE49-F238E27FC236}">
                <a16:creationId xmlns:a16="http://schemas.microsoft.com/office/drawing/2014/main" id="{BCCCF1B1-0C6F-4EDD-858B-0BC95E27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1" y="2311401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91533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BAECD273-37B0-4C49-AD80-DD2C521AC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forward-backward algorithm</a:t>
            </a:r>
          </a:p>
        </p:txBody>
      </p:sp>
      <p:sp>
        <p:nvSpPr>
          <p:cNvPr id="534531" name="Rectangle 3">
            <a:extLst>
              <a:ext uri="{FF2B5EF4-FFF2-40B4-BE49-F238E27FC236}">
                <a16:creationId xmlns:a16="http://schemas.microsoft.com/office/drawing/2014/main" id="{058B707A-459C-4D27-8839-373AEFF68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Compute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</a:rPr>
              <a:t>(i)</a:t>
            </a:r>
            <a:r>
              <a:rPr lang="en-US" altLang="en-US" sz="2800"/>
              <a:t> for each state </a:t>
            </a:r>
            <a:r>
              <a:rPr lang="en-US" altLang="en-US" sz="2800" i="1">
                <a:latin typeface="Times New Roman" panose="02020603050405020304" pitchFamily="18" charset="0"/>
              </a:rPr>
              <a:t>k</a:t>
            </a:r>
            <a:r>
              <a:rPr lang="en-US" altLang="en-US" sz="2800"/>
              <a:t> and position </a:t>
            </a:r>
            <a:r>
              <a:rPr lang="en-US" altLang="en-US" sz="2800" i="1">
                <a:latin typeface="Times New Roman" panose="02020603050405020304" pitchFamily="18" charset="0"/>
              </a:rPr>
              <a:t>i</a:t>
            </a:r>
          </a:p>
          <a:p>
            <a:r>
              <a:rPr lang="en-US" altLang="en-US" sz="2800"/>
              <a:t>Compute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</a:rPr>
              <a:t>(i)</a:t>
            </a:r>
            <a:r>
              <a:rPr lang="en-US" altLang="en-US" sz="2800"/>
              <a:t>, for each state </a:t>
            </a:r>
            <a:r>
              <a:rPr lang="en-US" altLang="en-US" sz="2800" i="1">
                <a:latin typeface="Times New Roman" panose="02020603050405020304" pitchFamily="18" charset="0"/>
              </a:rPr>
              <a:t>k</a:t>
            </a:r>
            <a:r>
              <a:rPr lang="en-US" altLang="en-US" sz="2800"/>
              <a:t> and position </a:t>
            </a:r>
            <a:r>
              <a:rPr lang="en-US" altLang="en-US" sz="2800" i="1">
                <a:latin typeface="Times New Roman" panose="02020603050405020304" pitchFamily="18" charset="0"/>
              </a:rPr>
              <a:t>i</a:t>
            </a:r>
          </a:p>
          <a:p>
            <a:r>
              <a:rPr lang="en-US" altLang="en-US" sz="2800"/>
              <a:t>Compute </a:t>
            </a:r>
            <a:r>
              <a:rPr lang="en-US" altLang="en-US" sz="2800" i="1">
                <a:latin typeface="Times New Roman" panose="02020603050405020304" pitchFamily="18" charset="0"/>
              </a:rPr>
              <a:t>P(x) = 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(N)</a:t>
            </a:r>
          </a:p>
          <a:p>
            <a:r>
              <a:rPr lang="en-US" altLang="en-US" sz="2800">
                <a:sym typeface="Symbol" panose="05050102010706020507" pitchFamily="18" charset="2"/>
              </a:rPr>
              <a:t>Compute 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P(</a:t>
            </a:r>
            <a:r>
              <a:rPr lang="en-US" altLang="en-US" sz="28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=k | x) = f</a:t>
            </a:r>
            <a:r>
              <a:rPr lang="en-US" altLang="en-US" sz="28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(i) * b</a:t>
            </a:r>
            <a:r>
              <a:rPr lang="en-US" altLang="en-US" sz="28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(i) / P(x)</a:t>
            </a:r>
          </a:p>
          <a:p>
            <a:endParaRPr lang="en-US" altLang="en-US" sz="28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51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578" name="Group 2">
            <a:extLst>
              <a:ext uri="{FF2B5EF4-FFF2-40B4-BE49-F238E27FC236}">
                <a16:creationId xmlns:a16="http://schemas.microsoft.com/office/drawing/2014/main" id="{A1DD43F1-90F6-4385-AAEA-A1A7631DCE1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86000" y="1752600"/>
          <a:ext cx="3886200" cy="2133600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482868408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21963991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3696061906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31408843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1317097042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363271293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441542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1111096082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14308443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3319881863"/>
                    </a:ext>
                  </a:extLst>
                </a:gridCol>
              </a:tblGrid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122722"/>
                  </a:ext>
                </a:extLst>
              </a:tr>
              <a:tr h="187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639789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469280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734925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44370"/>
                  </a:ext>
                </a:extLst>
              </a:tr>
              <a:tr h="187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023695"/>
                  </a:ext>
                </a:extLst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412519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066582"/>
                  </a:ext>
                </a:extLst>
              </a:tr>
              <a:tr h="187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545681"/>
                  </a:ext>
                </a:extLst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068919"/>
                  </a:ext>
                </a:extLst>
              </a:tr>
            </a:tbl>
          </a:graphicData>
        </a:graphic>
      </p:graphicFrame>
      <p:pic>
        <p:nvPicPr>
          <p:cNvPr id="536701" name="Picture 125">
            <a:extLst>
              <a:ext uri="{FF2B5EF4-FFF2-40B4-BE49-F238E27FC236}">
                <a16:creationId xmlns:a16="http://schemas.microsoft.com/office/drawing/2014/main" id="{E566EF79-DF25-4905-B084-B0D32E5D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81001"/>
            <a:ext cx="46482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6702" name="Line 126">
            <a:extLst>
              <a:ext uri="{FF2B5EF4-FFF2-40B4-BE49-F238E27FC236}">
                <a16:creationId xmlns:a16="http://schemas.microsoft.com/office/drawing/2014/main" id="{44AD29A4-B4A0-4727-94EA-04F0D8E70E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2226" y="533400"/>
            <a:ext cx="56197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3" name="Text Box 127">
            <a:extLst>
              <a:ext uri="{FF2B5EF4-FFF2-40B4-BE49-F238E27FC236}">
                <a16:creationId xmlns:a16="http://schemas.microsoft.com/office/drawing/2014/main" id="{1B1BEBBA-0A55-4AA2-B582-63EF9D74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8600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 prob of </a:t>
            </a:r>
            <a:r>
              <a:rPr lang="en-US" altLang="en-US">
                <a:latin typeface="Times New Roman" panose="02020603050405020304" pitchFamily="18" charset="0"/>
              </a:rPr>
              <a:t>x</a:t>
            </a:r>
            <a:r>
              <a:rPr lang="en-US" altLang="en-US"/>
              <a:t>, with the constraint that 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 i="1" baseline="-25000">
                <a:latin typeface="Times New Roman" panose="02020603050405020304" pitchFamily="18" charset="0"/>
              </a:rPr>
              <a:t>i</a:t>
            </a:r>
            <a:r>
              <a:rPr lang="en-US" altLang="en-US"/>
              <a:t> was generated by state </a:t>
            </a:r>
            <a:r>
              <a:rPr lang="en-US" altLang="en-US" i="1">
                <a:latin typeface="Times New Roman" panose="02020603050405020304" pitchFamily="18" charset="0"/>
              </a:rPr>
              <a:t>k</a:t>
            </a:r>
          </a:p>
        </p:txBody>
      </p:sp>
      <p:graphicFrame>
        <p:nvGraphicFramePr>
          <p:cNvPr id="536704" name="Group 128">
            <a:extLst>
              <a:ext uri="{FF2B5EF4-FFF2-40B4-BE49-F238E27FC236}">
                <a16:creationId xmlns:a16="http://schemas.microsoft.com/office/drawing/2014/main" id="{D3A025DB-640D-4556-8B81-D73AE630B4F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29400" y="1752600"/>
          <a:ext cx="3886200" cy="2137412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3152373412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3266226483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351700909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1987811947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1316572484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64197074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13634507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61963236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4187524747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4038256129"/>
                    </a:ext>
                  </a:extLst>
                </a:gridCol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763093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68470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773462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04076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927806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756786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671066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280137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21648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347174"/>
                  </a:ext>
                </a:extLst>
              </a:tr>
            </a:tbl>
          </a:graphicData>
        </a:graphic>
      </p:graphicFrame>
      <p:sp>
        <p:nvSpPr>
          <p:cNvPr id="536827" name="Line 251">
            <a:extLst>
              <a:ext uri="{FF2B5EF4-FFF2-40B4-BE49-F238E27FC236}">
                <a16:creationId xmlns:a16="http://schemas.microsoft.com/office/drawing/2014/main" id="{43BBB4A0-C061-41B2-AB60-F415F87B7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133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28" name="Text Box 252">
            <a:extLst>
              <a:ext uri="{FF2B5EF4-FFF2-40B4-BE49-F238E27FC236}">
                <a16:creationId xmlns:a16="http://schemas.microsoft.com/office/drawing/2014/main" id="{95707B9D-EAA3-4F8E-9AFD-72B0461C0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1636713"/>
            <a:ext cx="7393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state</a:t>
            </a:r>
          </a:p>
        </p:txBody>
      </p:sp>
      <p:sp>
        <p:nvSpPr>
          <p:cNvPr id="536829" name="Text Box 253">
            <a:extLst>
              <a:ext uri="{FF2B5EF4-FFF2-40B4-BE49-F238E27FC236}">
                <a16:creationId xmlns:a16="http://schemas.microsoft.com/office/drawing/2014/main" id="{21A63BB7-B2AC-4D1E-9C27-9E3923FB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371600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Sequence</a:t>
            </a:r>
          </a:p>
        </p:txBody>
      </p:sp>
      <p:sp>
        <p:nvSpPr>
          <p:cNvPr id="536830" name="Line 254">
            <a:extLst>
              <a:ext uri="{FF2B5EF4-FFF2-40B4-BE49-F238E27FC236}">
                <a16:creationId xmlns:a16="http://schemas.microsoft.com/office/drawing/2014/main" id="{66A60526-D7A8-4C38-91B2-9E07E99A5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600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1" name="Line 255">
            <a:extLst>
              <a:ext uri="{FF2B5EF4-FFF2-40B4-BE49-F238E27FC236}">
                <a16:creationId xmlns:a16="http://schemas.microsoft.com/office/drawing/2014/main" id="{6390013E-B2C2-4812-88D9-73509D59A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057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2" name="Line 256">
            <a:extLst>
              <a:ext uri="{FF2B5EF4-FFF2-40B4-BE49-F238E27FC236}">
                <a16:creationId xmlns:a16="http://schemas.microsoft.com/office/drawing/2014/main" id="{5B193CCF-6B1A-4490-9D9A-997204E0E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438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3" name="Line 257">
            <a:extLst>
              <a:ext uri="{FF2B5EF4-FFF2-40B4-BE49-F238E27FC236}">
                <a16:creationId xmlns:a16="http://schemas.microsoft.com/office/drawing/2014/main" id="{96B20DBA-5496-4960-BD20-5637FE0C8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19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4" name="Line 258">
            <a:extLst>
              <a:ext uri="{FF2B5EF4-FFF2-40B4-BE49-F238E27FC236}">
                <a16:creationId xmlns:a16="http://schemas.microsoft.com/office/drawing/2014/main" id="{0499E380-B30C-4090-AD36-C4BCE696D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00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5" name="Line 259">
            <a:extLst>
              <a:ext uri="{FF2B5EF4-FFF2-40B4-BE49-F238E27FC236}">
                <a16:creationId xmlns:a16="http://schemas.microsoft.com/office/drawing/2014/main" id="{3AA0FBD9-7678-4A6B-892F-00E19DC41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581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6" name="Line 260">
            <a:extLst>
              <a:ext uri="{FF2B5EF4-FFF2-40B4-BE49-F238E27FC236}">
                <a16:creationId xmlns:a16="http://schemas.microsoft.com/office/drawing/2014/main" id="{AC09C1CC-F2EC-49E3-818C-3B581F9AE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057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7" name="Line 261">
            <a:extLst>
              <a:ext uri="{FF2B5EF4-FFF2-40B4-BE49-F238E27FC236}">
                <a16:creationId xmlns:a16="http://schemas.microsoft.com/office/drawing/2014/main" id="{0D6FDEEA-3D98-46A7-A0C5-73DD9CA28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438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8" name="Line 262">
            <a:extLst>
              <a:ext uri="{FF2B5EF4-FFF2-40B4-BE49-F238E27FC236}">
                <a16:creationId xmlns:a16="http://schemas.microsoft.com/office/drawing/2014/main" id="{CDB173D7-292E-4040-B498-B04F3584C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19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9" name="Line 263">
            <a:extLst>
              <a:ext uri="{FF2B5EF4-FFF2-40B4-BE49-F238E27FC236}">
                <a16:creationId xmlns:a16="http://schemas.microsoft.com/office/drawing/2014/main" id="{F0184504-7AEE-445F-95AC-61F97FCF9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200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40" name="Line 264">
            <a:extLst>
              <a:ext uri="{FF2B5EF4-FFF2-40B4-BE49-F238E27FC236}">
                <a16:creationId xmlns:a16="http://schemas.microsoft.com/office/drawing/2014/main" id="{90020992-F690-4F7C-B0F5-A20F6B266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581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6841" name="Group 265">
            <a:extLst>
              <a:ext uri="{FF2B5EF4-FFF2-40B4-BE49-F238E27FC236}">
                <a16:creationId xmlns:a16="http://schemas.microsoft.com/office/drawing/2014/main" id="{2B722943-D96D-476A-B73F-EEF9834FE07A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4495800"/>
          <a:ext cx="3886200" cy="2137412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187682229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1203026109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3537272875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233996428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272877747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3045339467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90371003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938693751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283142085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566518157"/>
                    </a:ext>
                  </a:extLst>
                </a:gridCol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231271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98190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260042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47077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16476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170443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577749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199217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097469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925974"/>
                  </a:ext>
                </a:extLst>
              </a:tr>
            </a:tbl>
          </a:graphicData>
        </a:graphic>
      </p:graphicFrame>
      <p:sp>
        <p:nvSpPr>
          <p:cNvPr id="536964" name="Line 388">
            <a:extLst>
              <a:ext uri="{FF2B5EF4-FFF2-40B4-BE49-F238E27FC236}">
                <a16:creationId xmlns:a16="http://schemas.microsoft.com/office/drawing/2014/main" id="{BFE12B84-A3A3-4222-AB2A-EB3509D66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886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965" name="Line 389">
            <a:extLst>
              <a:ext uri="{FF2B5EF4-FFF2-40B4-BE49-F238E27FC236}">
                <a16:creationId xmlns:a16="http://schemas.microsoft.com/office/drawing/2014/main" id="{BFE0763C-CB16-4514-84A9-FCED6E101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3886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966" name="Line 390">
            <a:extLst>
              <a:ext uri="{FF2B5EF4-FFF2-40B4-BE49-F238E27FC236}">
                <a16:creationId xmlns:a16="http://schemas.microsoft.com/office/drawing/2014/main" id="{A8F4B846-E27B-48E1-A193-FD68FC967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967" name="Text Box 391">
            <a:extLst>
              <a:ext uri="{FF2B5EF4-FFF2-40B4-BE49-F238E27FC236}">
                <a16:creationId xmlns:a16="http://schemas.microsoft.com/office/drawing/2014/main" id="{F6A6CF0B-89CB-4138-99F2-3CBE61438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98889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x</a:t>
            </a:r>
          </a:p>
        </p:txBody>
      </p:sp>
      <p:sp>
        <p:nvSpPr>
          <p:cNvPr id="536968" name="Line 392">
            <a:extLst>
              <a:ext uri="{FF2B5EF4-FFF2-40B4-BE49-F238E27FC236}">
                <a16:creationId xmlns:a16="http://schemas.microsoft.com/office/drawing/2014/main" id="{961423A2-4D0E-4CD3-B6F7-9C2F7273B3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5257800"/>
            <a:ext cx="2209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969" name="Text Box 393">
            <a:extLst>
              <a:ext uri="{FF2B5EF4-FFF2-40B4-BE49-F238E27FC236}">
                <a16:creationId xmlns:a16="http://schemas.microsoft.com/office/drawing/2014/main" id="{6BAA1EBD-503D-4B60-90C4-0924635D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4967288"/>
            <a:ext cx="175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99"/>
                </a:solidFill>
                <a:sym typeface="Symbol" panose="05050102010706020507" pitchFamily="18" charset="2"/>
              </a:rPr>
              <a:t>P(</a:t>
            </a:r>
            <a:r>
              <a:rPr lang="en-US" altLang="en-US" sz="2400" baseline="-25000">
                <a:solidFill>
                  <a:srgbClr val="000099"/>
                </a:solidFill>
                <a:sym typeface="Symbol" panose="05050102010706020507" pitchFamily="18" charset="2"/>
              </a:rPr>
              <a:t>i</a:t>
            </a:r>
            <a:r>
              <a:rPr lang="en-US" altLang="en-US" sz="2400">
                <a:solidFill>
                  <a:srgbClr val="000099"/>
                </a:solidFill>
                <a:sym typeface="Symbol" panose="05050102010706020507" pitchFamily="18" charset="2"/>
              </a:rPr>
              <a:t>=k | x)</a:t>
            </a:r>
          </a:p>
        </p:txBody>
      </p:sp>
      <p:sp>
        <p:nvSpPr>
          <p:cNvPr id="536970" name="Rectangle 394">
            <a:extLst>
              <a:ext uri="{FF2B5EF4-FFF2-40B4-BE49-F238E27FC236}">
                <a16:creationId xmlns:a16="http://schemas.microsoft.com/office/drawing/2014/main" id="{73C5DD26-66CB-45B3-AB95-62B4EC0D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53000"/>
            <a:ext cx="251460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>
                <a:sym typeface="Symbol" panose="05050102010706020507" pitchFamily="18" charset="2"/>
              </a:rPr>
              <a:t>Space: O(KN)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sym typeface="Symbol" panose="05050102010706020507" pitchFamily="18" charset="2"/>
              </a:rPr>
              <a:t>Time: O(K</a:t>
            </a:r>
            <a:r>
              <a:rPr lang="en-US" altLang="en-US" sz="2800" baseline="30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N)</a:t>
            </a:r>
          </a:p>
        </p:txBody>
      </p:sp>
      <p:sp>
        <p:nvSpPr>
          <p:cNvPr id="536971" name="Text Box 395">
            <a:extLst>
              <a:ext uri="{FF2B5EF4-FFF2-40B4-BE49-F238E27FC236}">
                <a16:creationId xmlns:a16="http://schemas.microsoft.com/office/drawing/2014/main" id="{2CEBA4F8-300D-49B8-99ED-8FB6FEAD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1" y="4114800"/>
            <a:ext cx="797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/ P(X)</a:t>
            </a:r>
          </a:p>
        </p:txBody>
      </p:sp>
      <p:sp>
        <p:nvSpPr>
          <p:cNvPr id="536972" name="Text Box 396">
            <a:extLst>
              <a:ext uri="{FF2B5EF4-FFF2-40B4-BE49-F238E27FC236}">
                <a16:creationId xmlns:a16="http://schemas.microsoft.com/office/drawing/2014/main" id="{8D9B226D-C80B-43C2-841A-DF8A12240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24288"/>
            <a:ext cx="2510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Forward probabilities</a:t>
            </a:r>
          </a:p>
        </p:txBody>
      </p:sp>
      <p:sp>
        <p:nvSpPr>
          <p:cNvPr id="536973" name="Text Box 397">
            <a:extLst>
              <a:ext uri="{FF2B5EF4-FFF2-40B4-BE49-F238E27FC236}">
                <a16:creationId xmlns:a16="http://schemas.microsoft.com/office/drawing/2014/main" id="{E3AF4483-B405-4BD1-85A8-19BB8FFD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3824288"/>
            <a:ext cx="2733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Backward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53276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11045819-2D1A-4B5B-9E89-4FA6E6642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</a:t>
            </a:r>
            <a:r>
              <a:rPr lang="en-US" altLang="en-US">
                <a:sym typeface="Symbol" panose="05050102010706020507" pitchFamily="18" charset="2"/>
              </a:rPr>
              <a:t>P(</a:t>
            </a:r>
            <a:r>
              <a:rPr lang="en-US" altLang="en-US" sz="4800">
                <a:sym typeface="Symbol" panose="05050102010706020507" pitchFamily="18" charset="2"/>
              </a:rPr>
              <a:t></a:t>
            </a:r>
            <a:r>
              <a:rPr lang="en-US" altLang="en-US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=k | x)</a:t>
            </a:r>
            <a:r>
              <a:rPr lang="en-US" altLang="en-US"/>
              <a:t> good for?</a:t>
            </a:r>
          </a:p>
        </p:txBody>
      </p:sp>
      <p:sp>
        <p:nvSpPr>
          <p:cNvPr id="540675" name="Rectangle 3">
            <a:extLst>
              <a:ext uri="{FF2B5EF4-FFF2-40B4-BE49-F238E27FC236}">
                <a16:creationId xmlns:a16="http://schemas.microsoft.com/office/drawing/2014/main" id="{DFEF6370-228D-41F6-979A-7AFA7582A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 each position, you can assign a probability (in [0, 1]) to the states that the system might be in at that point – </a:t>
            </a:r>
            <a:r>
              <a:rPr lang="en-US" altLang="en-US">
                <a:solidFill>
                  <a:srgbClr val="000099"/>
                </a:solidFill>
              </a:rPr>
              <a:t>confidence level</a:t>
            </a:r>
          </a:p>
          <a:p>
            <a:pPr>
              <a:lnSpc>
                <a:spcPct val="90000"/>
              </a:lnSpc>
            </a:pPr>
            <a:r>
              <a:rPr lang="en-US" altLang="en-US"/>
              <a:t>Assign each symbol to the most-likely state according to this probability rather than the state on the most-probable path – </a:t>
            </a:r>
            <a:r>
              <a:rPr lang="en-US" altLang="en-US">
                <a:solidFill>
                  <a:srgbClr val="000099"/>
                </a:solidFill>
              </a:rPr>
              <a:t>posterior decoding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</a:t>
            </a:r>
            <a:r>
              <a:rPr lang="en-US" altLang="en-US" sz="3200" baseline="30000">
                <a:sym typeface="Symbol" panose="05050102010706020507" pitchFamily="18" charset="2"/>
              </a:rPr>
              <a:t>^</a:t>
            </a:r>
            <a:r>
              <a:rPr lang="en-US" altLang="en-US" sz="3200" baseline="-25000">
                <a:sym typeface="Symbol" panose="05050102010706020507" pitchFamily="18" charset="2"/>
              </a:rPr>
              <a:t>i</a:t>
            </a:r>
            <a:r>
              <a:rPr lang="en-US" altLang="en-US" sz="3200">
                <a:sym typeface="Symbol" panose="05050102010706020507" pitchFamily="18" charset="2"/>
              </a:rPr>
              <a:t> = argmax</a:t>
            </a:r>
            <a:r>
              <a:rPr lang="en-US" altLang="en-US" sz="3200" baseline="-25000">
                <a:sym typeface="Symbol" panose="05050102010706020507" pitchFamily="18" charset="2"/>
              </a:rPr>
              <a:t>k</a:t>
            </a:r>
            <a:r>
              <a:rPr lang="en-US" altLang="en-US" sz="3200">
                <a:sym typeface="Symbol" panose="05050102010706020507" pitchFamily="18" charset="2"/>
              </a:rPr>
              <a:t> </a:t>
            </a:r>
            <a:r>
              <a:rPr lang="en-US" altLang="en-US" sz="3200"/>
              <a:t>P(</a:t>
            </a:r>
            <a:r>
              <a:rPr lang="en-US" altLang="en-US" sz="3200">
                <a:sym typeface="Symbol" panose="05050102010706020507" pitchFamily="18" charset="2"/>
              </a:rPr>
              <a:t></a:t>
            </a:r>
            <a:r>
              <a:rPr lang="en-US" altLang="en-US" sz="3200" baseline="-25000">
                <a:sym typeface="Symbol" panose="05050102010706020507" pitchFamily="18" charset="2"/>
              </a:rPr>
              <a:t>i</a:t>
            </a:r>
            <a:r>
              <a:rPr lang="en-US" altLang="en-US" sz="3200">
                <a:sym typeface="Symbol" panose="05050102010706020507" pitchFamily="18" charset="2"/>
              </a:rPr>
              <a:t> = k | x)</a:t>
            </a:r>
          </a:p>
        </p:txBody>
      </p:sp>
    </p:spTree>
    <p:extLst>
      <p:ext uri="{BB962C8B-B14F-4D97-AF65-F5344CB8AC3E}">
        <p14:creationId xmlns:p14="http://schemas.microsoft.com/office/powerpoint/2010/main" val="173202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67F0FEDC-AAEE-4EA1-8AFB-EFC2466A1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Posterior decoding for the dishonest casino</a:t>
            </a:r>
          </a:p>
        </p:txBody>
      </p:sp>
      <p:pic>
        <p:nvPicPr>
          <p:cNvPr id="542723" name="Picture 3">
            <a:extLst>
              <a:ext uri="{FF2B5EF4-FFF2-40B4-BE49-F238E27FC236}">
                <a16:creationId xmlns:a16="http://schemas.microsoft.com/office/drawing/2014/main" id="{CEF550EA-7E45-4296-924E-F21FD185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89154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24" name="Text Box 4">
            <a:extLst>
              <a:ext uri="{FF2B5EF4-FFF2-40B4-BE49-F238E27FC236}">
                <a16:creationId xmlns:a16="http://schemas.microsoft.com/office/drawing/2014/main" id="{CB37C50E-BAE8-4211-BC19-878FBA43B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10201"/>
            <a:ext cx="4876800" cy="1015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P(fair) &gt; 0.5, the roll is more likely to be generated by a fair die than a loaded die</a:t>
            </a:r>
          </a:p>
        </p:txBody>
      </p:sp>
      <p:sp>
        <p:nvSpPr>
          <p:cNvPr id="542725" name="Line 5">
            <a:extLst>
              <a:ext uri="{FF2B5EF4-FFF2-40B4-BE49-F238E27FC236}">
                <a16:creationId xmlns:a16="http://schemas.microsoft.com/office/drawing/2014/main" id="{A8700D05-06FF-4E8F-8DF8-E79416AA9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>
            <a:extLst>
              <a:ext uri="{FF2B5EF4-FFF2-40B4-BE49-F238E27FC236}">
                <a16:creationId xmlns:a16="http://schemas.microsoft.com/office/drawing/2014/main" id="{2249B4DB-3690-4B59-B1FB-4D9D5EC3B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idea</a:t>
            </a:r>
          </a:p>
        </p:txBody>
      </p:sp>
      <p:sp>
        <p:nvSpPr>
          <p:cNvPr id="550915" name="Rectangle 3">
            <a:extLst>
              <a:ext uri="{FF2B5EF4-FFF2-40B4-BE49-F238E27FC236}">
                <a16:creationId xmlns:a16="http://schemas.microsoft.com/office/drawing/2014/main" id="{A3627EEC-6B46-4BA1-BC6B-4F237CDF4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199" y="1600201"/>
            <a:ext cx="8668043" cy="4525963"/>
          </a:xfrm>
        </p:spPr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 sz="2400" dirty="0"/>
              <a:t>Estimate our “best guess” on the model parameters </a:t>
            </a:r>
            <a:r>
              <a:rPr lang="el-GR" altLang="en-US" sz="2400" dirty="0">
                <a:cs typeface="Arial" panose="020B0604020202020204" pitchFamily="34" charset="0"/>
              </a:rPr>
              <a:t>θ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/>
              <a:t>Use </a:t>
            </a:r>
            <a:r>
              <a:rPr lang="el-GR" altLang="en-US" sz="2400" dirty="0">
                <a:cs typeface="Arial" panose="020B0604020202020204" pitchFamily="34" charset="0"/>
              </a:rPr>
              <a:t>θ</a:t>
            </a:r>
            <a:r>
              <a:rPr lang="en-US" altLang="en-US" sz="2400" dirty="0"/>
              <a:t> to predict the unknown labels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/>
              <a:t>Re-estimate a new set of </a:t>
            </a:r>
            <a:r>
              <a:rPr lang="el-GR" altLang="en-US" sz="2400" dirty="0">
                <a:cs typeface="Arial" panose="020B0604020202020204" pitchFamily="34" charset="0"/>
              </a:rPr>
              <a:t>θ</a:t>
            </a:r>
            <a:endParaRPr lang="en-US" altLang="en-US" sz="2400" dirty="0"/>
          </a:p>
          <a:p>
            <a:pPr marL="533400" indent="-533400">
              <a:buFontTx/>
              <a:buAutoNum type="arabicPeriod"/>
            </a:pPr>
            <a:r>
              <a:rPr lang="en-US" altLang="en-US" sz="2400" dirty="0"/>
              <a:t>Repeat 2 &amp; 3</a:t>
            </a:r>
          </a:p>
        </p:txBody>
      </p:sp>
      <p:sp>
        <p:nvSpPr>
          <p:cNvPr id="550916" name="AutoShape 4">
            <a:extLst>
              <a:ext uri="{FF2B5EF4-FFF2-40B4-BE49-F238E27FC236}">
                <a16:creationId xmlns:a16="http://schemas.microsoft.com/office/drawing/2014/main" id="{5F4815E8-9A5C-427F-BCC1-711291991528}"/>
              </a:ext>
            </a:extLst>
          </p:cNvPr>
          <p:cNvSpPr>
            <a:spLocks/>
          </p:cNvSpPr>
          <p:nvPr/>
        </p:nvSpPr>
        <p:spPr bwMode="auto">
          <a:xfrm>
            <a:off x="8134350" y="27178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7" name="Text Box 5">
            <a:extLst>
              <a:ext uri="{FF2B5EF4-FFF2-40B4-BE49-F238E27FC236}">
                <a16:creationId xmlns:a16="http://schemas.microsoft.com/office/drawing/2014/main" id="{6B5121F4-F79B-4DCD-9676-F0FD38D61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3127345"/>
            <a:ext cx="1853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Multiple ways</a:t>
            </a:r>
          </a:p>
        </p:txBody>
      </p:sp>
    </p:spTree>
    <p:extLst>
      <p:ext uri="{BB962C8B-B14F-4D97-AF65-F5344CB8AC3E}">
        <p14:creationId xmlns:p14="http://schemas.microsoft.com/office/powerpoint/2010/main" val="108030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>
            <a:extLst>
              <a:ext uri="{FF2B5EF4-FFF2-40B4-BE49-F238E27FC236}">
                <a16:creationId xmlns:a16="http://schemas.microsoft.com/office/drawing/2014/main" id="{B2F89220-03B6-4748-A569-712D8080E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Posterior decoding for another dishonest casino</a:t>
            </a:r>
          </a:p>
        </p:txBody>
      </p:sp>
      <p:sp>
        <p:nvSpPr>
          <p:cNvPr id="704515" name="Rectangle 3">
            <a:extLst>
              <a:ext uri="{FF2B5EF4-FFF2-40B4-BE49-F238E27FC236}">
                <a16:creationId xmlns:a16="http://schemas.microsoft.com/office/drawing/2014/main" id="{5915EEDF-6182-4366-8840-9C0DE6CC2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562601"/>
            <a:ext cx="8229600" cy="563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In this example, Viterbi predicts that all rolls were from the fair die.</a:t>
            </a:r>
          </a:p>
        </p:txBody>
      </p:sp>
      <p:pic>
        <p:nvPicPr>
          <p:cNvPr id="704516" name="Picture 4">
            <a:extLst>
              <a:ext uri="{FF2B5EF4-FFF2-40B4-BE49-F238E27FC236}">
                <a16:creationId xmlns:a16="http://schemas.microsoft.com/office/drawing/2014/main" id="{B76F667F-8D41-4498-B207-920EC35F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752600"/>
            <a:ext cx="839946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4517" name="Line 5">
            <a:extLst>
              <a:ext uri="{FF2B5EF4-FFF2-40B4-BE49-F238E27FC236}">
                <a16:creationId xmlns:a16="http://schemas.microsoft.com/office/drawing/2014/main" id="{17D2DCF2-74E2-41FE-98AA-E08BA1862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194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>
            <a:extLst>
              <a:ext uri="{FF2B5EF4-FFF2-40B4-BE49-F238E27FC236}">
                <a16:creationId xmlns:a16="http://schemas.microsoft.com/office/drawing/2014/main" id="{4328097F-5700-45D6-A7A4-F02A9B246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Viterbi training</a:t>
            </a:r>
          </a:p>
        </p:txBody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1A1863DD-D2D7-4A58-B748-047DE6A35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Estimate our “best guess” on the model parameters </a:t>
            </a:r>
            <a:r>
              <a:rPr lang="el-GR" altLang="en-US">
                <a:cs typeface="Arial" panose="020B0604020202020204" pitchFamily="34" charset="0"/>
              </a:rPr>
              <a:t>θ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Find the </a:t>
            </a:r>
            <a:r>
              <a:rPr lang="en-US" altLang="en-US">
                <a:solidFill>
                  <a:srgbClr val="FF0000"/>
                </a:solidFill>
              </a:rPr>
              <a:t>Viterbi path</a:t>
            </a:r>
            <a:r>
              <a:rPr lang="en-US" altLang="en-US"/>
              <a:t> using current </a:t>
            </a:r>
            <a:r>
              <a:rPr lang="el-GR" altLang="en-US">
                <a:cs typeface="Arial" panose="020B0604020202020204" pitchFamily="34" charset="0"/>
              </a:rPr>
              <a:t>θ</a:t>
            </a:r>
            <a:endParaRPr lang="en-US" altLang="en-US"/>
          </a:p>
          <a:p>
            <a:pPr marL="609600" indent="-609600">
              <a:buFontTx/>
              <a:buAutoNum type="arabicPeriod"/>
            </a:pPr>
            <a:r>
              <a:rPr lang="en-US" altLang="en-US"/>
              <a:t>Re-estimate a new set of </a:t>
            </a:r>
            <a:r>
              <a:rPr lang="el-GR" altLang="en-US">
                <a:cs typeface="Arial" panose="020B0604020202020204" pitchFamily="34" charset="0"/>
              </a:rPr>
              <a:t>θ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based on the Viterbi path</a:t>
            </a:r>
          </a:p>
          <a:p>
            <a:pPr marL="990600" lvl="1" indent="-533400"/>
            <a:r>
              <a:rPr lang="en-US" altLang="en-US"/>
              <a:t>Count transitions/emissions on those paths, getting new θ</a:t>
            </a:r>
            <a:endParaRPr lang="en-US" altLang="en-US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altLang="en-US"/>
              <a:t>Repeat 2 &amp; 3 until converge</a:t>
            </a:r>
          </a:p>
        </p:txBody>
      </p:sp>
    </p:spTree>
    <p:extLst>
      <p:ext uri="{BB962C8B-B14F-4D97-AF65-F5344CB8AC3E}">
        <p14:creationId xmlns:p14="http://schemas.microsoft.com/office/powerpoint/2010/main" val="349742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E86D-6194-4D29-9138-BB1C9BD4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919F-E0EE-4010-A276-02252437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:a16="http://schemas.microsoft.com/office/drawing/2014/main" id="{62990CCA-DDAC-4026-ACDD-5F6257A4D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Posterior decoding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82FE8526-1C1C-45AC-A88A-C4D14EBC5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Viterbi finds the path with the highest probability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We want to know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000" dirty="0">
                <a:sym typeface="Symbol" panose="05050102010706020507" pitchFamily="18" charset="2"/>
              </a:rPr>
              <a:t>	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i="1" dirty="0">
                <a:latin typeface="Times New Roman" panose="02020603050405020304" pitchFamily="18" charset="0"/>
                <a:sym typeface="Symbol" panose="05050102010706020507" pitchFamily="18" charset="2"/>
              </a:rPr>
              <a:t>			</a:t>
            </a: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k          </a:t>
            </a:r>
            <a:r>
              <a:rPr lang="en-US" altLang="en-US" sz="2400" i="1" dirty="0">
                <a:latin typeface="Times New Roman" panose="02020603050405020304" pitchFamily="18" charset="0"/>
              </a:rPr>
              <a:t> 		         = 1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/>
              <a:t>In order to do posterior decoding, we need to know </a:t>
            </a:r>
            <a:r>
              <a:rPr lang="en-US" altLang="en-US" sz="2400" i="1" dirty="0">
                <a:latin typeface="Times New Roman" panose="02020603050405020304" pitchFamily="18" charset="0"/>
              </a:rPr>
              <a:t>P(x)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P(</a:t>
            </a:r>
            <a:r>
              <a:rPr lang="el-GR" altLang="en-US" sz="2400" i="1" dirty="0">
                <a:latin typeface="Times New Roman" panose="02020603050405020304" pitchFamily="18" charset="0"/>
                <a:ea typeface="Arial Unicode MS" pitchFamily="34" charset="-128"/>
                <a:sym typeface="Symbol" panose="05050102010706020507" pitchFamily="18" charset="2"/>
              </a:rPr>
              <a:t></a:t>
            </a:r>
            <a:r>
              <a:rPr lang="en-US" altLang="en-US" sz="2400" i="1" baseline="-25000" dirty="0" err="1">
                <a:latin typeface="Times New Roman" panose="02020603050405020304" pitchFamily="18" charset="0"/>
                <a:ea typeface="Arial Unicode MS" pitchFamily="34" charset="-128"/>
              </a:rPr>
              <a:t>i</a:t>
            </a:r>
            <a:r>
              <a:rPr lang="en-US" altLang="en-US" sz="2400" i="1" dirty="0">
                <a:latin typeface="Times New Roman" panose="02020603050405020304" pitchFamily="18" charset="0"/>
                <a:ea typeface="Arial Unicode MS" pitchFamily="34" charset="-128"/>
              </a:rPr>
              <a:t> = k, x)</a:t>
            </a:r>
            <a:r>
              <a:rPr lang="en-US" altLang="en-US" sz="2400" dirty="0"/>
              <a:t>, since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Computing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P(x)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P(x,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=k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400" dirty="0"/>
              <a:t> is called the </a:t>
            </a:r>
            <a:r>
              <a:rPr lang="en-US" altLang="en-US" sz="2400" dirty="0">
                <a:solidFill>
                  <a:srgbClr val="000099"/>
                </a:solidFill>
              </a:rPr>
              <a:t>evaluation</a:t>
            </a:r>
            <a:r>
              <a:rPr lang="en-US" altLang="en-US" sz="2400" dirty="0"/>
              <a:t> problem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 solution: Forward-backward algorithm</a:t>
            </a:r>
          </a:p>
        </p:txBody>
      </p:sp>
      <p:pic>
        <p:nvPicPr>
          <p:cNvPr id="512004" name="Picture 4">
            <a:extLst>
              <a:ext uri="{FF2B5EF4-FFF2-40B4-BE49-F238E27FC236}">
                <a16:creationId xmlns:a16="http://schemas.microsoft.com/office/drawing/2014/main" id="{A3CCFAE6-AB78-4EB0-9368-974FAA00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1"/>
            <a:ext cx="2590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5" name="Picture 5">
            <a:extLst>
              <a:ext uri="{FF2B5EF4-FFF2-40B4-BE49-F238E27FC236}">
                <a16:creationId xmlns:a16="http://schemas.microsoft.com/office/drawing/2014/main" id="{F6F40EC2-6ED8-401B-B933-9A899788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50" y="2557463"/>
            <a:ext cx="16002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6" name="Picture 6">
            <a:extLst>
              <a:ext uri="{FF2B5EF4-FFF2-40B4-BE49-F238E27FC236}">
                <a16:creationId xmlns:a16="http://schemas.microsoft.com/office/drawing/2014/main" id="{ECAFF505-60FC-45DE-A25D-462C98BC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57303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07" name="Text Box 7">
            <a:extLst>
              <a:ext uri="{FF2B5EF4-FFF2-40B4-BE49-F238E27FC236}">
                <a16:creationId xmlns:a16="http://schemas.microsoft.com/office/drawing/2014/main" id="{451301F2-55C3-4A1E-8B57-A6700490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512008" name="Picture 8">
            <a:extLst>
              <a:ext uri="{FF2B5EF4-FFF2-40B4-BE49-F238E27FC236}">
                <a16:creationId xmlns:a16="http://schemas.microsoft.com/office/drawing/2014/main" id="{270D0824-1138-4360-8C28-3A35825A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1"/>
            <a:ext cx="3733800" cy="773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6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66E5A04E-500B-4F8F-9E29-FBB4DEE66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of a sequence</a:t>
            </a:r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0F84C41F-6BA3-4F4D-9225-F4FD9F7B7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altLang="en-US" sz="2400"/>
              <a:t>P(X | M): prob that X can be generated by M</a:t>
            </a:r>
          </a:p>
          <a:p>
            <a:pPr>
              <a:lnSpc>
                <a:spcPct val="95000"/>
              </a:lnSpc>
            </a:pPr>
            <a:r>
              <a:rPr lang="en-US" altLang="en-US" sz="2400"/>
              <a:t>Sometimes simply written as P(X)</a:t>
            </a:r>
          </a:p>
          <a:p>
            <a:pPr>
              <a:lnSpc>
                <a:spcPct val="95000"/>
              </a:lnSpc>
            </a:pPr>
            <a:r>
              <a:rPr lang="en-US" altLang="en-US" sz="2400"/>
              <a:t>May be written as P(X | M, θ) or P(X | θ) to emphasize that we are looking for θ to optimize the likelihood (discussed later in learning)</a:t>
            </a:r>
          </a:p>
          <a:p>
            <a:pPr>
              <a:lnSpc>
                <a:spcPct val="95000"/>
              </a:lnSpc>
            </a:pPr>
            <a:r>
              <a:rPr lang="en-US" altLang="en-US" sz="2400"/>
              <a:t>Not equal to the probability of a path P(X, </a:t>
            </a:r>
            <a:r>
              <a:rPr lang="en-US" altLang="en-US" sz="2400">
                <a:sym typeface="Symbol" panose="05050102010706020507" pitchFamily="18" charset="2"/>
              </a:rPr>
              <a:t>)</a:t>
            </a:r>
          </a:p>
          <a:p>
            <a:pPr lvl="1">
              <a:lnSpc>
                <a:spcPct val="95000"/>
              </a:lnSpc>
            </a:pPr>
            <a:r>
              <a:rPr lang="en-US" altLang="en-US" sz="2000">
                <a:sym typeface="Symbol" panose="05050102010706020507" pitchFamily="18" charset="2"/>
              </a:rPr>
              <a:t>Many possible paths can generate X. Each with a probability</a:t>
            </a:r>
          </a:p>
          <a:p>
            <a:pPr lvl="1">
              <a:lnSpc>
                <a:spcPct val="95000"/>
              </a:lnSpc>
            </a:pP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P(X) = </a:t>
            </a:r>
            <a:r>
              <a:rPr lang="en-US" altLang="en-US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i="1">
                <a:latin typeface="Times New Roman" panose="02020603050405020304" pitchFamily="18" charset="0"/>
              </a:rPr>
              <a:t>P(X, </a:t>
            </a: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) = </a:t>
            </a:r>
            <a:r>
              <a:rPr lang="en-US" altLang="en-US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i="1">
                <a:latin typeface="Times New Roman" panose="02020603050405020304" pitchFamily="18" charset="0"/>
              </a:rPr>
              <a:t>P(X | </a:t>
            </a: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) P()</a:t>
            </a:r>
          </a:p>
          <a:p>
            <a:pPr lvl="1">
              <a:lnSpc>
                <a:spcPct val="95000"/>
              </a:lnSpc>
            </a:pPr>
            <a:r>
              <a:rPr lang="en-US" altLang="en-US" sz="2000">
                <a:sym typeface="Symbol" panose="05050102010706020507" pitchFamily="18" charset="2"/>
              </a:rPr>
              <a:t>How to compute without summing over all possible paths (exponential of them)?</a:t>
            </a:r>
          </a:p>
          <a:p>
            <a:pPr lvl="2">
              <a:lnSpc>
                <a:spcPct val="95000"/>
              </a:lnSpc>
            </a:pPr>
            <a:r>
              <a:rPr lang="en-US" altLang="en-US" sz="1800">
                <a:sym typeface="Symbol" panose="05050102010706020507" pitchFamily="18" charset="2"/>
              </a:rPr>
              <a:t>Dynamic programming</a:t>
            </a:r>
            <a:endParaRPr lang="el-GR" altLang="en-US" sz="18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96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D71290F7-456A-445F-A51E-CB012845A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forward algorithm</a:t>
            </a:r>
          </a:p>
        </p:txBody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ACF5D7C5-11CB-448C-B732-C9BF1DCBE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382000" cy="4525963"/>
          </a:xfrm>
        </p:spPr>
        <p:txBody>
          <a:bodyPr/>
          <a:lstStyle/>
          <a:p>
            <a:r>
              <a:rPr lang="en-US" altLang="en-US" sz="2800"/>
              <a:t>Define</a:t>
            </a:r>
            <a:r>
              <a:rPr lang="en-US" altLang="en-US" sz="2800" i="1">
                <a:latin typeface="Times New Roman" panose="02020603050405020304" pitchFamily="18" charset="0"/>
              </a:rPr>
              <a:t> f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</a:rPr>
              <a:t>(i) = </a:t>
            </a:r>
            <a:r>
              <a:rPr lang="en-US" altLang="en-US" sz="3600" i="1">
                <a:latin typeface="Times New Roman" panose="02020603050405020304" pitchFamily="18" charset="0"/>
              </a:rPr>
              <a:t>P(x</a:t>
            </a:r>
            <a:r>
              <a:rPr lang="en-US" altLang="en-US" sz="3600" i="1" baseline="-25000">
                <a:latin typeface="Times New Roman" panose="02020603050405020304" pitchFamily="18" charset="0"/>
              </a:rPr>
              <a:t>1</a:t>
            </a:r>
            <a:r>
              <a:rPr lang="en-US" altLang="en-US" sz="3600" i="1">
                <a:latin typeface="Times New Roman" panose="02020603050405020304" pitchFamily="18" charset="0"/>
              </a:rPr>
              <a:t>…x</a:t>
            </a:r>
            <a:r>
              <a:rPr lang="en-US" altLang="en-US" sz="36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3600" i="1">
                <a:latin typeface="Times New Roman" panose="02020603050405020304" pitchFamily="18" charset="0"/>
              </a:rPr>
              <a:t>, </a:t>
            </a:r>
            <a:r>
              <a:rPr lang="en-US" altLang="en-US" sz="3600" i="1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36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3600" i="1">
                <a:latin typeface="Times New Roman" panose="02020603050405020304" pitchFamily="18" charset="0"/>
                <a:sym typeface="Symbol" panose="05050102010706020507" pitchFamily="18" charset="2"/>
              </a:rPr>
              <a:t>=k)</a:t>
            </a:r>
          </a:p>
          <a:p>
            <a:pPr lvl="1"/>
            <a:r>
              <a:rPr lang="en-US" altLang="en-US" sz="2400"/>
              <a:t>Implicitly: sum over all possible paths for 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i="1">
                <a:latin typeface="Times New Roman" panose="02020603050405020304" pitchFamily="18" charset="0"/>
              </a:rPr>
              <a:t>…x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i-1</a:t>
            </a:r>
            <a:endParaRPr lang="en-US" altLang="en-US" sz="3200" i="1" baseline="-25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516100" name="Picture 4">
            <a:extLst>
              <a:ext uri="{FF2B5EF4-FFF2-40B4-BE49-F238E27FC236}">
                <a16:creationId xmlns:a16="http://schemas.microsoft.com/office/drawing/2014/main" id="{A58E9D17-09A1-4627-BD5E-AAD21B6C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98800"/>
            <a:ext cx="49530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6101" name="Text Box 5">
            <a:extLst>
              <a:ext uri="{FF2B5EF4-FFF2-40B4-BE49-F238E27FC236}">
                <a16:creationId xmlns:a16="http://schemas.microsoft.com/office/drawing/2014/main" id="{AFA742AB-5526-456D-A79A-6F4EC3F00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6670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16102" name="Text Box 6">
            <a:extLst>
              <a:ext uri="{FF2B5EF4-FFF2-40B4-BE49-F238E27FC236}">
                <a16:creationId xmlns:a16="http://schemas.microsoft.com/office/drawing/2014/main" id="{9C0E7748-A1C3-4DD5-BA4A-944D74154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4267201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latin typeface="Times New Roman" panose="02020603050405020304" pitchFamily="18" charset="0"/>
              </a:rPr>
              <a:t>k</a:t>
            </a:r>
          </a:p>
        </p:txBody>
      </p:sp>
      <p:graphicFrame>
        <p:nvGraphicFramePr>
          <p:cNvPr id="516103" name="Object 7">
            <a:extLst>
              <a:ext uri="{FF2B5EF4-FFF2-40B4-BE49-F238E27FC236}">
                <a16:creationId xmlns:a16="http://schemas.microsoft.com/office/drawing/2014/main" id="{F8C9050A-7FFE-40E2-A045-59F6F2C44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1" y="5486400"/>
          <a:ext cx="47783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5" imgW="2425680" imgH="583920" progId="Equation.3">
                  <p:embed/>
                </p:oleObj>
              </mc:Choice>
              <mc:Fallback>
                <p:oleObj name="Equation" r:id="rId5" imgW="2425680" imgH="583920" progId="Equation.3">
                  <p:embed/>
                  <p:pic>
                    <p:nvPicPr>
                      <p:cNvPr id="516103" name="Object 7">
                        <a:extLst>
                          <a:ext uri="{FF2B5EF4-FFF2-40B4-BE49-F238E27FC236}">
                            <a16:creationId xmlns:a16="http://schemas.microsoft.com/office/drawing/2014/main" id="{F8C9050A-7FFE-40E2-A045-59F6F2C445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5486400"/>
                        <a:ext cx="477837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07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>
            <a:extLst>
              <a:ext uri="{FF2B5EF4-FFF2-40B4-BE49-F238E27FC236}">
                <a16:creationId xmlns:a16="http://schemas.microsoft.com/office/drawing/2014/main" id="{D90DF80A-7777-426B-9FE0-BC8B6314F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9828" name="Picture 4">
            <a:extLst>
              <a:ext uri="{FF2B5EF4-FFF2-40B4-BE49-F238E27FC236}">
                <a16:creationId xmlns:a16="http://schemas.microsoft.com/office/drawing/2014/main" id="{4C387282-0F38-4621-AB04-205293C5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541020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89830" name="Object 6">
            <a:extLst>
              <a:ext uri="{FF2B5EF4-FFF2-40B4-BE49-F238E27FC236}">
                <a16:creationId xmlns:a16="http://schemas.microsoft.com/office/drawing/2014/main" id="{24227CC4-A21D-4039-8E57-19E3558439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589830" name="Object 6">
                        <a:extLst>
                          <a:ext uri="{FF2B5EF4-FFF2-40B4-BE49-F238E27FC236}">
                            <a16:creationId xmlns:a16="http://schemas.microsoft.com/office/drawing/2014/main" id="{24227CC4-A21D-4039-8E57-19E3558439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9831" name="Object 7">
            <a:extLst>
              <a:ext uri="{FF2B5EF4-FFF2-40B4-BE49-F238E27FC236}">
                <a16:creationId xmlns:a16="http://schemas.microsoft.com/office/drawing/2014/main" id="{F66767FA-049F-49F8-9FFF-332088D7C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3876" y="2774951"/>
          <a:ext cx="6480175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7" imgW="3288960" imgH="1955520" progId="Equation.3">
                  <p:embed/>
                </p:oleObj>
              </mc:Choice>
              <mc:Fallback>
                <p:oleObj name="Equation" r:id="rId7" imgW="3288960" imgH="1955520" progId="Equation.3">
                  <p:embed/>
                  <p:pic>
                    <p:nvPicPr>
                      <p:cNvPr id="589831" name="Object 7">
                        <a:extLst>
                          <a:ext uri="{FF2B5EF4-FFF2-40B4-BE49-F238E27FC236}">
                            <a16:creationId xmlns:a16="http://schemas.microsoft.com/office/drawing/2014/main" id="{F66767FA-049F-49F8-9FFF-332088D7C7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6" y="2774951"/>
                        <a:ext cx="6480175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00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>
            <a:extLst>
              <a:ext uri="{FF2B5EF4-FFF2-40B4-BE49-F238E27FC236}">
                <a16:creationId xmlns:a16="http://schemas.microsoft.com/office/drawing/2014/main" id="{08614A31-3A2B-4B3E-86D2-6C33D6CCF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forward algorithm</a:t>
            </a:r>
          </a:p>
        </p:txBody>
      </p:sp>
      <p:pic>
        <p:nvPicPr>
          <p:cNvPr id="518147" name="Picture 3">
            <a:extLst>
              <a:ext uri="{FF2B5EF4-FFF2-40B4-BE49-F238E27FC236}">
                <a16:creationId xmlns:a16="http://schemas.microsoft.com/office/drawing/2014/main" id="{1F3178F2-10AE-4C0A-AD05-DB367281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85900"/>
            <a:ext cx="75342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8148" name="Rectangle 4">
            <a:extLst>
              <a:ext uri="{FF2B5EF4-FFF2-40B4-BE49-F238E27FC236}">
                <a16:creationId xmlns:a16="http://schemas.microsoft.com/office/drawing/2014/main" id="{7364F74E-27AD-445D-B408-DE698627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100" y="5638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8149" name="Picture 5">
            <a:extLst>
              <a:ext uri="{FF2B5EF4-FFF2-40B4-BE49-F238E27FC236}">
                <a16:creationId xmlns:a16="http://schemas.microsoft.com/office/drawing/2014/main" id="{7EBFA9D8-FCC4-49B0-9162-AC439C08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6438"/>
            <a:ext cx="5029200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8151" name="Rectangle 7">
            <a:extLst>
              <a:ext uri="{FF2B5EF4-FFF2-40B4-BE49-F238E27FC236}">
                <a16:creationId xmlns:a16="http://schemas.microsoft.com/office/drawing/2014/main" id="{98953B66-5490-42DE-AB04-926D6D45F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386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	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18153" name="Text Box 9">
            <a:extLst>
              <a:ext uri="{FF2B5EF4-FFF2-40B4-BE49-F238E27FC236}">
                <a16:creationId xmlns:a16="http://schemas.microsoft.com/office/drawing/2014/main" id="{D41BE677-A03E-46CC-BEB0-18BB1BD6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283845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68826690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765</TotalTime>
  <Words>933</Words>
  <Application>Microsoft Office PowerPoint</Application>
  <PresentationFormat>Widescreen</PresentationFormat>
  <Paragraphs>151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Wisp</vt:lpstr>
      <vt:lpstr>Equation</vt:lpstr>
      <vt:lpstr>Learning</vt:lpstr>
      <vt:lpstr>Basic idea</vt:lpstr>
      <vt:lpstr>Viterbi training</vt:lpstr>
      <vt:lpstr>PowerPoint Presentation</vt:lpstr>
      <vt:lpstr>Posterior decoding</vt:lpstr>
      <vt:lpstr>Probability of a sequence</vt:lpstr>
      <vt:lpstr>The forward algorithm</vt:lpstr>
      <vt:lpstr>PowerPoint Presentation</vt:lpstr>
      <vt:lpstr>The forward algorithm</vt:lpstr>
      <vt:lpstr>The forward algorithm</vt:lpstr>
      <vt:lpstr>Relation between Forward and Viterbi</vt:lpstr>
      <vt:lpstr>Posterior decoding</vt:lpstr>
      <vt:lpstr>PowerPoint Presentation</vt:lpstr>
      <vt:lpstr>The backward algorithm</vt:lpstr>
      <vt:lpstr>PowerPoint Presentation</vt:lpstr>
      <vt:lpstr>The forward-backward algorithm</vt:lpstr>
      <vt:lpstr>PowerPoint Presentation</vt:lpstr>
      <vt:lpstr>What’s P(i=k | x) good for?</vt:lpstr>
      <vt:lpstr>Posterior decoding for the dishonest casino</vt:lpstr>
      <vt:lpstr>Posterior decoding for another dishonest casino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Chengwei Lei</dc:creator>
  <cp:lastModifiedBy>Chengwei Lei</cp:lastModifiedBy>
  <cp:revision>120</cp:revision>
  <dcterms:created xsi:type="dcterms:W3CDTF">2016-08-31T19:16:09Z</dcterms:created>
  <dcterms:modified xsi:type="dcterms:W3CDTF">2021-10-24T05:35:12Z</dcterms:modified>
</cp:coreProperties>
</file>