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5" r:id="rId19"/>
    <p:sldId id="274" r:id="rId20"/>
    <p:sldId id="270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0" r:id="rId32"/>
    <p:sldId id="289" r:id="rId33"/>
    <p:sldId id="290" r:id="rId34"/>
    <p:sldId id="287" r:id="rId35"/>
    <p:sldId id="288" r:id="rId36"/>
    <p:sldId id="291" r:id="rId37"/>
    <p:sldId id="292" r:id="rId38"/>
    <p:sldId id="295" r:id="rId39"/>
    <p:sldId id="296" r:id="rId40"/>
    <p:sldId id="297" r:id="rId41"/>
    <p:sldId id="301" r:id="rId42"/>
    <p:sldId id="302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1E65F-3C9D-4AC9-89F5-390E3D97661A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6DF614-E641-4A77-8CEE-07AA863293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23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60413" y="877888"/>
            <a:ext cx="5332412" cy="30003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061392" y="4310646"/>
            <a:ext cx="4736657" cy="35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165" tIns="40083" rIns="80165" bIns="40083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4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wmf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8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2205" y="411480"/>
            <a:ext cx="10809795" cy="3831336"/>
          </a:xfrm>
        </p:spPr>
        <p:txBody>
          <a:bodyPr>
            <a:normAutofit/>
          </a:bodyPr>
          <a:lstStyle/>
          <a:p>
            <a:r>
              <a:rPr lang="en-US" dirty="0" smtClean="0"/>
              <a:t>Big Data Event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/>
              <a:t>Dr. Chengwei Lei</a:t>
            </a:r>
          </a:p>
          <a:p>
            <a:pPr algn="ctr"/>
            <a:r>
              <a:rPr lang="en-US" dirty="0"/>
              <a:t>CEECS</a:t>
            </a:r>
          </a:p>
          <a:p>
            <a:pPr algn="ctr"/>
            <a:r>
              <a:rPr lang="en-US" dirty="0"/>
              <a:t>California State University, Bakersfield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99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Make it 4V’s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633" y="1948549"/>
            <a:ext cx="7012956" cy="358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3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Who’s Generating Big Data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846708" y="1694798"/>
            <a:ext cx="3171061" cy="2417904"/>
            <a:chOff x="322707" y="1694798"/>
            <a:chExt cx="3171061" cy="2417904"/>
          </a:xfrm>
        </p:grpSpPr>
        <p:pic>
          <p:nvPicPr>
            <p:cNvPr id="9" name="Picture 8" descr="Screen shot 2013-01-13 at 5.24.36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973" y="1694798"/>
              <a:ext cx="1092761" cy="180690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22707" y="3527927"/>
              <a:ext cx="3171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800000"/>
                  </a:solidFill>
                </a:rPr>
                <a:t>Social media and networks</a:t>
              </a:r>
            </a:p>
            <a:p>
              <a:r>
                <a:rPr lang="en-US" sz="1600" dirty="0"/>
                <a:t>(all of us are generating data)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71431" y="1677257"/>
            <a:ext cx="3185356" cy="2266488"/>
            <a:chOff x="3047431" y="1677257"/>
            <a:chExt cx="3185356" cy="22664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1644" y="1868931"/>
              <a:ext cx="994591" cy="6712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1011" y="1868931"/>
              <a:ext cx="800633" cy="6712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1715" y="2540220"/>
              <a:ext cx="984520" cy="74782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7431" y="1677257"/>
              <a:ext cx="691475" cy="96806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92577" y="2540220"/>
              <a:ext cx="1149067" cy="74782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289353" y="3358970"/>
              <a:ext cx="29434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800000"/>
                  </a:solidFill>
                </a:rPr>
                <a:t>Scientific instruments</a:t>
              </a:r>
            </a:p>
            <a:p>
              <a:r>
                <a:rPr lang="en-US" sz="1600" dirty="0"/>
                <a:t>(collecting all sorts of data) 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639279" y="1765169"/>
            <a:ext cx="3366627" cy="1359827"/>
            <a:chOff x="6115278" y="1765168"/>
            <a:chExt cx="3366627" cy="135982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75339" y="1765168"/>
              <a:ext cx="797063" cy="79706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97879" y="1766568"/>
              <a:ext cx="877460" cy="79566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115278" y="2540220"/>
              <a:ext cx="33666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800000"/>
                  </a:solidFill>
                </a:rPr>
                <a:t>Mobile devices </a:t>
              </a:r>
            </a:p>
            <a:p>
              <a:r>
                <a:rPr lang="en-US" sz="1600" dirty="0"/>
                <a:t>(tracking all objects all the time)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383696" y="3469326"/>
            <a:ext cx="3161506" cy="1474374"/>
            <a:chOff x="5859696" y="3469326"/>
            <a:chExt cx="3161506" cy="147437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69098" y="3501410"/>
              <a:ext cx="984502" cy="6409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53600" y="3469326"/>
              <a:ext cx="1143056" cy="64337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859696" y="4112703"/>
              <a:ext cx="31615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800000"/>
                  </a:solidFill>
                </a:rPr>
                <a:t>Sensor technology and networks</a:t>
              </a:r>
            </a:p>
            <a:p>
              <a:r>
                <a:rPr lang="en-US" sz="1600" dirty="0"/>
                <a:t>(measuring all kinds of data) </a:t>
              </a:r>
            </a:p>
          </p:txBody>
        </p:sp>
      </p:grp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1949332" y="4985478"/>
            <a:ext cx="8071325" cy="132931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The </a:t>
            </a:r>
            <a:r>
              <a:rPr lang="en-US" dirty="0"/>
              <a:t>progress and innovation </a:t>
            </a:r>
            <a:r>
              <a:rPr lang="en-US" dirty="0" smtClean="0"/>
              <a:t>is </a:t>
            </a:r>
            <a:r>
              <a:rPr lang="en-US" dirty="0"/>
              <a:t>no longer hindered by </a:t>
            </a:r>
            <a:r>
              <a:rPr lang="en-US" dirty="0" smtClean="0"/>
              <a:t>the </a:t>
            </a:r>
            <a:r>
              <a:rPr lang="en-US" dirty="0"/>
              <a:t>ability to collect </a:t>
            </a:r>
            <a:r>
              <a:rPr lang="en-US" dirty="0" smtClean="0"/>
              <a:t>data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But, </a:t>
            </a:r>
            <a:r>
              <a:rPr lang="en-US" dirty="0"/>
              <a:t>by </a:t>
            </a:r>
            <a:r>
              <a:rPr lang="en-US" dirty="0" smtClean="0"/>
              <a:t>the </a:t>
            </a:r>
            <a:r>
              <a:rPr lang="en-US" dirty="0"/>
              <a:t>ability to manage, analyze</a:t>
            </a:r>
            <a:r>
              <a:rPr lang="en-US" dirty="0" smtClean="0"/>
              <a:t>, summarize</a:t>
            </a:r>
            <a:r>
              <a:rPr lang="en-US" dirty="0"/>
              <a:t>, visualize, and discover knowledge from the collected data in a timely manner and in a </a:t>
            </a:r>
            <a:r>
              <a:rPr lang="en-US" dirty="0" smtClean="0"/>
              <a:t>scalable fashion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91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Model Has Changed…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1765" y="1801237"/>
            <a:ext cx="8144480" cy="69150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The Model of Generating/Consuming Data has </a:t>
            </a:r>
            <a:r>
              <a:rPr lang="en-US" b="1" dirty="0" smtClean="0">
                <a:solidFill>
                  <a:srgbClr val="800000"/>
                </a:solidFill>
              </a:rPr>
              <a:t>Changed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4" name="Picture 3" descr="Screen shot 2013-01-13 at 5.46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52" y="3190161"/>
            <a:ext cx="996168" cy="928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960" y="3190161"/>
            <a:ext cx="889834" cy="8891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7461" y="2729902"/>
            <a:ext cx="9172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Old Model: </a:t>
            </a:r>
            <a:r>
              <a:rPr lang="en-US" dirty="0"/>
              <a:t>Few companies are generating data, all others are consuming data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832" y="3099234"/>
            <a:ext cx="1251853" cy="92956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4408299" y="3383003"/>
            <a:ext cx="1768562" cy="4866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937460" y="4565868"/>
            <a:ext cx="8197140" cy="1381096"/>
            <a:chOff x="413460" y="4565868"/>
            <a:chExt cx="8197140" cy="1381096"/>
          </a:xfrm>
        </p:grpSpPr>
        <p:pic>
          <p:nvPicPr>
            <p:cNvPr id="8" name="Picture 7" descr="Screen shot 2013-01-13 at 5.50.25 PM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65" y="5032760"/>
              <a:ext cx="1317519" cy="91420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13460" y="4565868"/>
              <a:ext cx="81971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New Model: </a:t>
              </a:r>
              <a:r>
                <a:rPr lang="en-US" dirty="0"/>
                <a:t>all of us are generating data, and all of us are consuming data </a:t>
              </a: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2277048" y="5185359"/>
              <a:ext cx="1768562" cy="48667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8754" y="4973409"/>
              <a:ext cx="1251853" cy="929560"/>
            </a:xfrm>
            <a:prstGeom prst="rect">
              <a:avLst/>
            </a:prstGeom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55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dirty="0" smtClean="0">
                <a:effectLst/>
              </a:rPr>
              <a:t>Traditional Hypothesis Driven Research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95800" y="2362200"/>
            <a:ext cx="3689350" cy="3505200"/>
            <a:chOff x="1872" y="1488"/>
            <a:chExt cx="2324" cy="220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872" y="1488"/>
              <a:ext cx="1776" cy="2208"/>
              <a:chOff x="1824" y="1488"/>
              <a:chExt cx="1776" cy="2208"/>
            </a:xfrm>
          </p:grpSpPr>
          <p:sp>
            <p:nvSpPr>
              <p:cNvPr id="7175" name="Rectangle 6"/>
              <p:cNvSpPr>
                <a:spLocks noChangeArrowheads="1"/>
              </p:cNvSpPr>
              <p:nvPr/>
            </p:nvSpPr>
            <p:spPr bwMode="auto">
              <a:xfrm>
                <a:off x="2160" y="1488"/>
                <a:ext cx="1440" cy="288"/>
              </a:xfrm>
              <a:prstGeom prst="rect">
                <a:avLst/>
              </a:prstGeom>
              <a:solidFill>
                <a:schemeClr val="accent1"/>
              </a:solidFill>
              <a:ln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400"/>
                  <a:t>Hypothesis</a:t>
                </a:r>
              </a:p>
            </p:txBody>
          </p:sp>
          <p:sp>
            <p:nvSpPr>
              <p:cNvPr id="7176" name="Rectangle 7"/>
              <p:cNvSpPr>
                <a:spLocks noChangeArrowheads="1"/>
              </p:cNvSpPr>
              <p:nvPr/>
            </p:nvSpPr>
            <p:spPr bwMode="auto">
              <a:xfrm>
                <a:off x="2160" y="2208"/>
                <a:ext cx="1440" cy="288"/>
              </a:xfrm>
              <a:prstGeom prst="rect">
                <a:avLst/>
              </a:prstGeom>
              <a:solidFill>
                <a:schemeClr val="accent1"/>
              </a:solidFill>
              <a:ln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400"/>
                  <a:t>Experiment</a:t>
                </a:r>
              </a:p>
            </p:txBody>
          </p:sp>
          <p:sp>
            <p:nvSpPr>
              <p:cNvPr id="7177" name="Rectangle 8"/>
              <p:cNvSpPr>
                <a:spLocks noChangeArrowheads="1"/>
              </p:cNvSpPr>
              <p:nvPr/>
            </p:nvSpPr>
            <p:spPr bwMode="auto">
              <a:xfrm>
                <a:off x="2160" y="2784"/>
                <a:ext cx="1440" cy="288"/>
              </a:xfrm>
              <a:prstGeom prst="rect">
                <a:avLst/>
              </a:prstGeom>
              <a:solidFill>
                <a:schemeClr val="accent1"/>
              </a:solidFill>
              <a:ln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400"/>
                  <a:t>Data</a:t>
                </a:r>
              </a:p>
            </p:txBody>
          </p:sp>
          <p:sp>
            <p:nvSpPr>
              <p:cNvPr id="7178" name="Rectangle 9"/>
              <p:cNvSpPr>
                <a:spLocks noChangeArrowheads="1"/>
              </p:cNvSpPr>
              <p:nvPr/>
            </p:nvSpPr>
            <p:spPr bwMode="auto">
              <a:xfrm>
                <a:off x="2160" y="3408"/>
                <a:ext cx="1440" cy="288"/>
              </a:xfrm>
              <a:prstGeom prst="rect">
                <a:avLst/>
              </a:prstGeom>
              <a:solidFill>
                <a:schemeClr val="accent1"/>
              </a:solidFill>
              <a:ln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400"/>
                  <a:t>Result</a:t>
                </a:r>
              </a:p>
            </p:txBody>
          </p:sp>
          <p:sp>
            <p:nvSpPr>
              <p:cNvPr id="7179" name="Line 10"/>
              <p:cNvSpPr>
                <a:spLocks noChangeShapeType="1"/>
              </p:cNvSpPr>
              <p:nvPr/>
            </p:nvSpPr>
            <p:spPr bwMode="auto">
              <a:xfrm>
                <a:off x="2880" y="1776"/>
                <a:ext cx="0" cy="38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0" name="Line 11"/>
              <p:cNvSpPr>
                <a:spLocks noChangeShapeType="1"/>
              </p:cNvSpPr>
              <p:nvPr/>
            </p:nvSpPr>
            <p:spPr bwMode="auto">
              <a:xfrm>
                <a:off x="2880" y="2496"/>
                <a:ext cx="0" cy="24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1" name="Line 12"/>
              <p:cNvSpPr>
                <a:spLocks noChangeShapeType="1"/>
              </p:cNvSpPr>
              <p:nvPr/>
            </p:nvSpPr>
            <p:spPr bwMode="auto">
              <a:xfrm>
                <a:off x="2880" y="3072"/>
                <a:ext cx="0" cy="2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2" name="Line 13"/>
              <p:cNvSpPr>
                <a:spLocks noChangeShapeType="1"/>
              </p:cNvSpPr>
              <p:nvPr/>
            </p:nvSpPr>
            <p:spPr bwMode="auto">
              <a:xfrm flipH="1">
                <a:off x="1824" y="3552"/>
                <a:ext cx="336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3" name="Line 14"/>
              <p:cNvSpPr>
                <a:spLocks noChangeShapeType="1"/>
              </p:cNvSpPr>
              <p:nvPr/>
            </p:nvSpPr>
            <p:spPr bwMode="auto">
              <a:xfrm flipV="1">
                <a:off x="1824" y="1632"/>
                <a:ext cx="0" cy="192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4" name="Line 15"/>
              <p:cNvSpPr>
                <a:spLocks noChangeShapeType="1"/>
              </p:cNvSpPr>
              <p:nvPr/>
            </p:nvSpPr>
            <p:spPr bwMode="auto">
              <a:xfrm>
                <a:off x="1824" y="1632"/>
                <a:ext cx="28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73" name="Text Box 16"/>
            <p:cNvSpPr txBox="1">
              <a:spLocks noChangeArrowheads="1"/>
            </p:cNvSpPr>
            <p:nvPr/>
          </p:nvSpPr>
          <p:spPr bwMode="auto">
            <a:xfrm>
              <a:off x="3120" y="1776"/>
              <a:ext cx="1076" cy="404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3600" b="1">
                  <a:solidFill>
                    <a:srgbClr val="FF3300"/>
                  </a:solidFill>
                </a:rPr>
                <a:t>Design</a:t>
              </a:r>
              <a:endParaRPr lang="en-US" sz="2400"/>
            </a:p>
          </p:txBody>
        </p:sp>
        <p:sp>
          <p:nvSpPr>
            <p:cNvPr id="7174" name="Text Box 17"/>
            <p:cNvSpPr txBox="1">
              <a:spLocks noChangeArrowheads="1"/>
            </p:cNvSpPr>
            <p:nvPr/>
          </p:nvSpPr>
          <p:spPr bwMode="auto">
            <a:xfrm>
              <a:off x="3120" y="3120"/>
              <a:ext cx="1048" cy="233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/>
                <a:t>Data analysis</a:t>
              </a: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7673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304800"/>
            <a:ext cx="7772400" cy="1143000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dirty="0"/>
              <a:t>Data Driven Science</a:t>
            </a:r>
            <a:endParaRPr lang="en-US" dirty="0" smtClean="0">
              <a:effectLst/>
            </a:endParaRPr>
          </a:p>
        </p:txBody>
      </p:sp>
      <p:sp>
        <p:nvSpPr>
          <p:cNvPr id="8195" name="Rectangle 1029"/>
          <p:cNvSpPr>
            <a:spLocks noChangeArrowheads="1"/>
          </p:cNvSpPr>
          <p:nvPr/>
        </p:nvSpPr>
        <p:spPr bwMode="auto">
          <a:xfrm>
            <a:off x="4114800" y="1676400"/>
            <a:ext cx="3276600" cy="496888"/>
          </a:xfrm>
          <a:prstGeom prst="rect">
            <a:avLst/>
          </a:prstGeom>
          <a:solidFill>
            <a:schemeClr val="accent1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r>
              <a:rPr lang="en-US" sz="2400" dirty="0"/>
              <a:t>Process/Experiment</a:t>
            </a:r>
          </a:p>
        </p:txBody>
      </p:sp>
      <p:sp>
        <p:nvSpPr>
          <p:cNvPr id="8196" name="Line 1030"/>
          <p:cNvSpPr>
            <a:spLocks noChangeShapeType="1"/>
          </p:cNvSpPr>
          <p:nvPr/>
        </p:nvSpPr>
        <p:spPr bwMode="auto">
          <a:xfrm>
            <a:off x="5638800" y="2246313"/>
            <a:ext cx="1588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Text Box 1031"/>
          <p:cNvSpPr txBox="1">
            <a:spLocks noChangeArrowheads="1"/>
          </p:cNvSpPr>
          <p:nvPr/>
        </p:nvSpPr>
        <p:spPr bwMode="auto">
          <a:xfrm>
            <a:off x="7070725" y="1752600"/>
            <a:ext cx="184150" cy="45720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endParaRPr lang="en-US" sz="2400"/>
          </a:p>
        </p:txBody>
      </p:sp>
      <p:grpSp>
        <p:nvGrpSpPr>
          <p:cNvPr id="2" name="Group 1032"/>
          <p:cNvGrpSpPr>
            <a:grpSpLocks/>
          </p:cNvGrpSpPr>
          <p:nvPr/>
        </p:nvGrpSpPr>
        <p:grpSpPr bwMode="auto">
          <a:xfrm>
            <a:off x="3505200" y="2667000"/>
            <a:ext cx="4725458" cy="2590800"/>
            <a:chOff x="1488" y="2160"/>
            <a:chExt cx="2679" cy="1392"/>
          </a:xfrm>
        </p:grpSpPr>
        <p:pic>
          <p:nvPicPr>
            <p:cNvPr id="8200" name="Picture 1033" descr="gorill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88" y="2160"/>
              <a:ext cx="2592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1" name="Text Box 1034"/>
            <p:cNvSpPr txBox="1">
              <a:spLocks noChangeArrowheads="1"/>
            </p:cNvSpPr>
            <p:nvPr/>
          </p:nvSpPr>
          <p:spPr bwMode="auto">
            <a:xfrm>
              <a:off x="2352" y="2448"/>
              <a:ext cx="1815" cy="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9600" dirty="0">
                  <a:solidFill>
                    <a:srgbClr val="FF3300"/>
                  </a:solidFill>
                </a:rPr>
                <a:t>Data</a:t>
              </a:r>
              <a:endParaRPr lang="en-US" sz="9600" dirty="0"/>
            </a:p>
          </p:txBody>
        </p:sp>
      </p:grpSp>
      <p:sp>
        <p:nvSpPr>
          <p:cNvPr id="8199" name="Text Box 1035"/>
          <p:cNvSpPr txBox="1">
            <a:spLocks noChangeArrowheads="1"/>
          </p:cNvSpPr>
          <p:nvPr/>
        </p:nvSpPr>
        <p:spPr bwMode="auto">
          <a:xfrm>
            <a:off x="4162425" y="5302251"/>
            <a:ext cx="48830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b="1" dirty="0"/>
              <a:t>No Prior Hypothesis</a:t>
            </a:r>
          </a:p>
          <a:p>
            <a:pPr eaLnBrk="0" hangingPunct="0"/>
            <a:r>
              <a:rPr lang="en-US" sz="3600" b="1" dirty="0">
                <a:solidFill>
                  <a:schemeClr val="accent2"/>
                </a:solidFill>
              </a:rPr>
              <a:t>New Science of Data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511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 bwMode="auto">
          <a:xfrm>
            <a:off x="2133601" y="244158"/>
            <a:ext cx="8153399" cy="1339850"/>
          </a:xfrm>
          <a:noFill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 err="1" smtClean="0">
                <a:effectLst/>
              </a:rPr>
              <a:t>Astro</a:t>
            </a:r>
            <a:r>
              <a:rPr lang="en-US" dirty="0" smtClean="0">
                <a:effectLst/>
              </a:rPr>
              <a:t>-Informatics: US National Virtual Observatory (NVO)</a:t>
            </a:r>
          </a:p>
        </p:txBody>
      </p:sp>
      <p:pic>
        <p:nvPicPr>
          <p:cNvPr id="43016" name="Picture 8" descr="arp24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0" y="4048126"/>
            <a:ext cx="2286000" cy="2187575"/>
          </a:xfrm>
        </p:spPr>
      </p:pic>
      <p:pic>
        <p:nvPicPr>
          <p:cNvPr id="43017" name="Picture 9" descr="m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0" y="1819276"/>
            <a:ext cx="2286000" cy="2143125"/>
          </a:xfrm>
        </p:spPr>
      </p:pic>
      <p:sp>
        <p:nvSpPr>
          <p:cNvPr id="43024" name="Rectangle 16"/>
          <p:cNvSpPr>
            <a:spLocks noGrp="1"/>
          </p:cNvSpPr>
          <p:nvPr>
            <p:ph type="body" sz="half" idx="4294967295"/>
          </p:nvPr>
        </p:nvSpPr>
        <p:spPr>
          <a:xfrm>
            <a:off x="7543800" y="1798638"/>
            <a:ext cx="3124200" cy="4525962"/>
          </a:xfrm>
        </p:spPr>
        <p:txBody>
          <a:bodyPr/>
          <a:lstStyle/>
          <a:p>
            <a:r>
              <a:rPr lang="en-US" sz="2300" dirty="0"/>
              <a:t>New Astronomy</a:t>
            </a:r>
          </a:p>
          <a:p>
            <a:pPr lvl="1"/>
            <a:r>
              <a:rPr lang="en-US" sz="2100" dirty="0"/>
              <a:t>Local vs. Distant Universe</a:t>
            </a:r>
          </a:p>
          <a:p>
            <a:pPr lvl="1"/>
            <a:r>
              <a:rPr lang="en-US" sz="2100" dirty="0"/>
              <a:t>Rare/exotic objects</a:t>
            </a:r>
          </a:p>
          <a:p>
            <a:pPr lvl="1"/>
            <a:r>
              <a:rPr lang="en-US" sz="2100" dirty="0"/>
              <a:t>Census of active galactic nuclei</a:t>
            </a:r>
          </a:p>
          <a:p>
            <a:pPr lvl="1"/>
            <a:r>
              <a:rPr lang="en-US" sz="2100" dirty="0"/>
              <a:t>Search extra-solar planets</a:t>
            </a:r>
          </a:p>
          <a:p>
            <a:r>
              <a:rPr lang="en-US" sz="2300" dirty="0"/>
              <a:t>Turn anyone into an astronomer</a:t>
            </a:r>
          </a:p>
        </p:txBody>
      </p:sp>
      <p:pic>
        <p:nvPicPr>
          <p:cNvPr id="43019" name="Picture 11" descr="ngc4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812608"/>
            <a:ext cx="2209800" cy="2149792"/>
          </a:xfrm>
          <a:prstGeom prst="rect">
            <a:avLst/>
          </a:prstGeom>
          <a:noFill/>
        </p:spPr>
      </p:pic>
      <p:pic>
        <p:nvPicPr>
          <p:cNvPr id="43020" name="Picture 12" descr="ngc105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4038600"/>
            <a:ext cx="2209800" cy="220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5324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mtClean="0">
                <a:effectLst/>
              </a:rPr>
              <a:t>Ecological Informatics</a:t>
            </a:r>
          </a:p>
        </p:txBody>
      </p:sp>
      <p:pic>
        <p:nvPicPr>
          <p:cNvPr id="48134" name="Picture 6" descr="ecoinfo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33600" y="1827212"/>
            <a:ext cx="6629400" cy="3278188"/>
          </a:xfrm>
        </p:spPr>
      </p:pic>
      <p:sp>
        <p:nvSpPr>
          <p:cNvPr id="48133" name="Rectangle 5"/>
          <p:cNvSpPr>
            <a:spLocks noGrp="1"/>
          </p:cNvSpPr>
          <p:nvPr>
            <p:ph type="body" sz="half" idx="4294967295"/>
          </p:nvPr>
        </p:nvSpPr>
        <p:spPr>
          <a:xfrm>
            <a:off x="2438400" y="5118100"/>
            <a:ext cx="8229600" cy="1358900"/>
          </a:xfrm>
        </p:spPr>
        <p:txBody>
          <a:bodyPr/>
          <a:lstStyle/>
          <a:p>
            <a:r>
              <a:rPr lang="en-US" sz="2300" dirty="0">
                <a:latin typeface="Verdana" pitchFamily="-32" charset="0"/>
              </a:rPr>
              <a:t>Analyze complex ecological data from a highly-distributed set of field stations, laboratories, research sites, and individual researchers</a:t>
            </a:r>
          </a:p>
        </p:txBody>
      </p:sp>
      <p:pic>
        <p:nvPicPr>
          <p:cNvPr id="48135" name="Picture 7" descr="7051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15400" y="2133600"/>
            <a:ext cx="1492250" cy="198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2193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mtClean="0">
                <a:effectLst/>
              </a:rPr>
              <a:t>Geo-Informatics</a:t>
            </a:r>
          </a:p>
        </p:txBody>
      </p:sp>
      <p:pic>
        <p:nvPicPr>
          <p:cNvPr id="52232" name="Picture 8" descr="gi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40026" y="1928814"/>
            <a:ext cx="3279775" cy="2185987"/>
          </a:xfrm>
        </p:spPr>
      </p:pic>
      <p:pic>
        <p:nvPicPr>
          <p:cNvPr id="52233" name="Picture 9" descr="gi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705601" y="1928814"/>
            <a:ext cx="2663825" cy="2185987"/>
          </a:xfrm>
        </p:spPr>
      </p:pic>
      <p:pic>
        <p:nvPicPr>
          <p:cNvPr id="52234" name="Picture 10" descr="gi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895600" y="4114801"/>
            <a:ext cx="3124200" cy="2187575"/>
          </a:xfrm>
        </p:spPr>
      </p:pic>
      <p:pic>
        <p:nvPicPr>
          <p:cNvPr id="52235" name="Picture 11" descr="gi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705600" y="4114801"/>
            <a:ext cx="2901950" cy="2187575"/>
          </a:xfrm>
        </p:spPr>
      </p:pic>
    </p:spTree>
    <p:extLst>
      <p:ext uri="{BB962C8B-B14F-4D97-AF65-F5344CB8AC3E}">
        <p14:creationId xmlns:p14="http://schemas.microsoft.com/office/powerpoint/2010/main" val="3324410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mtClean="0">
                <a:effectLst/>
              </a:rPr>
              <a:t>Materials Informatics</a:t>
            </a:r>
          </a:p>
        </p:txBody>
      </p:sp>
      <p:pic>
        <p:nvPicPr>
          <p:cNvPr id="56324" name="Picture 4" descr="materials_l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1618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mtClean="0">
                <a:effectLst/>
              </a:rPr>
              <a:t>Cheminformatics</a:t>
            </a:r>
          </a:p>
        </p:txBody>
      </p:sp>
      <p:graphicFrame>
        <p:nvGraphicFramePr>
          <p:cNvPr id="54279" name="Object 7" descr="RECCR_03"/>
          <p:cNvGraphicFramePr>
            <a:graphicFrameLocks noGrp="1" noChangeAspect="1"/>
          </p:cNvGraphicFramePr>
          <p:nvPr>
            <p:ph idx="1"/>
          </p:nvPr>
        </p:nvGraphicFramePr>
        <p:xfrm>
          <a:off x="1905000" y="3962400"/>
          <a:ext cx="1143000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S ChemDraw Drawing" r:id="rId3" imgW="2331720" imgH="2219760" progId="">
                  <p:embed/>
                </p:oleObj>
              </mc:Choice>
              <mc:Fallback>
                <p:oleObj name="CS ChemDraw Drawing" r:id="rId3" imgW="2331720" imgH="2219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962400"/>
                        <a:ext cx="1143000" cy="1087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81" name="Picture 9"/>
          <p:cNvPicPr>
            <a:picLocks noChangeAspect="1" noChangeArrowheads="1"/>
          </p:cNvPicPr>
          <p:nvPr/>
        </p:nvPicPr>
        <p:blipFill>
          <a:blip r:embed="rId5" cstate="print"/>
          <a:srcRect t="9343" r="49538" b="29510"/>
          <a:stretch>
            <a:fillRect/>
          </a:stretch>
        </p:blipFill>
        <p:spPr bwMode="auto">
          <a:xfrm>
            <a:off x="4419600" y="4052889"/>
            <a:ext cx="121920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2" name="Picture 10" descr="mol structur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4052889"/>
            <a:ext cx="1028700" cy="979487"/>
          </a:xfrm>
          <a:prstGeom prst="rect">
            <a:avLst/>
          </a:prstGeom>
          <a:noFill/>
        </p:spPr>
      </p:pic>
      <p:pic>
        <p:nvPicPr>
          <p:cNvPr id="54283" name="Picture 11" descr="dim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33700" y="5045076"/>
            <a:ext cx="1371600" cy="974725"/>
          </a:xfrm>
          <a:prstGeom prst="rect">
            <a:avLst/>
          </a:prstGeom>
          <a:noFill/>
        </p:spPr>
      </p:pic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4457700" y="5441950"/>
            <a:ext cx="1943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>
                <a:latin typeface="Times New Roman" pitchFamily="-32" charset="0"/>
                <a:ea typeface="ＭＳ Ｐゴシック" pitchFamily="-32" charset="-128"/>
              </a:rPr>
              <a:t>AAACCTCATAGGAAGCATACCAGGAATTACATCA…</a:t>
            </a:r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7467600" y="3962400"/>
            <a:ext cx="3048000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Structural Descriptors</a:t>
            </a:r>
          </a:p>
          <a:p>
            <a:pPr>
              <a:spcBef>
                <a:spcPct val="50000"/>
              </a:spcBef>
            </a:pPr>
            <a:r>
              <a:rPr lang="en-US"/>
              <a:t>Physiochemical Descriptors</a:t>
            </a:r>
          </a:p>
          <a:p>
            <a:pPr>
              <a:spcBef>
                <a:spcPct val="50000"/>
              </a:spcBef>
            </a:pPr>
            <a:r>
              <a:rPr lang="en-US"/>
              <a:t>Topological Descriptors</a:t>
            </a:r>
          </a:p>
          <a:p>
            <a:pPr>
              <a:spcBef>
                <a:spcPct val="50000"/>
              </a:spcBef>
            </a:pPr>
            <a:r>
              <a:rPr lang="en-US"/>
              <a:t>Geometrical Descriptors</a:t>
            </a:r>
          </a:p>
        </p:txBody>
      </p:sp>
      <p:pic>
        <p:nvPicPr>
          <p:cNvPr id="54288" name="Picture 16" descr="playtext2"/>
          <p:cNvPicPr>
            <a:picLocks noChangeAspect="1" noChangeArrowheads="1"/>
          </p:cNvPicPr>
          <p:nvPr/>
        </p:nvPicPr>
        <p:blipFill>
          <a:blip r:embed="rId8">
            <a:lum bright="40000" contrast="52000"/>
          </a:blip>
          <a:srcRect/>
          <a:stretch>
            <a:fillRect/>
          </a:stretch>
        </p:blipFill>
        <p:spPr bwMode="auto">
          <a:xfrm>
            <a:off x="5715000" y="4037013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9" name="Picture 17"/>
          <p:cNvPicPr>
            <a:picLocks noChangeAspect="1" noChangeArrowheads="1"/>
          </p:cNvPicPr>
          <p:nvPr/>
        </p:nvPicPr>
        <p:blipFill>
          <a:blip r:embed="rId9"/>
          <a:srcRect l="21428" t="12354" r="22572" b="27255"/>
          <a:stretch>
            <a:fillRect/>
          </a:stretch>
        </p:blipFill>
        <p:spPr bwMode="auto">
          <a:xfrm>
            <a:off x="2133600" y="1731962"/>
            <a:ext cx="3733800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90" name="Picture 18" descr="pubchemlogob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29400" y="1600200"/>
            <a:ext cx="3138488" cy="501650"/>
          </a:xfrm>
          <a:prstGeom prst="rect">
            <a:avLst/>
          </a:prstGeom>
          <a:noFill/>
        </p:spPr>
      </p:pic>
      <p:pic>
        <p:nvPicPr>
          <p:cNvPr id="54291" name="Picture 19" descr="pc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48400" y="2057400"/>
            <a:ext cx="3962400" cy="175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5159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single standard definition…</a:t>
            </a:r>
          </a:p>
          <a:p>
            <a:endParaRPr lang="en-US" dirty="0"/>
          </a:p>
          <a:p>
            <a:r>
              <a:rPr lang="en-US" dirty="0"/>
              <a:t>“Big Data” is data whose scale, diversity, and complexity require new architecture, techniques, algorithms, and analytics to manage it and extract value and hidden knowledge from it…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Big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88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mtClean="0">
                <a:effectLst/>
              </a:rPr>
              <a:t>Bioinformatics</a:t>
            </a:r>
          </a:p>
        </p:txBody>
      </p:sp>
      <p:sp>
        <p:nvSpPr>
          <p:cNvPr id="46083" name="Rectangle 3"/>
          <p:cNvSpPr>
            <a:spLocks noGrp="1"/>
          </p:cNvSpPr>
          <p:nvPr>
            <p:ph idx="1"/>
          </p:nvPr>
        </p:nvSpPr>
        <p:spPr>
          <a:xfrm>
            <a:off x="7010400" y="1798638"/>
            <a:ext cx="3657600" cy="4525962"/>
          </a:xfrm>
        </p:spPr>
        <p:txBody>
          <a:bodyPr>
            <a:normAutofit/>
          </a:bodyPr>
          <a:lstStyle/>
          <a:p>
            <a:r>
              <a:rPr lang="en-US" dirty="0" smtClean="0"/>
              <a:t>Datasets:</a:t>
            </a:r>
          </a:p>
          <a:p>
            <a:pPr lvl="1"/>
            <a:r>
              <a:rPr lang="en-US" dirty="0" smtClean="0"/>
              <a:t>Genomes</a:t>
            </a:r>
          </a:p>
          <a:p>
            <a:pPr lvl="1"/>
            <a:r>
              <a:rPr lang="en-US" dirty="0" smtClean="0"/>
              <a:t>Protein structure </a:t>
            </a:r>
          </a:p>
          <a:p>
            <a:pPr lvl="1"/>
            <a:r>
              <a:rPr lang="en-US" dirty="0" smtClean="0"/>
              <a:t>DNA/Protein arrays</a:t>
            </a:r>
          </a:p>
          <a:p>
            <a:pPr lvl="1"/>
            <a:r>
              <a:rPr lang="en-US" dirty="0" smtClean="0"/>
              <a:t>Interaction Networks</a:t>
            </a:r>
          </a:p>
          <a:p>
            <a:pPr lvl="1"/>
            <a:r>
              <a:rPr lang="en-US" dirty="0" smtClean="0"/>
              <a:t>Pathways</a:t>
            </a:r>
          </a:p>
          <a:p>
            <a:pPr lvl="1"/>
            <a:r>
              <a:rPr lang="en-US" dirty="0" err="1" smtClean="0"/>
              <a:t>Metagenomics</a:t>
            </a:r>
            <a:endParaRPr lang="en-US" dirty="0" smtClean="0"/>
          </a:p>
          <a:p>
            <a:r>
              <a:rPr lang="en-US" dirty="0" smtClean="0"/>
              <a:t>Integrative Science</a:t>
            </a:r>
          </a:p>
          <a:p>
            <a:pPr lvl="1"/>
            <a:r>
              <a:rPr lang="en-US" dirty="0" smtClean="0"/>
              <a:t>Systems Biology</a:t>
            </a:r>
          </a:p>
          <a:p>
            <a:pPr lvl="1"/>
            <a:r>
              <a:rPr lang="en-US" dirty="0" smtClean="0"/>
              <a:t>Network Biology</a:t>
            </a:r>
          </a:p>
        </p:txBody>
      </p:sp>
      <p:pic>
        <p:nvPicPr>
          <p:cNvPr id="46085" name="Picture 5" descr="chromosome(color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752600"/>
            <a:ext cx="19685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6" name="Picture 6" descr="vid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1" y="4111626"/>
            <a:ext cx="31591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7" name="Picture 7" descr="s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190500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8" name="Picture 8" descr="microarra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4038600"/>
            <a:ext cx="1873250" cy="1873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3830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 smtClean="0">
                <a:effectLst/>
              </a:rPr>
              <a:t>Economics &amp; Finance</a:t>
            </a:r>
          </a:p>
        </p:txBody>
      </p:sp>
      <p:pic>
        <p:nvPicPr>
          <p:cNvPr id="58372" name="Picture 4" descr="fin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1" y="1712913"/>
            <a:ext cx="2733675" cy="2868613"/>
          </a:xfrm>
          <a:prstGeom prst="rect">
            <a:avLst/>
          </a:prstGeom>
          <a:noFill/>
        </p:spPr>
      </p:pic>
      <p:pic>
        <p:nvPicPr>
          <p:cNvPr id="58373" name="Picture 5" descr="fin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4114800"/>
            <a:ext cx="2438400" cy="2127250"/>
          </a:xfrm>
          <a:prstGeom prst="rect">
            <a:avLst/>
          </a:prstGeom>
          <a:noFill/>
        </p:spPr>
      </p:pic>
      <p:pic>
        <p:nvPicPr>
          <p:cNvPr id="58374" name="Picture 6" descr="fin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0200" y="1712912"/>
            <a:ext cx="3378200" cy="4529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8005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 smtClean="0">
                <a:effectLst/>
              </a:rPr>
              <a:t>World Wide Web</a:t>
            </a:r>
          </a:p>
        </p:txBody>
      </p:sp>
      <p:pic>
        <p:nvPicPr>
          <p:cNvPr id="62473" name="Picture 9" descr="goog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1" y="1752600"/>
            <a:ext cx="3303531" cy="4572000"/>
          </a:xfrm>
          <a:prstGeom prst="rect">
            <a:avLst/>
          </a:prstGeom>
          <a:noFill/>
        </p:spPr>
      </p:pic>
      <p:pic>
        <p:nvPicPr>
          <p:cNvPr id="62474" name="Picture 10" descr="yaho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905001"/>
            <a:ext cx="3568700" cy="3128963"/>
          </a:xfrm>
          <a:prstGeom prst="rect">
            <a:avLst/>
          </a:prstGeom>
          <a:noFill/>
        </p:spPr>
      </p:pic>
      <p:pic>
        <p:nvPicPr>
          <p:cNvPr id="62470" name="Picture 6" descr="web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4038600"/>
            <a:ext cx="3657600" cy="2076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1934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idx="1"/>
          </p:nvPr>
        </p:nvSpPr>
        <p:spPr>
          <a:xfrm>
            <a:off x="2438400" y="1524000"/>
            <a:ext cx="7771680" cy="4114512"/>
          </a:xfrm>
          <a:ln/>
        </p:spPr>
        <p:txBody>
          <a:bodyPr vert="horz" lIns="0" tIns="0" rIns="0" bIns="0" rtlCol="0" anchor="t">
            <a:normAutofit lnSpcReduction="10000"/>
          </a:bodyPr>
          <a:lstStyle/>
          <a:p>
            <a:pPr marL="342725" indent="-342725">
              <a:spcAft>
                <a:spcPts val="1259"/>
              </a:spcAft>
              <a:buSzPct val="70000"/>
              <a:buFont typeface="Monotype Sorts" charset="2"/>
              <a:buChar char="n"/>
            </a:pPr>
            <a:endParaRPr lang="en-GB" sz="3200" dirty="0"/>
          </a:p>
          <a:p>
            <a:pPr marL="342725" indent="-342725">
              <a:spcAft>
                <a:spcPts val="1259"/>
              </a:spcAft>
              <a:buClr>
                <a:srgbClr val="336699"/>
              </a:buClr>
              <a:buSzPct val="50000"/>
              <a:buFont typeface="StarBats" charset="0"/>
              <a:buChar char=" "/>
            </a:pPr>
            <a:r>
              <a:rPr lang="en-GB" sz="3200" dirty="0"/>
              <a:t>The iterative and interactive process of discovering valid, novel, useful, and understandable patterns or models in  </a:t>
            </a:r>
            <a:r>
              <a:rPr lang="en-GB" sz="9500" dirty="0"/>
              <a:t>Massive</a:t>
            </a:r>
            <a:r>
              <a:rPr lang="en-GB" sz="3200" dirty="0"/>
              <a:t> databases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94AF-4B88-8E47-A5CB-39167559099C}" type="slidenum">
              <a:rPr lang="en-US"/>
              <a:pPr/>
              <a:t>23</a:t>
            </a:fld>
            <a:endParaRPr lang="en-US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2697601" y="456529"/>
            <a:ext cx="7771680" cy="114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ctr">
            <a:prstTxWarp prst="textNoShape">
              <a:avLst/>
            </a:prstTxWarp>
          </a:bodyPr>
          <a:lstStyle/>
          <a:p>
            <a:pPr defTabSz="914414"/>
            <a:r>
              <a:rPr kumimoji="1" lang="en-US" sz="4400" dirty="0">
                <a:latin typeface="+mj-lt"/>
              </a:rPr>
              <a:t>What is Data Mining?</a:t>
            </a:r>
          </a:p>
        </p:txBody>
      </p:sp>
    </p:spTree>
    <p:extLst>
      <p:ext uri="{BB962C8B-B14F-4D97-AF65-F5344CB8AC3E}">
        <p14:creationId xmlns:p14="http://schemas.microsoft.com/office/powerpoint/2010/main" val="19374555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2265846"/>
          </a:xfrm>
        </p:spPr>
        <p:txBody>
          <a:bodyPr>
            <a:normAutofit/>
          </a:bodyPr>
          <a:lstStyle/>
          <a:p>
            <a:r>
              <a:rPr lang="en-US" dirty="0" smtClean="0"/>
              <a:t>Supervised Learning </a:t>
            </a:r>
            <a:br>
              <a:rPr lang="en-US" dirty="0" smtClean="0"/>
            </a:br>
            <a:r>
              <a:rPr lang="en-US" dirty="0" smtClean="0"/>
              <a:t>	VS </a:t>
            </a:r>
            <a:br>
              <a:rPr lang="en-US" dirty="0" smtClean="0"/>
            </a:br>
            <a:r>
              <a:rPr lang="en-US" dirty="0" smtClean="0"/>
              <a:t>Unsupervised Learning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87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0" y="1524000"/>
            <a:ext cx="723900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5600" dirty="0"/>
              <a:t>     Supervised Learning</a:t>
            </a:r>
            <a:endParaRPr lang="en-US" alt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6472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E88497A-D822-4AF7-B3D6-4D8A60314B0E}" type="slidenum">
              <a:rPr lang="en-US" altLang="en-US" sz="120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en-US" sz="1200">
              <a:latin typeface="Garamond" panose="02020404030301010803" pitchFamily="18" charset="0"/>
            </a:endParaRP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Basic </a:t>
            </a:r>
            <a:r>
              <a:rPr lang="en-US" altLang="en-US" dirty="0" smtClean="0"/>
              <a:t>concepts</a:t>
            </a:r>
            <a:endParaRPr lang="en-US" altLang="en-US" dirty="0"/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1304926"/>
            <a:ext cx="8229600" cy="49323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z="2600" dirty="0" smtClean="0"/>
          </a:p>
          <a:p>
            <a:r>
              <a:rPr lang="en-US" sz="2800" b="1" dirty="0"/>
              <a:t>Supervised learning </a:t>
            </a:r>
            <a:r>
              <a:rPr lang="en-US" sz="2800" dirty="0"/>
              <a:t>is the machine learning task of inferring a function from </a:t>
            </a:r>
            <a:r>
              <a:rPr lang="en-US" sz="2800" i="1" dirty="0"/>
              <a:t>supervised </a:t>
            </a:r>
            <a:r>
              <a:rPr lang="en-US" sz="2800" dirty="0"/>
              <a:t>training data. </a:t>
            </a:r>
            <a:endParaRPr lang="en-US" sz="2800" dirty="0" smtClean="0"/>
          </a:p>
          <a:p>
            <a:endParaRPr lang="en-US" sz="2800"/>
          </a:p>
          <a:p>
            <a:r>
              <a:rPr lang="en-US" sz="2800" smtClean="0"/>
              <a:t>The training data </a:t>
            </a:r>
            <a:r>
              <a:rPr lang="en-US" sz="2800" dirty="0"/>
              <a:t>consist of a set of </a:t>
            </a:r>
            <a:r>
              <a:rPr lang="en-US" sz="2800" i="1" dirty="0"/>
              <a:t>training examples</a:t>
            </a:r>
            <a:r>
              <a:rPr lang="en-US" sz="2800" dirty="0"/>
              <a:t>.</a:t>
            </a: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22122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B7A7CDC-8662-43B4-A820-CAE9916877AC}" type="slidenum">
              <a:rPr lang="en-US" altLang="en-US" sz="120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US" altLang="en-US" sz="1200">
              <a:latin typeface="Garamond" panose="02020404030301010803" pitchFamily="18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An example application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37575" y="1707502"/>
            <a:ext cx="8316913" cy="4114800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altLang="en-US" sz="2600" dirty="0"/>
              <a:t>An emergency room in a hospital measures 17 variables (e.g., blood pressure, age, </a:t>
            </a:r>
            <a:r>
              <a:rPr lang="en-US" altLang="en-US" sz="2600" dirty="0" err="1"/>
              <a:t>etc</a:t>
            </a:r>
            <a:r>
              <a:rPr lang="en-US" altLang="en-US" sz="2600" dirty="0"/>
              <a:t>) of newly admitted patients. 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600" dirty="0">
                <a:solidFill>
                  <a:srgbClr val="FF0000"/>
                </a:solidFill>
              </a:rPr>
              <a:t>A decision is needed</a:t>
            </a:r>
            <a:r>
              <a:rPr lang="en-US" altLang="en-US" sz="2600" dirty="0"/>
              <a:t>: whether to put a new patient in an intensive-care unit. 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600" dirty="0"/>
              <a:t>Due to the high cost of ICU, those patients who may survive less than a month are given higher priority. 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600" dirty="0">
                <a:solidFill>
                  <a:srgbClr val="FF0000"/>
                </a:solidFill>
              </a:rPr>
              <a:t>Problem</a:t>
            </a:r>
            <a:r>
              <a:rPr lang="en-US" altLang="en-US" sz="2600" dirty="0"/>
              <a:t>: to predict </a:t>
            </a:r>
            <a:r>
              <a:rPr lang="en-US" altLang="en-US" sz="2600" dirty="0">
                <a:solidFill>
                  <a:srgbClr val="3333CC"/>
                </a:solidFill>
              </a:rPr>
              <a:t>high-risk patients</a:t>
            </a:r>
            <a:r>
              <a:rPr lang="en-US" altLang="en-US" sz="2600" dirty="0"/>
              <a:t> and discriminate them from </a:t>
            </a:r>
            <a:r>
              <a:rPr lang="en-US" altLang="en-US" sz="2600" dirty="0">
                <a:solidFill>
                  <a:srgbClr val="3333CC"/>
                </a:solidFill>
              </a:rPr>
              <a:t>low-risk patients</a:t>
            </a:r>
            <a:r>
              <a:rPr lang="en-US" altLang="en-US" sz="2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857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A762B0C-D1AF-4C8D-8097-A9CFEB4568C5}" type="slidenum">
              <a:rPr lang="en-US" altLang="en-US" sz="120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en-US" altLang="en-US" sz="1200">
              <a:latin typeface="Garamond" panose="02020404030301010803" pitchFamily="18" charset="0"/>
            </a:endParaRPr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Another application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3285" y="1547814"/>
            <a:ext cx="8193087" cy="47529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CN" sz="2600" dirty="0">
                <a:ea typeface="SimSun" panose="02010600030101010101" pitchFamily="2" charset="-122"/>
              </a:rPr>
              <a:t>A credit card company receives thousands of applications for new cards. Each application contains information about an applicant, </a:t>
            </a:r>
          </a:p>
          <a:p>
            <a:pPr lvl="1">
              <a:lnSpc>
                <a:spcPct val="90000"/>
              </a:lnSpc>
            </a:pPr>
            <a:r>
              <a:rPr lang="en-US" altLang="zh-CN" sz="2200" dirty="0">
                <a:ea typeface="SimSun" panose="02010600030101010101" pitchFamily="2" charset="-122"/>
              </a:rPr>
              <a:t>age </a:t>
            </a:r>
          </a:p>
          <a:p>
            <a:pPr lvl="1">
              <a:lnSpc>
                <a:spcPct val="90000"/>
              </a:lnSpc>
            </a:pPr>
            <a:r>
              <a:rPr lang="en-US" altLang="zh-CN" sz="2200" dirty="0">
                <a:ea typeface="SimSun" panose="02010600030101010101" pitchFamily="2" charset="-122"/>
              </a:rPr>
              <a:t>Marital status</a:t>
            </a:r>
          </a:p>
          <a:p>
            <a:pPr lvl="1">
              <a:lnSpc>
                <a:spcPct val="90000"/>
              </a:lnSpc>
            </a:pPr>
            <a:r>
              <a:rPr lang="en-US" altLang="zh-CN" sz="2200" dirty="0">
                <a:ea typeface="SimSun" panose="02010600030101010101" pitchFamily="2" charset="-122"/>
              </a:rPr>
              <a:t>annual salary</a:t>
            </a:r>
          </a:p>
          <a:p>
            <a:pPr lvl="1">
              <a:lnSpc>
                <a:spcPct val="90000"/>
              </a:lnSpc>
            </a:pPr>
            <a:r>
              <a:rPr lang="en-US" altLang="zh-CN" sz="2200" dirty="0">
                <a:ea typeface="SimSun" panose="02010600030101010101" pitchFamily="2" charset="-122"/>
              </a:rPr>
              <a:t>outstanding debts</a:t>
            </a:r>
          </a:p>
          <a:p>
            <a:pPr lvl="1">
              <a:lnSpc>
                <a:spcPct val="90000"/>
              </a:lnSpc>
            </a:pPr>
            <a:r>
              <a:rPr lang="en-US" altLang="zh-CN" sz="2200" dirty="0">
                <a:ea typeface="SimSun" panose="02010600030101010101" pitchFamily="2" charset="-122"/>
              </a:rPr>
              <a:t>credit rating</a:t>
            </a:r>
          </a:p>
          <a:p>
            <a:pPr lvl="1">
              <a:lnSpc>
                <a:spcPct val="90000"/>
              </a:lnSpc>
            </a:pPr>
            <a:r>
              <a:rPr lang="en-US" altLang="zh-CN" sz="2200" dirty="0">
                <a:ea typeface="SimSun" panose="02010600030101010101" pitchFamily="2" charset="-122"/>
              </a:rPr>
              <a:t>etc.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600" dirty="0">
                <a:solidFill>
                  <a:srgbClr val="FF0000"/>
                </a:solidFill>
                <a:ea typeface="SimSun" panose="02010600030101010101" pitchFamily="2" charset="-122"/>
              </a:rPr>
              <a:t>Problem</a:t>
            </a:r>
            <a:r>
              <a:rPr lang="en-US" altLang="zh-CN" sz="2600" dirty="0">
                <a:ea typeface="SimSun" panose="02010600030101010101" pitchFamily="2" charset="-122"/>
              </a:rPr>
              <a:t>: to decide whether an application should approved, or to classify applications into two categories, </a:t>
            </a:r>
            <a:r>
              <a:rPr lang="en-US" altLang="zh-CN" sz="2600" dirty="0">
                <a:solidFill>
                  <a:srgbClr val="3333CC"/>
                </a:solidFill>
                <a:ea typeface="SimSun" panose="02010600030101010101" pitchFamily="2" charset="-122"/>
              </a:rPr>
              <a:t>approved</a:t>
            </a:r>
            <a:r>
              <a:rPr lang="en-US" altLang="zh-CN" sz="2600" dirty="0">
                <a:ea typeface="SimSun" panose="02010600030101010101" pitchFamily="2" charset="-122"/>
              </a:rPr>
              <a:t> and </a:t>
            </a:r>
            <a:r>
              <a:rPr lang="en-US" altLang="zh-CN" sz="2600" dirty="0">
                <a:solidFill>
                  <a:srgbClr val="3333CC"/>
                </a:solidFill>
                <a:ea typeface="SimSun" panose="02010600030101010101" pitchFamily="2" charset="-122"/>
              </a:rPr>
              <a:t>not approved</a:t>
            </a:r>
            <a:r>
              <a:rPr lang="en-US" altLang="zh-CN" sz="2600" dirty="0">
                <a:ea typeface="SimSun" panose="02010600030101010101" pitchFamily="2" charset="-122"/>
              </a:rPr>
              <a:t>. </a:t>
            </a:r>
            <a:endParaRPr lang="en-US" altLang="en-US" sz="260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44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62756" y="1524000"/>
            <a:ext cx="8743244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5600" dirty="0"/>
              <a:t>     </a:t>
            </a:r>
            <a:r>
              <a:rPr lang="en-US" altLang="en-US" sz="5600" dirty="0" smtClean="0"/>
              <a:t>Unsupervised </a:t>
            </a:r>
            <a:r>
              <a:rPr lang="en-US" altLang="en-US" sz="5600" dirty="0"/>
              <a:t>Learning</a:t>
            </a:r>
            <a:endParaRPr lang="en-US" alt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2212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data?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828800" y="1752601"/>
            <a:ext cx="85344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8196" name="Picture 5" descr="bill_gates_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1" y="4343400"/>
            <a:ext cx="31400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348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Here we </a:t>
            </a:r>
            <a:r>
              <a:rPr lang="en-US" dirty="0" smtClean="0"/>
              <a:t>focus </a:t>
            </a:r>
            <a:r>
              <a:rPr lang="en-US" dirty="0"/>
              <a:t>on unsupervised learning, we </a:t>
            </a:r>
            <a:r>
              <a:rPr lang="en-US" dirty="0" smtClean="0"/>
              <a:t>where observe </a:t>
            </a:r>
            <a:r>
              <a:rPr lang="en-US" dirty="0"/>
              <a:t>only the features X</a:t>
            </a:r>
            <a:r>
              <a:rPr lang="en-US" sz="1050" dirty="0"/>
              <a:t>1</a:t>
            </a:r>
            <a:r>
              <a:rPr lang="en-US" dirty="0"/>
              <a:t>;X</a:t>
            </a:r>
            <a:r>
              <a:rPr lang="en-US" sz="1050" dirty="0"/>
              <a:t>2</a:t>
            </a:r>
            <a:r>
              <a:rPr lang="en-US" dirty="0"/>
              <a:t>; </a:t>
            </a:r>
            <a:r>
              <a:rPr lang="en-US" dirty="0" smtClean="0"/>
              <a:t>……;</a:t>
            </a:r>
            <a:r>
              <a:rPr lang="en-US" dirty="0" err="1"/>
              <a:t>X</a:t>
            </a:r>
            <a:r>
              <a:rPr lang="en-US" sz="1100" dirty="0" err="1"/>
              <a:t>p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We </a:t>
            </a:r>
            <a:r>
              <a:rPr lang="en-US" dirty="0"/>
              <a:t>are </a:t>
            </a:r>
            <a:r>
              <a:rPr lang="en-US" dirty="0" smtClean="0"/>
              <a:t>not interested </a:t>
            </a:r>
            <a:r>
              <a:rPr lang="en-US" dirty="0"/>
              <a:t>in prediction, because we do not have </a:t>
            </a:r>
            <a:r>
              <a:rPr lang="en-US" dirty="0" smtClean="0"/>
              <a:t>an associated </a:t>
            </a:r>
            <a:r>
              <a:rPr lang="en-US" dirty="0"/>
              <a:t>response variable Y .</a:t>
            </a:r>
          </a:p>
        </p:txBody>
      </p:sp>
    </p:spTree>
    <p:extLst>
      <p:ext uri="{BB962C8B-B14F-4D97-AF65-F5344CB8AC3E}">
        <p14:creationId xmlns:p14="http://schemas.microsoft.com/office/powerpoint/2010/main" val="156112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goal is to discover interesting things about </a:t>
            </a:r>
            <a:r>
              <a:rPr lang="en-US" dirty="0" smtClean="0"/>
              <a:t>the measurements</a:t>
            </a:r>
            <a:r>
              <a:rPr lang="en-US" dirty="0"/>
              <a:t>: </a:t>
            </a:r>
            <a:endParaRPr lang="en-US" dirty="0" smtClean="0"/>
          </a:p>
          <a:p>
            <a:pPr lvl="1"/>
            <a:r>
              <a:rPr lang="en-US" dirty="0" smtClean="0"/>
              <a:t>Is </a:t>
            </a:r>
            <a:r>
              <a:rPr lang="en-US" dirty="0"/>
              <a:t>there an informative way to visualize </a:t>
            </a:r>
            <a:r>
              <a:rPr lang="en-US" dirty="0" smtClean="0"/>
              <a:t>the data</a:t>
            </a:r>
            <a:r>
              <a:rPr lang="en-US" dirty="0"/>
              <a:t>? </a:t>
            </a:r>
            <a:endParaRPr lang="en-US" dirty="0" smtClean="0"/>
          </a:p>
          <a:p>
            <a:pPr lvl="1"/>
            <a:r>
              <a:rPr lang="en-US" dirty="0" smtClean="0"/>
              <a:t>Can </a:t>
            </a:r>
            <a:r>
              <a:rPr lang="en-US" dirty="0"/>
              <a:t>we discover subgroups among the variables </a:t>
            </a:r>
            <a:r>
              <a:rPr lang="en-US" dirty="0" smtClean="0"/>
              <a:t>or among </a:t>
            </a:r>
            <a:r>
              <a:rPr lang="en-US" dirty="0"/>
              <a:t>the observations?</a:t>
            </a:r>
          </a:p>
          <a:p>
            <a:r>
              <a:rPr lang="en-US" dirty="0"/>
              <a:t> We discuss two </a:t>
            </a:r>
            <a:r>
              <a:rPr lang="en-US" dirty="0" smtClean="0"/>
              <a:t>methods:</a:t>
            </a:r>
          </a:p>
          <a:p>
            <a:pPr lvl="1"/>
            <a:r>
              <a:rPr lang="en-US" dirty="0" smtClean="0"/>
              <a:t>principal </a:t>
            </a:r>
            <a:r>
              <a:rPr lang="en-US" dirty="0"/>
              <a:t>components analysis, a tool used for </a:t>
            </a:r>
            <a:r>
              <a:rPr lang="en-US" dirty="0" smtClean="0"/>
              <a:t>data visualization </a:t>
            </a:r>
            <a:r>
              <a:rPr lang="en-US" dirty="0"/>
              <a:t>or data pre-processing before </a:t>
            </a:r>
            <a:r>
              <a:rPr lang="en-US" dirty="0" smtClean="0"/>
              <a:t>supervised techniques </a:t>
            </a:r>
            <a:r>
              <a:rPr lang="en-US" dirty="0"/>
              <a:t>are applied, </a:t>
            </a:r>
            <a:r>
              <a:rPr lang="en-US" dirty="0" smtClean="0"/>
              <a:t>and</a:t>
            </a:r>
          </a:p>
          <a:p>
            <a:pPr lvl="1"/>
            <a:r>
              <a:rPr lang="en-US" dirty="0" smtClean="0"/>
              <a:t>clustering</a:t>
            </a:r>
            <a:r>
              <a:rPr lang="en-US" dirty="0"/>
              <a:t>, a broad class of methods for </a:t>
            </a:r>
            <a:r>
              <a:rPr lang="en-US" dirty="0" smtClean="0"/>
              <a:t>discovering unknown </a:t>
            </a:r>
            <a:r>
              <a:rPr lang="en-US" dirty="0"/>
              <a:t>subgroups in data.</a:t>
            </a:r>
          </a:p>
        </p:txBody>
      </p:sp>
    </p:spTree>
    <p:extLst>
      <p:ext uri="{BB962C8B-B14F-4D97-AF65-F5344CB8AC3E}">
        <p14:creationId xmlns:p14="http://schemas.microsoft.com/office/powerpoint/2010/main" val="294285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9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Cluster Analysis?</a:t>
            </a:r>
          </a:p>
        </p:txBody>
      </p:sp>
      <p:sp>
        <p:nvSpPr>
          <p:cNvPr id="153498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35163" y="1143000"/>
            <a:ext cx="8318500" cy="1295400"/>
          </a:xfrm>
        </p:spPr>
        <p:txBody>
          <a:bodyPr>
            <a:normAutofit fontScale="92500"/>
          </a:bodyPr>
          <a:lstStyle/>
          <a:p>
            <a:r>
              <a:rPr lang="en-US" altLang="en-US" sz="2400"/>
              <a:t>Finding groups of objects such that the objects in a group will be similar (or related) to one another and different from (or unrelated to) the objects in other groups</a:t>
            </a:r>
          </a:p>
        </p:txBody>
      </p:sp>
      <p:grpSp>
        <p:nvGrpSpPr>
          <p:cNvPr id="1534982" name="Group 6"/>
          <p:cNvGrpSpPr>
            <a:grpSpLocks/>
          </p:cNvGrpSpPr>
          <p:nvPr/>
        </p:nvGrpSpPr>
        <p:grpSpPr bwMode="auto">
          <a:xfrm>
            <a:off x="4800600" y="3570288"/>
            <a:ext cx="3048000" cy="2678112"/>
            <a:chOff x="2160" y="2544"/>
            <a:chExt cx="1920" cy="1687"/>
          </a:xfrm>
        </p:grpSpPr>
        <p:sp>
          <p:nvSpPr>
            <p:cNvPr id="1534983" name="Line 7"/>
            <p:cNvSpPr>
              <a:spLocks noChangeShapeType="1"/>
            </p:cNvSpPr>
            <p:nvPr/>
          </p:nvSpPr>
          <p:spPr bwMode="auto">
            <a:xfrm>
              <a:off x="2736" y="2544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4984" name="Line 8"/>
            <p:cNvSpPr>
              <a:spLocks noChangeShapeType="1"/>
            </p:cNvSpPr>
            <p:nvPr/>
          </p:nvSpPr>
          <p:spPr bwMode="auto">
            <a:xfrm>
              <a:off x="2736" y="3696"/>
              <a:ext cx="13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4985" name="Freeform 9"/>
            <p:cNvSpPr>
              <a:spLocks/>
            </p:cNvSpPr>
            <p:nvPr/>
          </p:nvSpPr>
          <p:spPr bwMode="auto">
            <a:xfrm>
              <a:off x="2226" y="3696"/>
              <a:ext cx="510" cy="535"/>
            </a:xfrm>
            <a:custGeom>
              <a:avLst/>
              <a:gdLst>
                <a:gd name="T0" fmla="*/ 510 w 510"/>
                <a:gd name="T1" fmla="*/ 0 h 535"/>
                <a:gd name="T2" fmla="*/ 0 w 510"/>
                <a:gd name="T3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10" h="535">
                  <a:moveTo>
                    <a:pt x="510" y="0"/>
                  </a:moveTo>
                  <a:lnTo>
                    <a:pt x="0" y="535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4986" name="AutoShape 10"/>
            <p:cNvSpPr>
              <a:spLocks noChangeArrowheads="1"/>
            </p:cNvSpPr>
            <p:nvPr/>
          </p:nvSpPr>
          <p:spPr bwMode="auto">
            <a:xfrm>
              <a:off x="3264" y="288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4987" name="AutoShape 11"/>
            <p:cNvSpPr>
              <a:spLocks noChangeArrowheads="1"/>
            </p:cNvSpPr>
            <p:nvPr/>
          </p:nvSpPr>
          <p:spPr bwMode="auto">
            <a:xfrm>
              <a:off x="3408" y="288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4988" name="AutoShape 12"/>
            <p:cNvSpPr>
              <a:spLocks noChangeArrowheads="1"/>
            </p:cNvSpPr>
            <p:nvPr/>
          </p:nvSpPr>
          <p:spPr bwMode="auto">
            <a:xfrm>
              <a:off x="3360" y="273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4989" name="AutoShape 13"/>
            <p:cNvSpPr>
              <a:spLocks noChangeArrowheads="1"/>
            </p:cNvSpPr>
            <p:nvPr/>
          </p:nvSpPr>
          <p:spPr bwMode="auto">
            <a:xfrm>
              <a:off x="3360" y="302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4990" name="AutoShape 14"/>
            <p:cNvSpPr>
              <a:spLocks noChangeArrowheads="1"/>
            </p:cNvSpPr>
            <p:nvPr/>
          </p:nvSpPr>
          <p:spPr bwMode="auto">
            <a:xfrm>
              <a:off x="3600" y="288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4991" name="AutoShape 15"/>
            <p:cNvSpPr>
              <a:spLocks noChangeArrowheads="1"/>
            </p:cNvSpPr>
            <p:nvPr/>
          </p:nvSpPr>
          <p:spPr bwMode="auto">
            <a:xfrm>
              <a:off x="3504" y="278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4992" name="AutoShape 16"/>
            <p:cNvSpPr>
              <a:spLocks noChangeArrowheads="1"/>
            </p:cNvSpPr>
            <p:nvPr/>
          </p:nvSpPr>
          <p:spPr bwMode="auto">
            <a:xfrm>
              <a:off x="3168" y="273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4993" name="AutoShape 17"/>
            <p:cNvSpPr>
              <a:spLocks noChangeArrowheads="1"/>
            </p:cNvSpPr>
            <p:nvPr/>
          </p:nvSpPr>
          <p:spPr bwMode="auto">
            <a:xfrm>
              <a:off x="3504" y="297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4994" name="AutoShape 18"/>
            <p:cNvSpPr>
              <a:spLocks noChangeArrowheads="1"/>
            </p:cNvSpPr>
            <p:nvPr/>
          </p:nvSpPr>
          <p:spPr bwMode="auto">
            <a:xfrm>
              <a:off x="3168" y="297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4995" name="AutoShape 19"/>
            <p:cNvSpPr>
              <a:spLocks noChangeArrowheads="1"/>
            </p:cNvSpPr>
            <p:nvPr/>
          </p:nvSpPr>
          <p:spPr bwMode="auto">
            <a:xfrm>
              <a:off x="2160" y="326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4996" name="AutoShape 20"/>
            <p:cNvSpPr>
              <a:spLocks noChangeArrowheads="1"/>
            </p:cNvSpPr>
            <p:nvPr/>
          </p:nvSpPr>
          <p:spPr bwMode="auto">
            <a:xfrm>
              <a:off x="2304" y="331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4997" name="AutoShape 21"/>
            <p:cNvSpPr>
              <a:spLocks noChangeArrowheads="1"/>
            </p:cNvSpPr>
            <p:nvPr/>
          </p:nvSpPr>
          <p:spPr bwMode="auto">
            <a:xfrm>
              <a:off x="2304" y="345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4998" name="AutoShape 22"/>
            <p:cNvSpPr>
              <a:spLocks noChangeArrowheads="1"/>
            </p:cNvSpPr>
            <p:nvPr/>
          </p:nvSpPr>
          <p:spPr bwMode="auto">
            <a:xfrm>
              <a:off x="2448" y="331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4999" name="AutoShape 23"/>
            <p:cNvSpPr>
              <a:spLocks noChangeArrowheads="1"/>
            </p:cNvSpPr>
            <p:nvPr/>
          </p:nvSpPr>
          <p:spPr bwMode="auto">
            <a:xfrm>
              <a:off x="2352" y="316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5000" name="AutoShape 24"/>
            <p:cNvSpPr>
              <a:spLocks noChangeArrowheads="1"/>
            </p:cNvSpPr>
            <p:nvPr/>
          </p:nvSpPr>
          <p:spPr bwMode="auto">
            <a:xfrm>
              <a:off x="2448" y="345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5001" name="AutoShape 25"/>
            <p:cNvSpPr>
              <a:spLocks noChangeArrowheads="1"/>
            </p:cNvSpPr>
            <p:nvPr/>
          </p:nvSpPr>
          <p:spPr bwMode="auto">
            <a:xfrm>
              <a:off x="2160" y="340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5002" name="AutoShape 26"/>
            <p:cNvSpPr>
              <a:spLocks noChangeArrowheads="1"/>
            </p:cNvSpPr>
            <p:nvPr/>
          </p:nvSpPr>
          <p:spPr bwMode="auto">
            <a:xfrm>
              <a:off x="3504" y="355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5003" name="AutoShape 27"/>
            <p:cNvSpPr>
              <a:spLocks noChangeArrowheads="1"/>
            </p:cNvSpPr>
            <p:nvPr/>
          </p:nvSpPr>
          <p:spPr bwMode="auto">
            <a:xfrm>
              <a:off x="3792" y="360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5004" name="AutoShape 28"/>
            <p:cNvSpPr>
              <a:spLocks noChangeArrowheads="1"/>
            </p:cNvSpPr>
            <p:nvPr/>
          </p:nvSpPr>
          <p:spPr bwMode="auto">
            <a:xfrm>
              <a:off x="3648" y="369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5005" name="AutoShape 29"/>
            <p:cNvSpPr>
              <a:spLocks noChangeArrowheads="1"/>
            </p:cNvSpPr>
            <p:nvPr/>
          </p:nvSpPr>
          <p:spPr bwMode="auto">
            <a:xfrm>
              <a:off x="3504" y="379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5006" name="AutoShape 30"/>
            <p:cNvSpPr>
              <a:spLocks noChangeArrowheads="1"/>
            </p:cNvSpPr>
            <p:nvPr/>
          </p:nvSpPr>
          <p:spPr bwMode="auto">
            <a:xfrm>
              <a:off x="3696" y="379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5007" name="AutoShape 31"/>
            <p:cNvSpPr>
              <a:spLocks noChangeArrowheads="1"/>
            </p:cNvSpPr>
            <p:nvPr/>
          </p:nvSpPr>
          <p:spPr bwMode="auto">
            <a:xfrm flipV="1">
              <a:off x="3504" y="364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5008" name="AutoShape 32"/>
            <p:cNvSpPr>
              <a:spLocks noChangeArrowheads="1"/>
            </p:cNvSpPr>
            <p:nvPr/>
          </p:nvSpPr>
          <p:spPr bwMode="auto">
            <a:xfrm>
              <a:off x="3696" y="350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5009" name="Group 33"/>
          <p:cNvGrpSpPr>
            <a:grpSpLocks/>
          </p:cNvGrpSpPr>
          <p:nvPr/>
        </p:nvGrpSpPr>
        <p:grpSpPr bwMode="auto">
          <a:xfrm>
            <a:off x="6781800" y="2667000"/>
            <a:ext cx="3048000" cy="2514600"/>
            <a:chOff x="3312" y="1584"/>
            <a:chExt cx="1920" cy="1584"/>
          </a:xfrm>
        </p:grpSpPr>
        <p:sp>
          <p:nvSpPr>
            <p:cNvPr id="1535010" name="Line 34"/>
            <p:cNvSpPr>
              <a:spLocks noChangeShapeType="1"/>
            </p:cNvSpPr>
            <p:nvPr/>
          </p:nvSpPr>
          <p:spPr bwMode="auto">
            <a:xfrm flipH="1" flipV="1">
              <a:off x="3312" y="2736"/>
              <a:ext cx="144" cy="432"/>
            </a:xfrm>
            <a:prstGeom prst="line">
              <a:avLst/>
            </a:prstGeom>
            <a:noFill/>
            <a:ln w="25400">
              <a:solidFill>
                <a:srgbClr val="CC66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5011" name="AutoShape 35"/>
            <p:cNvSpPr>
              <a:spLocks noChangeArrowheads="1"/>
            </p:cNvSpPr>
            <p:nvPr/>
          </p:nvSpPr>
          <p:spPr bwMode="auto">
            <a:xfrm>
              <a:off x="3984" y="1584"/>
              <a:ext cx="1248" cy="672"/>
            </a:xfrm>
            <a:prstGeom prst="wedgeRectCallout">
              <a:avLst>
                <a:gd name="adj1" fmla="val -93509"/>
                <a:gd name="adj2" fmla="val 150894"/>
              </a:avLst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>
                  <a:latin typeface="Tahoma" panose="020B0604030504040204" pitchFamily="34" charset="0"/>
                </a:rPr>
                <a:t>Inter-cluster distances are maximized</a:t>
              </a:r>
            </a:p>
          </p:txBody>
        </p:sp>
      </p:grpSp>
      <p:grpSp>
        <p:nvGrpSpPr>
          <p:cNvPr id="1535012" name="Group 36"/>
          <p:cNvGrpSpPr>
            <a:grpSpLocks/>
          </p:cNvGrpSpPr>
          <p:nvPr/>
        </p:nvGrpSpPr>
        <p:grpSpPr bwMode="auto">
          <a:xfrm>
            <a:off x="4419600" y="3657600"/>
            <a:ext cx="3276600" cy="2286000"/>
            <a:chOff x="1824" y="2208"/>
            <a:chExt cx="2064" cy="1440"/>
          </a:xfrm>
        </p:grpSpPr>
        <p:sp>
          <p:nvSpPr>
            <p:cNvPr id="1535013" name="Oval 37"/>
            <p:cNvSpPr>
              <a:spLocks noChangeArrowheads="1"/>
            </p:cNvSpPr>
            <p:nvPr/>
          </p:nvSpPr>
          <p:spPr bwMode="auto">
            <a:xfrm>
              <a:off x="1824" y="2592"/>
              <a:ext cx="816" cy="72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5014" name="Oval 38"/>
            <p:cNvSpPr>
              <a:spLocks noChangeArrowheads="1"/>
            </p:cNvSpPr>
            <p:nvPr/>
          </p:nvSpPr>
          <p:spPr bwMode="auto">
            <a:xfrm>
              <a:off x="2928" y="2208"/>
              <a:ext cx="720" cy="624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5015" name="Oval 39"/>
            <p:cNvSpPr>
              <a:spLocks noChangeArrowheads="1"/>
            </p:cNvSpPr>
            <p:nvPr/>
          </p:nvSpPr>
          <p:spPr bwMode="auto">
            <a:xfrm>
              <a:off x="3216" y="3024"/>
              <a:ext cx="672" cy="624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5016" name="Group 40"/>
          <p:cNvGrpSpPr>
            <a:grpSpLocks/>
          </p:cNvGrpSpPr>
          <p:nvPr/>
        </p:nvGrpSpPr>
        <p:grpSpPr bwMode="auto">
          <a:xfrm>
            <a:off x="2819400" y="2971800"/>
            <a:ext cx="2286000" cy="1676400"/>
            <a:chOff x="816" y="1776"/>
            <a:chExt cx="1440" cy="1056"/>
          </a:xfrm>
        </p:grpSpPr>
        <p:sp>
          <p:nvSpPr>
            <p:cNvPr id="1535017" name="Line 41"/>
            <p:cNvSpPr>
              <a:spLocks noChangeShapeType="1"/>
            </p:cNvSpPr>
            <p:nvPr/>
          </p:nvSpPr>
          <p:spPr bwMode="auto">
            <a:xfrm flipV="1">
              <a:off x="2064" y="2736"/>
              <a:ext cx="192" cy="96"/>
            </a:xfrm>
            <a:prstGeom prst="line">
              <a:avLst/>
            </a:prstGeom>
            <a:noFill/>
            <a:ln w="25400">
              <a:solidFill>
                <a:srgbClr val="CC66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5018" name="AutoShape 42"/>
            <p:cNvSpPr>
              <a:spLocks noChangeArrowheads="1"/>
            </p:cNvSpPr>
            <p:nvPr/>
          </p:nvSpPr>
          <p:spPr bwMode="auto">
            <a:xfrm>
              <a:off x="816" y="1776"/>
              <a:ext cx="1248" cy="672"/>
            </a:xfrm>
            <a:prstGeom prst="wedgeRectCallout">
              <a:avLst>
                <a:gd name="adj1" fmla="val 56250"/>
                <a:gd name="adj2" fmla="val 92856"/>
              </a:avLst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>
                  <a:latin typeface="Tahoma" panose="020B0604030504040204" pitchFamily="34" charset="0"/>
                </a:rPr>
                <a:t>Intra-cluster distances are minimized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694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280400" cy="55245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Notion of a Cluster can be Ambiguous</a:t>
            </a:r>
          </a:p>
        </p:txBody>
      </p:sp>
      <p:grpSp>
        <p:nvGrpSpPr>
          <p:cNvPr id="1537115" name="Group 91"/>
          <p:cNvGrpSpPr>
            <a:grpSpLocks/>
          </p:cNvGrpSpPr>
          <p:nvPr/>
        </p:nvGrpSpPr>
        <p:grpSpPr bwMode="auto">
          <a:xfrm>
            <a:off x="2209801" y="1905000"/>
            <a:ext cx="3344863" cy="1479550"/>
            <a:chOff x="432" y="1200"/>
            <a:chExt cx="2107" cy="932"/>
          </a:xfrm>
        </p:grpSpPr>
        <p:grpSp>
          <p:nvGrpSpPr>
            <p:cNvPr id="1537027" name="Group 3"/>
            <p:cNvGrpSpPr>
              <a:grpSpLocks noChangeAspect="1"/>
            </p:cNvGrpSpPr>
            <p:nvPr/>
          </p:nvGrpSpPr>
          <p:grpSpPr bwMode="auto">
            <a:xfrm>
              <a:off x="432" y="1200"/>
              <a:ext cx="2107" cy="516"/>
              <a:chOff x="2464" y="2296"/>
              <a:chExt cx="2634" cy="646"/>
            </a:xfrm>
          </p:grpSpPr>
          <p:sp>
            <p:nvSpPr>
              <p:cNvPr id="1537028" name="Oval 4"/>
              <p:cNvSpPr>
                <a:spLocks noChangeAspect="1" noChangeArrowheads="1"/>
              </p:cNvSpPr>
              <p:nvPr/>
            </p:nvSpPr>
            <p:spPr bwMode="auto">
              <a:xfrm>
                <a:off x="4564" y="2730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29" name="Oval 5"/>
              <p:cNvSpPr>
                <a:spLocks noChangeAspect="1" noChangeArrowheads="1"/>
              </p:cNvSpPr>
              <p:nvPr/>
            </p:nvSpPr>
            <p:spPr bwMode="auto">
              <a:xfrm>
                <a:off x="4312" y="2842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30" name="Oval 6"/>
              <p:cNvSpPr>
                <a:spLocks noChangeAspect="1" noChangeArrowheads="1"/>
              </p:cNvSpPr>
              <p:nvPr/>
            </p:nvSpPr>
            <p:spPr bwMode="auto">
              <a:xfrm>
                <a:off x="4466" y="2856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31" name="Oval 7"/>
              <p:cNvSpPr>
                <a:spLocks noChangeAspect="1" noChangeArrowheads="1"/>
              </p:cNvSpPr>
              <p:nvPr/>
            </p:nvSpPr>
            <p:spPr bwMode="auto">
              <a:xfrm>
                <a:off x="4410" y="2744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32" name="Oval 8"/>
              <p:cNvSpPr>
                <a:spLocks noChangeAspect="1" noChangeArrowheads="1"/>
              </p:cNvSpPr>
              <p:nvPr/>
            </p:nvSpPr>
            <p:spPr bwMode="auto">
              <a:xfrm>
                <a:off x="4326" y="2478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33" name="Oval 9"/>
              <p:cNvSpPr>
                <a:spLocks noChangeAspect="1" noChangeArrowheads="1"/>
              </p:cNvSpPr>
              <p:nvPr/>
            </p:nvSpPr>
            <p:spPr bwMode="auto">
              <a:xfrm>
                <a:off x="4158" y="2422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34" name="Oval 10"/>
              <p:cNvSpPr>
                <a:spLocks noChangeAspect="1" noChangeArrowheads="1"/>
              </p:cNvSpPr>
              <p:nvPr/>
            </p:nvSpPr>
            <p:spPr bwMode="auto">
              <a:xfrm>
                <a:off x="4242" y="2296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35" name="Oval 11"/>
              <p:cNvSpPr>
                <a:spLocks noChangeAspect="1" noChangeArrowheads="1"/>
              </p:cNvSpPr>
              <p:nvPr/>
            </p:nvSpPr>
            <p:spPr bwMode="auto">
              <a:xfrm>
                <a:off x="4788" y="2716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36" name="Oval 12"/>
              <p:cNvSpPr>
                <a:spLocks noChangeAspect="1" noChangeArrowheads="1"/>
              </p:cNvSpPr>
              <p:nvPr/>
            </p:nvSpPr>
            <p:spPr bwMode="auto">
              <a:xfrm>
                <a:off x="5012" y="2618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37" name="Oval 13"/>
              <p:cNvSpPr>
                <a:spLocks noChangeAspect="1" noChangeArrowheads="1"/>
              </p:cNvSpPr>
              <p:nvPr/>
            </p:nvSpPr>
            <p:spPr bwMode="auto">
              <a:xfrm>
                <a:off x="4788" y="2534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38" name="Oval 14"/>
              <p:cNvSpPr>
                <a:spLocks noChangeAspect="1" noChangeArrowheads="1"/>
              </p:cNvSpPr>
              <p:nvPr/>
            </p:nvSpPr>
            <p:spPr bwMode="auto">
              <a:xfrm flipV="1">
                <a:off x="2870" y="2422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39" name="Oval 15"/>
              <p:cNvSpPr>
                <a:spLocks noChangeAspect="1" noChangeArrowheads="1"/>
              </p:cNvSpPr>
              <p:nvPr/>
            </p:nvSpPr>
            <p:spPr bwMode="auto">
              <a:xfrm flipV="1">
                <a:off x="2618" y="2310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40" name="Oval 16"/>
              <p:cNvSpPr>
                <a:spLocks noChangeAspect="1" noChangeArrowheads="1"/>
              </p:cNvSpPr>
              <p:nvPr/>
            </p:nvSpPr>
            <p:spPr bwMode="auto">
              <a:xfrm flipV="1">
                <a:off x="2772" y="2296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41" name="Oval 17"/>
              <p:cNvSpPr>
                <a:spLocks noChangeAspect="1" noChangeArrowheads="1"/>
              </p:cNvSpPr>
              <p:nvPr/>
            </p:nvSpPr>
            <p:spPr bwMode="auto">
              <a:xfrm flipV="1">
                <a:off x="2716" y="2408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42" name="Oval 18"/>
              <p:cNvSpPr>
                <a:spLocks noChangeAspect="1" noChangeArrowheads="1"/>
              </p:cNvSpPr>
              <p:nvPr/>
            </p:nvSpPr>
            <p:spPr bwMode="auto">
              <a:xfrm flipV="1">
                <a:off x="2632" y="2674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43" name="Oval 19"/>
              <p:cNvSpPr>
                <a:spLocks noChangeAspect="1" noChangeArrowheads="1"/>
              </p:cNvSpPr>
              <p:nvPr/>
            </p:nvSpPr>
            <p:spPr bwMode="auto">
              <a:xfrm flipV="1">
                <a:off x="2464" y="2730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44" name="Oval 20"/>
              <p:cNvSpPr>
                <a:spLocks noChangeAspect="1" noChangeArrowheads="1"/>
              </p:cNvSpPr>
              <p:nvPr/>
            </p:nvSpPr>
            <p:spPr bwMode="auto">
              <a:xfrm flipV="1">
                <a:off x="2548" y="2856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45" name="Oval 21"/>
              <p:cNvSpPr>
                <a:spLocks noChangeAspect="1" noChangeArrowheads="1"/>
              </p:cNvSpPr>
              <p:nvPr/>
            </p:nvSpPr>
            <p:spPr bwMode="auto">
              <a:xfrm flipV="1">
                <a:off x="3094" y="2436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46" name="Oval 22"/>
              <p:cNvSpPr>
                <a:spLocks noChangeAspect="1" noChangeArrowheads="1"/>
              </p:cNvSpPr>
              <p:nvPr/>
            </p:nvSpPr>
            <p:spPr bwMode="auto">
              <a:xfrm flipV="1">
                <a:off x="3318" y="2534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47" name="Oval 23"/>
              <p:cNvSpPr>
                <a:spLocks noChangeAspect="1" noChangeArrowheads="1"/>
              </p:cNvSpPr>
              <p:nvPr/>
            </p:nvSpPr>
            <p:spPr bwMode="auto">
              <a:xfrm flipV="1">
                <a:off x="3094" y="2618"/>
                <a:ext cx="86" cy="8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37111" name="Rectangle 87"/>
            <p:cNvSpPr>
              <a:spLocks noChangeArrowheads="1"/>
            </p:cNvSpPr>
            <p:nvPr/>
          </p:nvSpPr>
          <p:spPr bwMode="auto">
            <a:xfrm>
              <a:off x="624" y="1920"/>
              <a:ext cx="14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How many clusters?</a:t>
              </a:r>
              <a:endParaRPr lang="en-US" altLang="en-US" sz="16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37118" name="Group 94"/>
          <p:cNvGrpSpPr>
            <a:grpSpLocks/>
          </p:cNvGrpSpPr>
          <p:nvPr/>
        </p:nvGrpSpPr>
        <p:grpSpPr bwMode="auto">
          <a:xfrm>
            <a:off x="6484938" y="4114800"/>
            <a:ext cx="3344862" cy="1371600"/>
            <a:chOff x="3125" y="2592"/>
            <a:chExt cx="2107" cy="864"/>
          </a:xfrm>
        </p:grpSpPr>
        <p:grpSp>
          <p:nvGrpSpPr>
            <p:cNvPr id="1537090" name="Group 66"/>
            <p:cNvGrpSpPr>
              <a:grpSpLocks/>
            </p:cNvGrpSpPr>
            <p:nvPr/>
          </p:nvGrpSpPr>
          <p:grpSpPr bwMode="auto">
            <a:xfrm>
              <a:off x="3125" y="2592"/>
              <a:ext cx="2107" cy="518"/>
              <a:chOff x="3125" y="2592"/>
              <a:chExt cx="2107" cy="518"/>
            </a:xfrm>
          </p:grpSpPr>
          <p:sp>
            <p:nvSpPr>
              <p:cNvPr id="1537091" name="AutoShape 67"/>
              <p:cNvSpPr>
                <a:spLocks noChangeAspect="1" noChangeArrowheads="1"/>
              </p:cNvSpPr>
              <p:nvPr/>
            </p:nvSpPr>
            <p:spPr bwMode="auto">
              <a:xfrm>
                <a:off x="4805" y="2940"/>
                <a:ext cx="69" cy="69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92" name="AutoShape 68"/>
              <p:cNvSpPr>
                <a:spLocks noChangeAspect="1" noChangeArrowheads="1"/>
              </p:cNvSpPr>
              <p:nvPr/>
            </p:nvSpPr>
            <p:spPr bwMode="auto">
              <a:xfrm>
                <a:off x="4603" y="3030"/>
                <a:ext cx="69" cy="69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93" name="AutoShape 69"/>
              <p:cNvSpPr>
                <a:spLocks noChangeAspect="1" noChangeArrowheads="1"/>
              </p:cNvSpPr>
              <p:nvPr/>
            </p:nvSpPr>
            <p:spPr bwMode="auto">
              <a:xfrm>
                <a:off x="4726" y="3041"/>
                <a:ext cx="69" cy="69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94" name="AutoShape 70"/>
              <p:cNvSpPr>
                <a:spLocks noChangeAspect="1" noChangeArrowheads="1"/>
              </p:cNvSpPr>
              <p:nvPr/>
            </p:nvSpPr>
            <p:spPr bwMode="auto">
              <a:xfrm>
                <a:off x="4682" y="2951"/>
                <a:ext cx="68" cy="69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95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4614" y="2738"/>
                <a:ext cx="69" cy="69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96" name="AutoShape 72"/>
              <p:cNvSpPr>
                <a:spLocks noChangeAspect="1" noChangeArrowheads="1"/>
              </p:cNvSpPr>
              <p:nvPr/>
            </p:nvSpPr>
            <p:spPr bwMode="auto">
              <a:xfrm>
                <a:off x="4480" y="2693"/>
                <a:ext cx="69" cy="69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97" name="AutoShape 73"/>
              <p:cNvSpPr>
                <a:spLocks noChangeAspect="1" noChangeArrowheads="1"/>
              </p:cNvSpPr>
              <p:nvPr/>
            </p:nvSpPr>
            <p:spPr bwMode="auto">
              <a:xfrm>
                <a:off x="4547" y="2592"/>
                <a:ext cx="69" cy="69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98" name="AutoShape 74"/>
              <p:cNvSpPr>
                <a:spLocks noChangeAspect="1" noChangeArrowheads="1"/>
              </p:cNvSpPr>
              <p:nvPr/>
            </p:nvSpPr>
            <p:spPr bwMode="auto">
              <a:xfrm>
                <a:off x="4984" y="2929"/>
                <a:ext cx="69" cy="69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99" name="AutoShape 75"/>
              <p:cNvSpPr>
                <a:spLocks noChangeAspect="1" noChangeArrowheads="1"/>
              </p:cNvSpPr>
              <p:nvPr/>
            </p:nvSpPr>
            <p:spPr bwMode="auto">
              <a:xfrm>
                <a:off x="5163" y="2850"/>
                <a:ext cx="69" cy="69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100" name="AutoShape 76"/>
              <p:cNvSpPr>
                <a:spLocks noChangeAspect="1" noChangeArrowheads="1"/>
              </p:cNvSpPr>
              <p:nvPr/>
            </p:nvSpPr>
            <p:spPr bwMode="auto">
              <a:xfrm>
                <a:off x="4984" y="2783"/>
                <a:ext cx="69" cy="69"/>
              </a:xfrm>
              <a:prstGeom prst="diamond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101" name="AutoShape 77"/>
              <p:cNvSpPr>
                <a:spLocks noChangeAspect="1" noChangeArrowheads="1"/>
              </p:cNvSpPr>
              <p:nvPr/>
            </p:nvSpPr>
            <p:spPr bwMode="auto">
              <a:xfrm flipV="1">
                <a:off x="3450" y="2693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102" name="AutoShape 78"/>
              <p:cNvSpPr>
                <a:spLocks noChangeAspect="1" noChangeArrowheads="1"/>
              </p:cNvSpPr>
              <p:nvPr/>
            </p:nvSpPr>
            <p:spPr bwMode="auto">
              <a:xfrm flipV="1">
                <a:off x="3248" y="2603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103" name="AutoShape 79"/>
              <p:cNvSpPr>
                <a:spLocks noChangeAspect="1" noChangeArrowheads="1"/>
              </p:cNvSpPr>
              <p:nvPr/>
            </p:nvSpPr>
            <p:spPr bwMode="auto">
              <a:xfrm flipV="1">
                <a:off x="3371" y="2592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104" name="AutoShape 80"/>
              <p:cNvSpPr>
                <a:spLocks noChangeAspect="1" noChangeArrowheads="1"/>
              </p:cNvSpPr>
              <p:nvPr/>
            </p:nvSpPr>
            <p:spPr bwMode="auto">
              <a:xfrm flipV="1">
                <a:off x="3327" y="2682"/>
                <a:ext cx="68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105" name="AutoShape 81"/>
              <p:cNvSpPr>
                <a:spLocks noChangeAspect="1" noChangeArrowheads="1"/>
              </p:cNvSpPr>
              <p:nvPr/>
            </p:nvSpPr>
            <p:spPr bwMode="auto">
              <a:xfrm flipV="1">
                <a:off x="3259" y="2895"/>
                <a:ext cx="69" cy="69"/>
              </a:xfrm>
              <a:prstGeom prst="flowChartExtract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106" name="AutoShape 82"/>
              <p:cNvSpPr>
                <a:spLocks noChangeAspect="1" noChangeArrowheads="1"/>
              </p:cNvSpPr>
              <p:nvPr/>
            </p:nvSpPr>
            <p:spPr bwMode="auto">
              <a:xfrm flipV="1">
                <a:off x="3125" y="2940"/>
                <a:ext cx="69" cy="69"/>
              </a:xfrm>
              <a:prstGeom prst="flowChartExtract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107" name="AutoShape 83"/>
              <p:cNvSpPr>
                <a:spLocks noChangeAspect="1" noChangeArrowheads="1"/>
              </p:cNvSpPr>
              <p:nvPr/>
            </p:nvSpPr>
            <p:spPr bwMode="auto">
              <a:xfrm flipV="1">
                <a:off x="3192" y="3041"/>
                <a:ext cx="69" cy="69"/>
              </a:xfrm>
              <a:prstGeom prst="flowChartExtract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108" name="AutoShape 84"/>
              <p:cNvSpPr>
                <a:spLocks noChangeAspect="1" noChangeArrowheads="1"/>
              </p:cNvSpPr>
              <p:nvPr/>
            </p:nvSpPr>
            <p:spPr bwMode="auto">
              <a:xfrm flipV="1">
                <a:off x="3629" y="2704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109" name="AutoShape 85"/>
              <p:cNvSpPr>
                <a:spLocks noChangeAspect="1" noChangeArrowheads="1"/>
              </p:cNvSpPr>
              <p:nvPr/>
            </p:nvSpPr>
            <p:spPr bwMode="auto">
              <a:xfrm flipV="1">
                <a:off x="3808" y="2783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110" name="AutoShape 86"/>
              <p:cNvSpPr>
                <a:spLocks noChangeAspect="1" noChangeArrowheads="1"/>
              </p:cNvSpPr>
              <p:nvPr/>
            </p:nvSpPr>
            <p:spPr bwMode="auto">
              <a:xfrm flipV="1">
                <a:off x="3629" y="2850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37112" name="Rectangle 88"/>
            <p:cNvSpPr>
              <a:spLocks noChangeArrowheads="1"/>
            </p:cNvSpPr>
            <p:nvPr/>
          </p:nvSpPr>
          <p:spPr bwMode="auto">
            <a:xfrm>
              <a:off x="3413" y="3244"/>
              <a:ext cx="14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Four Clusters</a:t>
              </a:r>
              <a:r>
                <a:rPr lang="en-US" altLang="en-US" sz="1600">
                  <a:latin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537117" name="Group 93"/>
          <p:cNvGrpSpPr>
            <a:grpSpLocks/>
          </p:cNvGrpSpPr>
          <p:nvPr/>
        </p:nvGrpSpPr>
        <p:grpSpPr bwMode="auto">
          <a:xfrm>
            <a:off x="2209801" y="4114800"/>
            <a:ext cx="3344863" cy="1371600"/>
            <a:chOff x="432" y="2592"/>
            <a:chExt cx="2107" cy="864"/>
          </a:xfrm>
        </p:grpSpPr>
        <p:grpSp>
          <p:nvGrpSpPr>
            <p:cNvPr id="1537069" name="Group 45"/>
            <p:cNvGrpSpPr>
              <a:grpSpLocks/>
            </p:cNvGrpSpPr>
            <p:nvPr/>
          </p:nvGrpSpPr>
          <p:grpSpPr bwMode="auto">
            <a:xfrm>
              <a:off x="432" y="2592"/>
              <a:ext cx="2107" cy="516"/>
              <a:chOff x="432" y="2592"/>
              <a:chExt cx="2107" cy="516"/>
            </a:xfrm>
          </p:grpSpPr>
          <p:sp>
            <p:nvSpPr>
              <p:cNvPr id="1537070" name="AutoShape 46"/>
              <p:cNvSpPr>
                <a:spLocks noChangeAspect="1" noChangeArrowheads="1"/>
              </p:cNvSpPr>
              <p:nvPr/>
            </p:nvSpPr>
            <p:spPr bwMode="auto">
              <a:xfrm>
                <a:off x="2112" y="2939"/>
                <a:ext cx="69" cy="68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71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1910" y="3028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72" name="AutoShape 48"/>
              <p:cNvSpPr>
                <a:spLocks noChangeAspect="1" noChangeArrowheads="1"/>
              </p:cNvSpPr>
              <p:nvPr/>
            </p:nvSpPr>
            <p:spPr bwMode="auto">
              <a:xfrm>
                <a:off x="2033" y="3039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73" name="AutoShape 49"/>
              <p:cNvSpPr>
                <a:spLocks noChangeAspect="1" noChangeArrowheads="1"/>
              </p:cNvSpPr>
              <p:nvPr/>
            </p:nvSpPr>
            <p:spPr bwMode="auto">
              <a:xfrm>
                <a:off x="1989" y="2950"/>
                <a:ext cx="68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74" name="AutoShape 50"/>
              <p:cNvSpPr>
                <a:spLocks noChangeAspect="1" noChangeArrowheads="1"/>
              </p:cNvSpPr>
              <p:nvPr/>
            </p:nvSpPr>
            <p:spPr bwMode="auto">
              <a:xfrm>
                <a:off x="1921" y="2737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75" name="AutoShape 51"/>
              <p:cNvSpPr>
                <a:spLocks noChangeAspect="1" noChangeArrowheads="1"/>
              </p:cNvSpPr>
              <p:nvPr/>
            </p:nvSpPr>
            <p:spPr bwMode="auto">
              <a:xfrm>
                <a:off x="1787" y="2693"/>
                <a:ext cx="69" cy="68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76" name="AutoShape 52"/>
              <p:cNvSpPr>
                <a:spLocks noChangeAspect="1" noChangeArrowheads="1"/>
              </p:cNvSpPr>
              <p:nvPr/>
            </p:nvSpPr>
            <p:spPr bwMode="auto">
              <a:xfrm>
                <a:off x="1854" y="2592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77" name="AutoShape 53"/>
              <p:cNvSpPr>
                <a:spLocks noChangeAspect="1" noChangeArrowheads="1"/>
              </p:cNvSpPr>
              <p:nvPr/>
            </p:nvSpPr>
            <p:spPr bwMode="auto">
              <a:xfrm>
                <a:off x="2291" y="2927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78" name="AutoShape 54"/>
              <p:cNvSpPr>
                <a:spLocks noChangeAspect="1" noChangeArrowheads="1"/>
              </p:cNvSpPr>
              <p:nvPr/>
            </p:nvSpPr>
            <p:spPr bwMode="auto">
              <a:xfrm>
                <a:off x="2470" y="2849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79" name="AutoShape 55"/>
              <p:cNvSpPr>
                <a:spLocks noChangeAspect="1" noChangeArrowheads="1"/>
              </p:cNvSpPr>
              <p:nvPr/>
            </p:nvSpPr>
            <p:spPr bwMode="auto">
              <a:xfrm>
                <a:off x="2291" y="2782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80" name="Rectangle 56"/>
              <p:cNvSpPr>
                <a:spLocks noChangeAspect="1" noChangeArrowheads="1"/>
              </p:cNvSpPr>
              <p:nvPr/>
            </p:nvSpPr>
            <p:spPr bwMode="auto">
              <a:xfrm flipV="1">
                <a:off x="757" y="2693"/>
                <a:ext cx="69" cy="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81" name="Rectangle 57"/>
              <p:cNvSpPr>
                <a:spLocks noChangeAspect="1" noChangeArrowheads="1"/>
              </p:cNvSpPr>
              <p:nvPr/>
            </p:nvSpPr>
            <p:spPr bwMode="auto">
              <a:xfrm flipV="1">
                <a:off x="555" y="2603"/>
                <a:ext cx="69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82" name="Rectangle 58"/>
              <p:cNvSpPr>
                <a:spLocks noChangeAspect="1" noChangeArrowheads="1"/>
              </p:cNvSpPr>
              <p:nvPr/>
            </p:nvSpPr>
            <p:spPr bwMode="auto">
              <a:xfrm flipV="1">
                <a:off x="678" y="2592"/>
                <a:ext cx="69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83" name="Rectangle 59"/>
              <p:cNvSpPr>
                <a:spLocks noChangeAspect="1" noChangeArrowheads="1"/>
              </p:cNvSpPr>
              <p:nvPr/>
            </p:nvSpPr>
            <p:spPr bwMode="auto">
              <a:xfrm flipV="1">
                <a:off x="634" y="2681"/>
                <a:ext cx="68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84" name="Rectangle 60"/>
              <p:cNvSpPr>
                <a:spLocks noChangeAspect="1" noChangeArrowheads="1"/>
              </p:cNvSpPr>
              <p:nvPr/>
            </p:nvSpPr>
            <p:spPr bwMode="auto">
              <a:xfrm flipV="1">
                <a:off x="566" y="2894"/>
                <a:ext cx="69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85" name="Rectangle 61"/>
              <p:cNvSpPr>
                <a:spLocks noChangeAspect="1" noChangeArrowheads="1"/>
              </p:cNvSpPr>
              <p:nvPr/>
            </p:nvSpPr>
            <p:spPr bwMode="auto">
              <a:xfrm flipV="1">
                <a:off x="432" y="2939"/>
                <a:ext cx="69" cy="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86" name="Rectangle 62"/>
              <p:cNvSpPr>
                <a:spLocks noChangeAspect="1" noChangeArrowheads="1"/>
              </p:cNvSpPr>
              <p:nvPr/>
            </p:nvSpPr>
            <p:spPr bwMode="auto">
              <a:xfrm flipV="1">
                <a:off x="499" y="3039"/>
                <a:ext cx="69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87" name="Rectangle 63"/>
              <p:cNvSpPr>
                <a:spLocks noChangeAspect="1" noChangeArrowheads="1"/>
              </p:cNvSpPr>
              <p:nvPr/>
            </p:nvSpPr>
            <p:spPr bwMode="auto">
              <a:xfrm flipV="1">
                <a:off x="936" y="2704"/>
                <a:ext cx="69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88" name="Rectangle 64"/>
              <p:cNvSpPr>
                <a:spLocks noChangeAspect="1" noChangeArrowheads="1"/>
              </p:cNvSpPr>
              <p:nvPr/>
            </p:nvSpPr>
            <p:spPr bwMode="auto">
              <a:xfrm flipV="1">
                <a:off x="1115" y="2782"/>
                <a:ext cx="69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89" name="Rectangle 65"/>
              <p:cNvSpPr>
                <a:spLocks noChangeAspect="1" noChangeArrowheads="1"/>
              </p:cNvSpPr>
              <p:nvPr/>
            </p:nvSpPr>
            <p:spPr bwMode="auto">
              <a:xfrm flipV="1">
                <a:off x="936" y="2849"/>
                <a:ext cx="69" cy="6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37113" name="Rectangle 89"/>
            <p:cNvSpPr>
              <a:spLocks noChangeArrowheads="1"/>
            </p:cNvSpPr>
            <p:nvPr/>
          </p:nvSpPr>
          <p:spPr bwMode="auto">
            <a:xfrm>
              <a:off x="624" y="3244"/>
              <a:ext cx="14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Two Clusters</a:t>
              </a:r>
              <a:r>
                <a:rPr lang="en-US" altLang="en-US" sz="1600">
                  <a:latin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537116" name="Group 92"/>
          <p:cNvGrpSpPr>
            <a:grpSpLocks/>
          </p:cNvGrpSpPr>
          <p:nvPr/>
        </p:nvGrpSpPr>
        <p:grpSpPr bwMode="auto">
          <a:xfrm>
            <a:off x="6484938" y="1905000"/>
            <a:ext cx="3344862" cy="1479550"/>
            <a:chOff x="3125" y="1200"/>
            <a:chExt cx="2107" cy="932"/>
          </a:xfrm>
        </p:grpSpPr>
        <p:grpSp>
          <p:nvGrpSpPr>
            <p:cNvPr id="1537048" name="Group 24"/>
            <p:cNvGrpSpPr>
              <a:grpSpLocks/>
            </p:cNvGrpSpPr>
            <p:nvPr/>
          </p:nvGrpSpPr>
          <p:grpSpPr bwMode="auto">
            <a:xfrm>
              <a:off x="3125" y="1200"/>
              <a:ext cx="2107" cy="518"/>
              <a:chOff x="3125" y="1200"/>
              <a:chExt cx="2107" cy="518"/>
            </a:xfrm>
          </p:grpSpPr>
          <p:sp>
            <p:nvSpPr>
              <p:cNvPr id="1537049" name="AutoShape 25"/>
              <p:cNvSpPr>
                <a:spLocks noChangeAspect="1" noChangeArrowheads="1"/>
              </p:cNvSpPr>
              <p:nvPr/>
            </p:nvSpPr>
            <p:spPr bwMode="auto">
              <a:xfrm>
                <a:off x="4805" y="1548"/>
                <a:ext cx="69" cy="69"/>
              </a:xfrm>
              <a:prstGeom prst="diamond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50" name="AutoShape 26"/>
              <p:cNvSpPr>
                <a:spLocks noChangeAspect="1" noChangeArrowheads="1"/>
              </p:cNvSpPr>
              <p:nvPr/>
            </p:nvSpPr>
            <p:spPr bwMode="auto">
              <a:xfrm>
                <a:off x="4603" y="1638"/>
                <a:ext cx="69" cy="69"/>
              </a:xfrm>
              <a:prstGeom prst="diamond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51" name="AutoShape 27"/>
              <p:cNvSpPr>
                <a:spLocks noChangeAspect="1" noChangeArrowheads="1"/>
              </p:cNvSpPr>
              <p:nvPr/>
            </p:nvSpPr>
            <p:spPr bwMode="auto">
              <a:xfrm>
                <a:off x="4726" y="1649"/>
                <a:ext cx="69" cy="69"/>
              </a:xfrm>
              <a:prstGeom prst="diamond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52" name="AutoShape 28"/>
              <p:cNvSpPr>
                <a:spLocks noChangeAspect="1" noChangeArrowheads="1"/>
              </p:cNvSpPr>
              <p:nvPr/>
            </p:nvSpPr>
            <p:spPr bwMode="auto">
              <a:xfrm>
                <a:off x="4682" y="1559"/>
                <a:ext cx="68" cy="69"/>
              </a:xfrm>
              <a:prstGeom prst="diamond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53" name="AutoShape 29"/>
              <p:cNvSpPr>
                <a:spLocks noChangeAspect="1" noChangeArrowheads="1"/>
              </p:cNvSpPr>
              <p:nvPr/>
            </p:nvSpPr>
            <p:spPr bwMode="auto">
              <a:xfrm>
                <a:off x="4614" y="1346"/>
                <a:ext cx="69" cy="69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54" name="AutoShape 30"/>
              <p:cNvSpPr>
                <a:spLocks noChangeAspect="1" noChangeArrowheads="1"/>
              </p:cNvSpPr>
              <p:nvPr/>
            </p:nvSpPr>
            <p:spPr bwMode="auto">
              <a:xfrm>
                <a:off x="4480" y="1301"/>
                <a:ext cx="69" cy="69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55" name="AutoShape 31"/>
              <p:cNvSpPr>
                <a:spLocks noChangeAspect="1" noChangeArrowheads="1"/>
              </p:cNvSpPr>
              <p:nvPr/>
            </p:nvSpPr>
            <p:spPr bwMode="auto">
              <a:xfrm>
                <a:off x="4547" y="1200"/>
                <a:ext cx="69" cy="69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56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4984" y="1537"/>
                <a:ext cx="69" cy="6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57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5163" y="1458"/>
                <a:ext cx="69" cy="6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58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4984" y="1391"/>
                <a:ext cx="69" cy="6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59" name="AutoShape 35"/>
              <p:cNvSpPr>
                <a:spLocks noChangeAspect="1" noChangeArrowheads="1"/>
              </p:cNvSpPr>
              <p:nvPr/>
            </p:nvSpPr>
            <p:spPr bwMode="auto">
              <a:xfrm flipV="1">
                <a:off x="3450" y="1301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60" name="AutoShape 36"/>
              <p:cNvSpPr>
                <a:spLocks noChangeAspect="1" noChangeArrowheads="1"/>
              </p:cNvSpPr>
              <p:nvPr/>
            </p:nvSpPr>
            <p:spPr bwMode="auto">
              <a:xfrm flipV="1">
                <a:off x="3248" y="1211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61" name="AutoShape 37"/>
              <p:cNvSpPr>
                <a:spLocks noChangeAspect="1" noChangeArrowheads="1"/>
              </p:cNvSpPr>
              <p:nvPr/>
            </p:nvSpPr>
            <p:spPr bwMode="auto">
              <a:xfrm flipV="1">
                <a:off x="3371" y="1200"/>
                <a:ext cx="69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62" name="AutoShape 38"/>
              <p:cNvSpPr>
                <a:spLocks noChangeAspect="1" noChangeArrowheads="1"/>
              </p:cNvSpPr>
              <p:nvPr/>
            </p:nvSpPr>
            <p:spPr bwMode="auto">
              <a:xfrm flipV="1">
                <a:off x="3327" y="1290"/>
                <a:ext cx="68" cy="69"/>
              </a:xfrm>
              <a:prstGeom prst="star4">
                <a:avLst>
                  <a:gd name="adj" fmla="val 1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63" name="AutoShape 39"/>
              <p:cNvSpPr>
                <a:spLocks noChangeAspect="1" noChangeArrowheads="1"/>
              </p:cNvSpPr>
              <p:nvPr/>
            </p:nvSpPr>
            <p:spPr bwMode="auto">
              <a:xfrm flipV="1">
                <a:off x="3259" y="1503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64" name="AutoShape 40"/>
              <p:cNvSpPr>
                <a:spLocks noChangeAspect="1" noChangeArrowheads="1"/>
              </p:cNvSpPr>
              <p:nvPr/>
            </p:nvSpPr>
            <p:spPr bwMode="auto">
              <a:xfrm flipV="1">
                <a:off x="3125" y="1548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65" name="AutoShape 41"/>
              <p:cNvSpPr>
                <a:spLocks noChangeAspect="1" noChangeArrowheads="1"/>
              </p:cNvSpPr>
              <p:nvPr/>
            </p:nvSpPr>
            <p:spPr bwMode="auto">
              <a:xfrm flipV="1">
                <a:off x="3192" y="1649"/>
                <a:ext cx="69" cy="69"/>
              </a:xfrm>
              <a:prstGeom prst="triangle">
                <a:avLst>
                  <a:gd name="adj" fmla="val 50000"/>
                </a:avLst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66" name="Oval 42"/>
              <p:cNvSpPr>
                <a:spLocks noChangeAspect="1" noChangeArrowheads="1"/>
              </p:cNvSpPr>
              <p:nvPr/>
            </p:nvSpPr>
            <p:spPr bwMode="auto">
              <a:xfrm flipV="1">
                <a:off x="3629" y="1312"/>
                <a:ext cx="69" cy="69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67" name="Oval 43"/>
              <p:cNvSpPr>
                <a:spLocks noChangeAspect="1" noChangeArrowheads="1"/>
              </p:cNvSpPr>
              <p:nvPr/>
            </p:nvSpPr>
            <p:spPr bwMode="auto">
              <a:xfrm flipV="1">
                <a:off x="3808" y="1391"/>
                <a:ext cx="69" cy="69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68" name="Oval 44"/>
              <p:cNvSpPr>
                <a:spLocks noChangeAspect="1" noChangeArrowheads="1"/>
              </p:cNvSpPr>
              <p:nvPr/>
            </p:nvSpPr>
            <p:spPr bwMode="auto">
              <a:xfrm flipV="1">
                <a:off x="3629" y="1458"/>
                <a:ext cx="69" cy="69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37114" name="Rectangle 90"/>
            <p:cNvSpPr>
              <a:spLocks noChangeArrowheads="1"/>
            </p:cNvSpPr>
            <p:nvPr/>
          </p:nvSpPr>
          <p:spPr bwMode="auto">
            <a:xfrm>
              <a:off x="3413" y="1920"/>
              <a:ext cx="14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Six Clusters</a:t>
              </a:r>
              <a:r>
                <a:rPr lang="en-US" altLang="en-US" sz="1600">
                  <a:latin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01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2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K- Means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44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K-means Clustering</a:t>
            </a:r>
          </a:p>
        </p:txBody>
      </p:sp>
      <p:sp>
        <p:nvSpPr>
          <p:cNvPr id="1592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3763" y="1143001"/>
            <a:ext cx="8001000" cy="2514599"/>
          </a:xfrm>
        </p:spPr>
        <p:txBody>
          <a:bodyPr>
            <a:normAutofit/>
          </a:bodyPr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dirty="0" err="1"/>
              <a:t>Partitional</a:t>
            </a:r>
            <a:r>
              <a:rPr lang="en-US" altLang="en-US" sz="2200" dirty="0"/>
              <a:t> clustering approach 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dirty="0"/>
              <a:t>Each cluster is associated with a </a:t>
            </a:r>
            <a:r>
              <a:rPr lang="en-US" altLang="en-US" sz="2200" dirty="0">
                <a:solidFill>
                  <a:srgbClr val="FFCC00"/>
                </a:solidFill>
              </a:rPr>
              <a:t>centroid</a:t>
            </a:r>
            <a:r>
              <a:rPr lang="en-US" altLang="en-US" sz="2200" dirty="0"/>
              <a:t> (center point) 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dirty="0"/>
              <a:t>Each point is assigned to the cluster with the closest centroid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dirty="0"/>
              <a:t>Number of clusters, K, must be specified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dirty="0"/>
              <a:t>The basic algorithm is very simple</a:t>
            </a:r>
          </a:p>
        </p:txBody>
      </p:sp>
      <p:graphicFrame>
        <p:nvGraphicFramePr>
          <p:cNvPr id="1592324" name="Object 4"/>
          <p:cNvGraphicFramePr>
            <a:graphicFrameLocks noChangeAspect="1"/>
          </p:cNvGraphicFramePr>
          <p:nvPr/>
        </p:nvGraphicFramePr>
        <p:xfrm>
          <a:off x="1981200" y="4133850"/>
          <a:ext cx="815340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Bitmap Image" r:id="rId3" imgW="9784928" imgH="3177815" progId="Paint.Picture">
                  <p:embed/>
                </p:oleObj>
              </mc:Choice>
              <mc:Fallback>
                <p:oleObj name="Bitmap Image" r:id="rId3" imgW="9784928" imgH="317781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0143"/>
                      <a:stretch>
                        <a:fillRect/>
                      </a:stretch>
                    </p:blipFill>
                    <p:spPr bwMode="auto">
                      <a:xfrm>
                        <a:off x="1981200" y="4133850"/>
                        <a:ext cx="815340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833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K-means Clustering – Details</a:t>
            </a:r>
          </a:p>
        </p:txBody>
      </p:sp>
      <p:sp>
        <p:nvSpPr>
          <p:cNvPr id="1593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990599"/>
            <a:ext cx="8001000" cy="5297905"/>
          </a:xfrm>
        </p:spPr>
        <p:txBody>
          <a:bodyPr>
            <a:noAutofit/>
          </a:bodyPr>
          <a:lstStyle/>
          <a:p>
            <a:pPr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/>
              <a:t>Initial centroids are often chosen </a:t>
            </a:r>
            <a:r>
              <a:rPr lang="en-US" altLang="en-US" dirty="0" smtClean="0"/>
              <a:t>randomly. </a:t>
            </a:r>
            <a:r>
              <a:rPr lang="en-US" altLang="en-US" sz="1800" dirty="0" smtClean="0"/>
              <a:t>Clusters </a:t>
            </a:r>
            <a:r>
              <a:rPr lang="en-US" altLang="en-US" sz="1800" dirty="0"/>
              <a:t>produced vary from one run to another.</a:t>
            </a:r>
          </a:p>
          <a:p>
            <a:pPr indent="-533400">
              <a:lnSpc>
                <a:spcPct val="90000"/>
              </a:lnSpc>
              <a:spcBef>
                <a:spcPct val="20000"/>
              </a:spcBef>
            </a:pPr>
            <a:endParaRPr lang="en-US" altLang="en-US" dirty="0" smtClean="0"/>
          </a:p>
          <a:p>
            <a:pPr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 smtClean="0"/>
              <a:t>The </a:t>
            </a:r>
            <a:r>
              <a:rPr lang="en-US" altLang="en-US" dirty="0"/>
              <a:t>centroid is (typically) the mean of the points in the cluster.</a:t>
            </a:r>
          </a:p>
          <a:p>
            <a:pPr indent="-533400">
              <a:lnSpc>
                <a:spcPct val="90000"/>
              </a:lnSpc>
              <a:spcBef>
                <a:spcPct val="20000"/>
              </a:spcBef>
            </a:pPr>
            <a:endParaRPr lang="en-US" altLang="en-US" dirty="0" smtClean="0"/>
          </a:p>
          <a:p>
            <a:pPr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 smtClean="0"/>
              <a:t>‘</a:t>
            </a:r>
            <a:r>
              <a:rPr lang="en-US" altLang="en-US" dirty="0"/>
              <a:t>Closeness’ is measured by Euclidean distance, cosine similarity, correlation, etc</a:t>
            </a:r>
            <a:r>
              <a:rPr lang="en-US" altLang="en-US" dirty="0" smtClean="0"/>
              <a:t>.</a:t>
            </a:r>
          </a:p>
          <a:p>
            <a:pPr indent="-533400">
              <a:lnSpc>
                <a:spcPct val="90000"/>
              </a:lnSpc>
              <a:spcBef>
                <a:spcPct val="20000"/>
              </a:spcBef>
            </a:pPr>
            <a:endParaRPr lang="en-US" altLang="en-US" dirty="0"/>
          </a:p>
          <a:p>
            <a:pPr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/>
              <a:t>K-means will converge for common similarity measures mentioned above</a:t>
            </a:r>
            <a:r>
              <a:rPr lang="en-US" altLang="en-US" dirty="0" smtClean="0"/>
              <a:t>.</a:t>
            </a:r>
          </a:p>
          <a:p>
            <a:pPr indent="-533400">
              <a:lnSpc>
                <a:spcPct val="90000"/>
              </a:lnSpc>
              <a:spcBef>
                <a:spcPct val="20000"/>
              </a:spcBef>
            </a:pPr>
            <a:endParaRPr lang="en-US" altLang="en-US" dirty="0"/>
          </a:p>
          <a:p>
            <a:pPr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/>
              <a:t>Most of the convergence happens in the first few </a:t>
            </a:r>
            <a:r>
              <a:rPr lang="en-US" altLang="en-US" dirty="0" smtClean="0"/>
              <a:t>iterations.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dirty="0" smtClean="0"/>
              <a:t>		Often the stopping condition is changed to ‘Until relatively few points change clusters’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endParaRPr lang="en-US" altLang="en-US" dirty="0"/>
          </a:p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endParaRPr lang="en-US" altLang="en-US" dirty="0" smtClean="0"/>
          </a:p>
          <a:p>
            <a:pPr indent="-533400">
              <a:lnSpc>
                <a:spcPct val="90000"/>
              </a:lnSpc>
              <a:spcBef>
                <a:spcPct val="20000"/>
              </a:spcBef>
            </a:pPr>
            <a:r>
              <a:rPr lang="en-US" altLang="en-US" dirty="0" smtClean="0"/>
              <a:t>Complexity </a:t>
            </a:r>
            <a:r>
              <a:rPr lang="en-US" altLang="en-US" dirty="0"/>
              <a:t>is O( n * K * I * d )</a:t>
            </a:r>
          </a:p>
          <a:p>
            <a:pPr marL="609600" lvl="2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en-US" dirty="0" smtClean="0"/>
              <a:t>n </a:t>
            </a:r>
            <a:r>
              <a:rPr lang="en-US" altLang="en-US" dirty="0"/>
              <a:t>= number of points, K = number of clusters, </a:t>
            </a:r>
            <a:br>
              <a:rPr lang="en-US" altLang="en-US" dirty="0"/>
            </a:br>
            <a:r>
              <a:rPr lang="en-US" altLang="en-US" dirty="0"/>
              <a:t>I = number of iterations, d = number of attributes</a:t>
            </a:r>
          </a:p>
        </p:txBody>
      </p:sp>
    </p:spTree>
    <p:extLst>
      <p:ext uri="{BB962C8B-B14F-4D97-AF65-F5344CB8AC3E}">
        <p14:creationId xmlns:p14="http://schemas.microsoft.com/office/powerpoint/2010/main" val="119417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Importance of Choosing Initial Centroids</a:t>
            </a:r>
          </a:p>
        </p:txBody>
      </p:sp>
      <p:sp>
        <p:nvSpPr>
          <p:cNvPr id="1595395" name="Text Box 3"/>
          <p:cNvSpPr txBox="1">
            <a:spLocks noChangeArrowheads="1"/>
          </p:cNvSpPr>
          <p:nvPr/>
        </p:nvSpPr>
        <p:spPr bwMode="auto">
          <a:xfrm>
            <a:off x="2133600" y="4419600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1595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6" y="1354139"/>
            <a:ext cx="5529263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53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6" y="1354139"/>
            <a:ext cx="5529263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53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6" y="1354139"/>
            <a:ext cx="5529263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53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6" y="1354139"/>
            <a:ext cx="5529263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54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6" y="1354139"/>
            <a:ext cx="5529263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540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6" y="1354139"/>
            <a:ext cx="5529263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47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Importance of Choosing Initial Centroids</a:t>
            </a:r>
          </a:p>
        </p:txBody>
      </p:sp>
      <p:sp>
        <p:nvSpPr>
          <p:cNvPr id="1596419" name="Text Box 3"/>
          <p:cNvSpPr txBox="1">
            <a:spLocks noChangeArrowheads="1"/>
          </p:cNvSpPr>
          <p:nvPr/>
        </p:nvSpPr>
        <p:spPr bwMode="auto">
          <a:xfrm>
            <a:off x="2133600" y="4419600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15964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1"/>
            <a:ext cx="304323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64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43001"/>
            <a:ext cx="304323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64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143001"/>
            <a:ext cx="304323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64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1"/>
            <a:ext cx="304323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64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86201"/>
            <a:ext cx="304323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642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886201"/>
            <a:ext cx="304323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6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data?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828800" y="1752601"/>
            <a:ext cx="85344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8196" name="Picture 5" descr="bill_gates_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1" y="4343400"/>
            <a:ext cx="31400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ular Callout 4"/>
          <p:cNvSpPr>
            <a:spLocks noChangeArrowheads="1"/>
          </p:cNvSpPr>
          <p:nvPr/>
        </p:nvSpPr>
        <p:spPr bwMode="auto">
          <a:xfrm>
            <a:off x="6858000" y="4724400"/>
            <a:ext cx="2362200" cy="990600"/>
          </a:xfrm>
          <a:prstGeom prst="wedgeRoundRectCallout">
            <a:avLst>
              <a:gd name="adj1" fmla="val -76861"/>
              <a:gd name="adj2" fmla="val 55972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640K</a:t>
            </a:r>
            <a:r>
              <a:rPr lang="en-US" dirty="0"/>
              <a:t> </a:t>
            </a:r>
            <a:r>
              <a:rPr lang="en-US" dirty="0">
                <a:solidFill>
                  <a:schemeClr val="bg2"/>
                </a:solidFill>
              </a:rPr>
              <a:t>ought to be enough for anybody.</a:t>
            </a:r>
          </a:p>
        </p:txBody>
      </p:sp>
    </p:spTree>
    <p:extLst>
      <p:ext uri="{BB962C8B-B14F-4D97-AF65-F5344CB8AC3E}">
        <p14:creationId xmlns:p14="http://schemas.microsoft.com/office/powerpoint/2010/main" val="240661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Evaluating K-means Clusters</a:t>
            </a:r>
          </a:p>
        </p:txBody>
      </p:sp>
      <p:sp>
        <p:nvSpPr>
          <p:cNvPr id="159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sz="2400"/>
              <a:t>Most common measure is Sum of Squared Error (SSE)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For each point, the error is the distance to the nearest cluster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To get SSE, we square these errors and sum them.</a:t>
            </a:r>
          </a:p>
          <a:p>
            <a:pPr lvl="1">
              <a:lnSpc>
                <a:spcPct val="90000"/>
              </a:lnSpc>
            </a:pPr>
            <a:endParaRPr lang="en-US" altLang="en-US" sz="2000"/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 sz="2000"/>
          </a:p>
          <a:p>
            <a:pPr lvl="1">
              <a:lnSpc>
                <a:spcPct val="90000"/>
              </a:lnSpc>
            </a:pPr>
            <a:endParaRPr lang="en-US" altLang="en-US" sz="2000"/>
          </a:p>
          <a:p>
            <a:pPr lvl="1">
              <a:lnSpc>
                <a:spcPct val="90000"/>
              </a:lnSpc>
            </a:pPr>
            <a:r>
              <a:rPr lang="en-US" altLang="en-US" sz="2000" i="1"/>
              <a:t>x </a:t>
            </a:r>
            <a:r>
              <a:rPr lang="en-US" altLang="en-US" sz="2000"/>
              <a:t>is a data point in cluster </a:t>
            </a:r>
            <a:r>
              <a:rPr lang="en-US" altLang="en-US" sz="2000" i="1"/>
              <a:t>C</a:t>
            </a:r>
            <a:r>
              <a:rPr lang="en-US" altLang="en-US" sz="2000" baseline="-25000"/>
              <a:t>i </a:t>
            </a:r>
            <a:r>
              <a:rPr lang="en-US" altLang="en-US" sz="2000"/>
              <a:t>and </a:t>
            </a:r>
            <a:r>
              <a:rPr lang="en-US" altLang="en-US" sz="2000" i="1"/>
              <a:t>m</a:t>
            </a:r>
            <a:r>
              <a:rPr lang="en-US" altLang="en-US" sz="2000" i="1" baseline="-25000"/>
              <a:t>i</a:t>
            </a:r>
            <a:r>
              <a:rPr lang="en-US" altLang="en-US" sz="2000"/>
              <a:t> is the representative point for cluster </a:t>
            </a:r>
            <a:r>
              <a:rPr lang="en-US" altLang="en-US" sz="2000" i="1"/>
              <a:t>C</a:t>
            </a:r>
            <a:r>
              <a:rPr lang="en-US" altLang="en-US" sz="2000" baseline="-25000"/>
              <a:t>i</a:t>
            </a:r>
            <a:r>
              <a:rPr lang="en-US" altLang="en-US" sz="2000"/>
              <a:t> </a:t>
            </a:r>
          </a:p>
          <a:p>
            <a:pPr lvl="2">
              <a:lnSpc>
                <a:spcPct val="90000"/>
              </a:lnSpc>
            </a:pPr>
            <a:r>
              <a:rPr lang="en-US" altLang="en-US" sz="1800"/>
              <a:t> can show that </a:t>
            </a:r>
            <a:r>
              <a:rPr lang="en-US" altLang="en-US" sz="1800" i="1"/>
              <a:t>m</a:t>
            </a:r>
            <a:r>
              <a:rPr lang="en-US" altLang="en-US" sz="1800" i="1" baseline="-25000"/>
              <a:t>i</a:t>
            </a:r>
            <a:r>
              <a:rPr lang="en-US" altLang="en-US" sz="1800" baseline="-25000"/>
              <a:t> </a:t>
            </a:r>
            <a:r>
              <a:rPr lang="en-US" altLang="en-US" sz="1800"/>
              <a:t>corresponds to the center (mean) of the cluster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Given two clusters, we can choose the one with the smallest error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One easy way to reduce SSE is to increase K, the number of clusters</a:t>
            </a:r>
          </a:p>
          <a:p>
            <a:pPr lvl="2">
              <a:lnSpc>
                <a:spcPct val="90000"/>
              </a:lnSpc>
            </a:pPr>
            <a:r>
              <a:rPr lang="en-US" altLang="en-US" sz="1800"/>
              <a:t> A good clustering with smaller K can have a lower SSE than a poor clustering with higher K</a:t>
            </a:r>
          </a:p>
        </p:txBody>
      </p:sp>
      <p:graphicFrame>
        <p:nvGraphicFramePr>
          <p:cNvPr id="1597444" name="Object 4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3999163" y="3003884"/>
          <a:ext cx="3175000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3" imgW="1511280" imgH="457200" progId="Equation.3">
                  <p:embed/>
                </p:oleObj>
              </mc:Choice>
              <mc:Fallback>
                <p:oleObj name="Equation" r:id="rId3" imgW="15112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9163" y="3003884"/>
                        <a:ext cx="3175000" cy="96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374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10 Clusters Example</a:t>
            </a:r>
          </a:p>
        </p:txBody>
      </p:sp>
      <p:sp>
        <p:nvSpPr>
          <p:cNvPr id="1601539" name="Text Box 3"/>
          <p:cNvSpPr txBox="1">
            <a:spLocks noChangeArrowheads="1"/>
          </p:cNvSpPr>
          <p:nvPr/>
        </p:nvSpPr>
        <p:spPr bwMode="auto">
          <a:xfrm>
            <a:off x="2133600" y="4419600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16015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90601"/>
            <a:ext cx="6700838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15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90601"/>
            <a:ext cx="6700838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15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90601"/>
            <a:ext cx="6700838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15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90601"/>
            <a:ext cx="6700838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01544" name="Text Box 8"/>
          <p:cNvSpPr txBox="1">
            <a:spLocks noChangeArrowheads="1"/>
          </p:cNvSpPr>
          <p:nvPr/>
        </p:nvSpPr>
        <p:spPr bwMode="auto">
          <a:xfrm>
            <a:off x="2209800" y="5957888"/>
            <a:ext cx="800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Starting with two initial centroids in one cluster of each pair of clusters</a:t>
            </a:r>
          </a:p>
        </p:txBody>
      </p:sp>
    </p:spTree>
    <p:extLst>
      <p:ext uri="{BB962C8B-B14F-4D97-AF65-F5344CB8AC3E}">
        <p14:creationId xmlns:p14="http://schemas.microsoft.com/office/powerpoint/2010/main" val="22398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280400" cy="552450"/>
          </a:xfrm>
        </p:spPr>
        <p:txBody>
          <a:bodyPr/>
          <a:lstStyle/>
          <a:p>
            <a:r>
              <a:rPr lang="en-US" altLang="en-US" sz="2800"/>
              <a:t>10 Clusters Example</a:t>
            </a:r>
          </a:p>
        </p:txBody>
      </p:sp>
      <p:pic>
        <p:nvPicPr>
          <p:cNvPr id="16025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63626"/>
            <a:ext cx="3354388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25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63626"/>
            <a:ext cx="3354388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25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02026"/>
            <a:ext cx="3354388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25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02026"/>
            <a:ext cx="3354388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02567" name="Text Box 7"/>
          <p:cNvSpPr txBox="1">
            <a:spLocks noChangeArrowheads="1"/>
          </p:cNvSpPr>
          <p:nvPr/>
        </p:nvSpPr>
        <p:spPr bwMode="auto">
          <a:xfrm>
            <a:off x="2209800" y="5957888"/>
            <a:ext cx="800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Starting with two initial centroids in one cluster of each pair of clusters</a:t>
            </a:r>
          </a:p>
        </p:txBody>
      </p:sp>
    </p:spTree>
    <p:extLst>
      <p:ext uri="{BB962C8B-B14F-4D97-AF65-F5344CB8AC3E}">
        <p14:creationId xmlns:p14="http://schemas.microsoft.com/office/powerpoint/2010/main" val="220308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data?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828800" y="1752601"/>
            <a:ext cx="8534400" cy="4525963"/>
          </a:xfrm>
        </p:spPr>
        <p:txBody>
          <a:bodyPr/>
          <a:lstStyle/>
          <a:p>
            <a:r>
              <a:rPr lang="en-US" sz="2400" dirty="0"/>
              <a:t>Google processes 20 PB a day (2008)</a:t>
            </a:r>
          </a:p>
          <a:p>
            <a:r>
              <a:rPr lang="en-US" sz="2400" dirty="0"/>
              <a:t>Wayback Machine has 3 PB + 100 TB/month (3/2009)</a:t>
            </a:r>
          </a:p>
          <a:p>
            <a:r>
              <a:rPr lang="en-US" sz="2400" dirty="0"/>
              <a:t>Facebook has 2.5 PB of user data + 15 TB/day (4/2009) </a:t>
            </a:r>
          </a:p>
          <a:p>
            <a:r>
              <a:rPr lang="en-US" sz="2400" dirty="0"/>
              <a:t>eBay has 6.5 PB of user data + 50 TB/day (5/2009)</a:t>
            </a:r>
          </a:p>
          <a:p>
            <a:r>
              <a:rPr lang="en-US" sz="2400" dirty="0"/>
              <a:t>CERN’s Large </a:t>
            </a:r>
            <a:r>
              <a:rPr lang="en-US" sz="2400" dirty="0" err="1"/>
              <a:t>Hydron</a:t>
            </a:r>
            <a:r>
              <a:rPr lang="en-US" sz="2400" dirty="0"/>
              <a:t> Collider (LHC) generates 15 PB a year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8196" name="Picture 5" descr="bill_gates_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1" y="4343400"/>
            <a:ext cx="31400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ular Callout 4"/>
          <p:cNvSpPr>
            <a:spLocks noChangeArrowheads="1"/>
          </p:cNvSpPr>
          <p:nvPr/>
        </p:nvSpPr>
        <p:spPr bwMode="auto">
          <a:xfrm>
            <a:off x="6858000" y="4724400"/>
            <a:ext cx="2362200" cy="990600"/>
          </a:xfrm>
          <a:prstGeom prst="wedgeRoundRectCallout">
            <a:avLst>
              <a:gd name="adj1" fmla="val -76861"/>
              <a:gd name="adj2" fmla="val 55972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640K</a:t>
            </a:r>
            <a:r>
              <a:rPr lang="en-US" dirty="0"/>
              <a:t> </a:t>
            </a:r>
            <a:r>
              <a:rPr lang="en-US" dirty="0">
                <a:solidFill>
                  <a:schemeClr val="bg2"/>
                </a:solidFill>
              </a:rPr>
              <a:t>ought to be enough for anybody.</a:t>
            </a:r>
          </a:p>
        </p:txBody>
      </p:sp>
    </p:spTree>
    <p:extLst>
      <p:ext uri="{BB962C8B-B14F-4D97-AF65-F5344CB8AC3E}">
        <p14:creationId xmlns:p14="http://schemas.microsoft.com/office/powerpoint/2010/main" val="208638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Characteristics of Big Data: </a:t>
            </a:r>
            <a:r>
              <a:rPr lang="en-US" dirty="0">
                <a:solidFill>
                  <a:srgbClr val="0000FF"/>
                </a:solidFill>
              </a:rPr>
              <a:t/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/>
              <a:t>1-Scale (Volume)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1018" y="1956776"/>
            <a:ext cx="5030405" cy="1478238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Data Volume</a:t>
            </a:r>
          </a:p>
          <a:p>
            <a:pPr lvl="1"/>
            <a:r>
              <a:rPr lang="en-US" dirty="0" smtClean="0"/>
              <a:t>44x increase from 2009 2020</a:t>
            </a:r>
          </a:p>
          <a:p>
            <a:pPr lvl="1"/>
            <a:r>
              <a:rPr lang="en-US" dirty="0" smtClean="0"/>
              <a:t>From 0.8 </a:t>
            </a:r>
            <a:r>
              <a:rPr lang="en-US" dirty="0" err="1" smtClean="0"/>
              <a:t>zettabytes</a:t>
            </a:r>
            <a:r>
              <a:rPr lang="en-US" dirty="0" smtClean="0"/>
              <a:t> to 35zb</a:t>
            </a:r>
          </a:p>
          <a:p>
            <a:r>
              <a:rPr lang="en-US" dirty="0" smtClean="0"/>
              <a:t>Data volume is increasing exponentially </a:t>
            </a:r>
            <a:endParaRPr lang="en-US" dirty="0"/>
          </a:p>
        </p:txBody>
      </p:sp>
      <p:pic>
        <p:nvPicPr>
          <p:cNvPr id="5" name="Picture 4" descr="Screen shot 2013-01-13 at 4.01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224" y="3235329"/>
            <a:ext cx="2559546" cy="1632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225" y="1956777"/>
            <a:ext cx="2332251" cy="1233073"/>
          </a:xfrm>
          <a:prstGeom prst="rect">
            <a:avLst/>
          </a:prstGeom>
        </p:spPr>
      </p:pic>
      <p:pic>
        <p:nvPicPr>
          <p:cNvPr id="8" name="Picture 7" descr="Screen shot 2013-01-13 at 4.07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54" y="3775267"/>
            <a:ext cx="5546690" cy="5966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024319" y="4371925"/>
            <a:ext cx="5674607" cy="1908947"/>
            <a:chOff x="500318" y="4371924"/>
            <a:chExt cx="5674607" cy="19089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318" y="4371924"/>
              <a:ext cx="2419934" cy="18149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4637546" y="4531910"/>
              <a:ext cx="1443220" cy="10006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2386124" y="5388258"/>
              <a:ext cx="1991643" cy="1443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731074" y="5542207"/>
              <a:ext cx="244385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solidFill>
                    <a:srgbClr val="0000FF"/>
                  </a:solidFill>
                </a:rPr>
                <a:t>Exponential increase in collected/generated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792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Characteristics of Big Data: </a:t>
            </a:r>
            <a:r>
              <a:rPr lang="en-US" dirty="0">
                <a:solidFill>
                  <a:srgbClr val="0000FF"/>
                </a:solidFill>
              </a:rPr>
              <a:t/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/>
              <a:t>2-Complexity (Varity)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3559" y="1860326"/>
            <a:ext cx="5144976" cy="3287384"/>
          </a:xfrm>
        </p:spPr>
        <p:txBody>
          <a:bodyPr>
            <a:normAutofit/>
          </a:bodyPr>
          <a:lstStyle/>
          <a:p>
            <a:r>
              <a:rPr lang="en-US" dirty="0" smtClean="0"/>
              <a:t>Various formats, types, and structures</a:t>
            </a:r>
          </a:p>
          <a:p>
            <a:r>
              <a:rPr lang="en-US" dirty="0" smtClean="0"/>
              <a:t>Text, numerical, images, audio, video, sequences, time series, social media data, multi-dim arrays, etc…</a:t>
            </a:r>
          </a:p>
          <a:p>
            <a:r>
              <a:rPr lang="en-US" dirty="0" smtClean="0"/>
              <a:t>Static data vs. streaming data  </a:t>
            </a:r>
          </a:p>
          <a:p>
            <a:r>
              <a:rPr lang="en-US" dirty="0" smtClean="0"/>
              <a:t>A single application can be generating/collecting many types of data 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046" y="1860327"/>
            <a:ext cx="1127257" cy="112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535" y="1860326"/>
            <a:ext cx="1559504" cy="11696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1748" y="3311452"/>
            <a:ext cx="1175797" cy="9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5816" y="4400178"/>
            <a:ext cx="1791729" cy="10574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7535" y="3195706"/>
            <a:ext cx="1589510" cy="12044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291" y="4616977"/>
            <a:ext cx="1527524" cy="1234326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7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159017" y="5378636"/>
            <a:ext cx="4416252" cy="731263"/>
          </a:xfrm>
          <a:prstGeom prst="rect">
            <a:avLst/>
          </a:prstGeom>
          <a:solidFill>
            <a:srgbClr val="FDFFC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To extract knowledge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 all these types of data need to linked together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Characteristics of Big Data: </a:t>
            </a:r>
            <a:r>
              <a:rPr lang="en-US" dirty="0">
                <a:solidFill>
                  <a:srgbClr val="0000FF"/>
                </a:solidFill>
              </a:rPr>
              <a:t/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/>
              <a:t>3-Speed (Velocity)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0245" y="1768251"/>
            <a:ext cx="8231609" cy="4297270"/>
          </a:xfrm>
        </p:spPr>
        <p:txBody>
          <a:bodyPr>
            <a:normAutofit/>
          </a:bodyPr>
          <a:lstStyle/>
          <a:p>
            <a:r>
              <a:rPr lang="en-US" dirty="0" smtClean="0"/>
              <a:t>Data is begin generated fast and need to be processed fast</a:t>
            </a:r>
          </a:p>
          <a:p>
            <a:r>
              <a:rPr lang="en-US" dirty="0" smtClean="0"/>
              <a:t>Online Data Analytics</a:t>
            </a:r>
          </a:p>
          <a:p>
            <a:r>
              <a:rPr lang="en-US" dirty="0" smtClean="0"/>
              <a:t>Late decisions </a:t>
            </a:r>
            <a:r>
              <a:rPr lang="en-US" dirty="0" smtClean="0">
                <a:sym typeface="Wingdings"/>
              </a:rPr>
              <a:t> missing opportunities</a:t>
            </a:r>
          </a:p>
          <a:p>
            <a:r>
              <a:rPr lang="en-US" b="1" dirty="0" smtClean="0">
                <a:solidFill>
                  <a:schemeClr val="tx1"/>
                </a:solidFill>
                <a:sym typeface="Wingdings"/>
              </a:rPr>
              <a:t>Examples</a:t>
            </a:r>
            <a:endParaRPr lang="en-US" b="1" dirty="0">
              <a:solidFill>
                <a:schemeClr val="tx1"/>
              </a:solidFill>
              <a:sym typeface="Wingdings"/>
            </a:endParaRPr>
          </a:p>
          <a:p>
            <a:pPr lvl="1"/>
            <a:r>
              <a:rPr lang="en-US" sz="1900" b="1" dirty="0">
                <a:solidFill>
                  <a:srgbClr val="0000FF"/>
                </a:solidFill>
                <a:sym typeface="Wingdings"/>
              </a:rPr>
              <a:t>E-Promotions: </a:t>
            </a:r>
            <a:r>
              <a:rPr lang="en-US" sz="1900" dirty="0">
                <a:sym typeface="Wingdings"/>
              </a:rPr>
              <a:t>Based on your current location, your purchase history, what you like  send promotions right now for store next to you</a:t>
            </a:r>
          </a:p>
          <a:p>
            <a:pPr lvl="1"/>
            <a:endParaRPr lang="en-US" sz="1900" dirty="0">
              <a:sym typeface="Wingdings"/>
            </a:endParaRPr>
          </a:p>
          <a:p>
            <a:pPr lvl="1"/>
            <a:r>
              <a:rPr lang="en-US" sz="1900" b="1" dirty="0">
                <a:solidFill>
                  <a:srgbClr val="0000FF"/>
                </a:solidFill>
                <a:sym typeface="Wingdings"/>
              </a:rPr>
              <a:t>Healthcare monitoring: </a:t>
            </a:r>
            <a:r>
              <a:rPr lang="en-US" sz="1900" dirty="0">
                <a:sym typeface="Wingdings"/>
              </a:rPr>
              <a:t>sensors monitoring your activities and body   any abnormal measurements require immediate reaction</a:t>
            </a:r>
            <a:endParaRPr lang="en-US" sz="1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1768251"/>
            <a:ext cx="1263656" cy="138557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01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Data: 3V’s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513" y="1904504"/>
            <a:ext cx="5380341" cy="3804147"/>
          </a:xfrm>
          <a:prstGeom prst="rect">
            <a:avLst/>
          </a:prstGeom>
        </p:spPr>
      </p:pic>
      <p:pic>
        <p:nvPicPr>
          <p:cNvPr id="5" name="Picture 4" descr="Screen shot 2013-01-13 at 4.45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808" y="1795883"/>
            <a:ext cx="1962503" cy="23703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114" y="4379033"/>
            <a:ext cx="2559729" cy="17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3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310</TotalTime>
  <Words>1214</Words>
  <Application>Microsoft Office PowerPoint</Application>
  <PresentationFormat>Widescreen</PresentationFormat>
  <Paragraphs>198</Paragraphs>
  <Slides>42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9" baseType="lpstr">
      <vt:lpstr>ＭＳ Ｐゴシック</vt:lpstr>
      <vt:lpstr>SimSun</vt:lpstr>
      <vt:lpstr>Arial</vt:lpstr>
      <vt:lpstr>Calibri</vt:lpstr>
      <vt:lpstr>Century Gothic</vt:lpstr>
      <vt:lpstr>Garamond</vt:lpstr>
      <vt:lpstr>Monotype Sorts</vt:lpstr>
      <vt:lpstr>StarBats</vt:lpstr>
      <vt:lpstr>Tahoma</vt:lpstr>
      <vt:lpstr>Times New Roman</vt:lpstr>
      <vt:lpstr>Verdana</vt:lpstr>
      <vt:lpstr>Wingdings</vt:lpstr>
      <vt:lpstr>Wingdings 3</vt:lpstr>
      <vt:lpstr>Wisp</vt:lpstr>
      <vt:lpstr>CS ChemDraw Drawing</vt:lpstr>
      <vt:lpstr>Bitmap Image</vt:lpstr>
      <vt:lpstr>Equation</vt:lpstr>
      <vt:lpstr>Big Data Event</vt:lpstr>
      <vt:lpstr>What is Big Data</vt:lpstr>
      <vt:lpstr>How much data?</vt:lpstr>
      <vt:lpstr>How much data?</vt:lpstr>
      <vt:lpstr>How much data?</vt:lpstr>
      <vt:lpstr>Characteristics of Big Data:  1-Scale (Volume)</vt:lpstr>
      <vt:lpstr>Characteristics of Big Data:  2-Complexity (Varity)</vt:lpstr>
      <vt:lpstr>Characteristics of Big Data:  3-Speed (Velocity)</vt:lpstr>
      <vt:lpstr>Big Data: 3V’s</vt:lpstr>
      <vt:lpstr>Some Make it 4V’s</vt:lpstr>
      <vt:lpstr>Who’s Generating Big Data</vt:lpstr>
      <vt:lpstr>The Model Has Changed…</vt:lpstr>
      <vt:lpstr>Traditional Hypothesis Driven Research</vt:lpstr>
      <vt:lpstr>Data Driven Science</vt:lpstr>
      <vt:lpstr>Astro-Informatics: US National Virtual Observatory (NVO)</vt:lpstr>
      <vt:lpstr>Ecological Informatics</vt:lpstr>
      <vt:lpstr>Geo-Informatics</vt:lpstr>
      <vt:lpstr>Materials Informatics</vt:lpstr>
      <vt:lpstr>Cheminformatics</vt:lpstr>
      <vt:lpstr>Bioinformatics</vt:lpstr>
      <vt:lpstr>Economics &amp; Finance</vt:lpstr>
      <vt:lpstr>World Wide Web</vt:lpstr>
      <vt:lpstr>PowerPoint Presentation</vt:lpstr>
      <vt:lpstr>Supervised Learning   VS  Unsupervised Learning </vt:lpstr>
      <vt:lpstr>     Supervised Learning</vt:lpstr>
      <vt:lpstr>Basic concepts</vt:lpstr>
      <vt:lpstr>An example application</vt:lpstr>
      <vt:lpstr>Another application</vt:lpstr>
      <vt:lpstr>     Unsupervised Learning</vt:lpstr>
      <vt:lpstr>PowerPoint Presentation</vt:lpstr>
      <vt:lpstr>PowerPoint Presentation</vt:lpstr>
      <vt:lpstr>What is Cluster Analysis?</vt:lpstr>
      <vt:lpstr>Notion of a Cluster can be Ambiguous</vt:lpstr>
      <vt:lpstr>PowerPoint Presentation</vt:lpstr>
      <vt:lpstr>Example</vt:lpstr>
      <vt:lpstr>K-means Clustering</vt:lpstr>
      <vt:lpstr>K-means Clustering – Details</vt:lpstr>
      <vt:lpstr>Importance of Choosing Initial Centroids</vt:lpstr>
      <vt:lpstr>Importance of Choosing Initial Centroids</vt:lpstr>
      <vt:lpstr>Evaluating K-means Clusters</vt:lpstr>
      <vt:lpstr>10 Clusters Example</vt:lpstr>
      <vt:lpstr>10 Clusters Example</vt:lpstr>
    </vt:vector>
  </TitlesOfParts>
  <Company>California State University, Bakersfield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Chengwei Lei</dc:creator>
  <cp:lastModifiedBy>Chengwei Lei</cp:lastModifiedBy>
  <cp:revision>56</cp:revision>
  <dcterms:created xsi:type="dcterms:W3CDTF">2016-08-31T19:16:09Z</dcterms:created>
  <dcterms:modified xsi:type="dcterms:W3CDTF">2017-10-12T08:14:45Z</dcterms:modified>
</cp:coreProperties>
</file>