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65" r:id="rId6"/>
    <p:sldId id="285" r:id="rId7"/>
    <p:sldId id="266" r:id="rId8"/>
    <p:sldId id="267" r:id="rId9"/>
    <p:sldId id="268" r:id="rId10"/>
    <p:sldId id="28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DB44E-3289-4AD3-994E-F0219C8B67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90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E8FA7-BD67-4306-919F-AFA75D44BD0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459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2167E-40CC-40FE-A91D-90BAF99AD3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196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D2DB5-ECEA-47BA-9C56-D376E4D6DA8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 over this example in detail, then do another example of merging, something like:</a:t>
            </a:r>
          </a:p>
          <a:p>
            <a:endParaRPr lang="en-US" altLang="en-US"/>
          </a:p>
          <a:p>
            <a:r>
              <a:rPr lang="en-US" altLang="en-US"/>
              <a:t>(1 2 5 7 9)</a:t>
            </a:r>
          </a:p>
          <a:p>
            <a:r>
              <a:rPr lang="en-US" altLang="en-US"/>
              <a:t>(3 4 6)</a:t>
            </a:r>
          </a:p>
        </p:txBody>
      </p:sp>
    </p:spTree>
    <p:extLst>
      <p:ext uri="{BB962C8B-B14F-4D97-AF65-F5344CB8AC3E}">
        <p14:creationId xmlns:p14="http://schemas.microsoft.com/office/powerpoint/2010/main" val="11636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B7717-F355-4556-8C94-C91BA1BE464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even if not analyzing in detail, show the recurrence for mergesort in worst case:</a:t>
            </a:r>
          </a:p>
          <a:p>
            <a:r>
              <a:rPr lang="en-US" altLang="en-US"/>
              <a:t>T(n) = 2 T(n/2) + (n-1)</a:t>
            </a:r>
          </a:p>
          <a:p>
            <a:endParaRPr lang="en-US" altLang="en-US"/>
          </a:p>
          <a:p>
            <a:r>
              <a:rPr lang="en-US" altLang="en-US"/>
              <a:t>                         worst case comparisons for merge</a:t>
            </a:r>
          </a:p>
        </p:txBody>
      </p:sp>
      <p:sp>
        <p:nvSpPr>
          <p:cNvPr id="285700" name="Line 4"/>
          <p:cNvSpPr>
            <a:spLocks noChangeShapeType="1"/>
          </p:cNvSpPr>
          <p:nvPr/>
        </p:nvSpPr>
        <p:spPr bwMode="auto">
          <a:xfrm flipV="1">
            <a:off x="2286000" y="67056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9CDFF-6D08-49B6-86FF-31354F35805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599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5004C-7A1F-4251-BA6B-C4C17119AD7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94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54570-90C2-4928-A86A-1058E566151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2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C5653-5A0F-45C9-A548-76ADB869F46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9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5D3EEF1E-6AD9-4AA8-80D1-B429D0DDB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8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FB90-3BF1-47E4-8D55-F87F054713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Mergesort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19200"/>
            <a:ext cx="8305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Split array A[0..</a:t>
            </a:r>
            <a:r>
              <a:rPr lang="en-US" altLang="en-US" i="1"/>
              <a:t>n</a:t>
            </a:r>
            <a:r>
              <a:rPr lang="en-US" altLang="en-US"/>
              <a:t>-1] in two about equal halves and make copies of each half  in arrays B and C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Sort arrays B and C recursively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Merge sorted arrays B and C into array A as follows: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400"/>
              <a:t>Repeat the following until no elements remain in one of the arrays: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compare the first elements in the remaining unprocessed portions of the arrays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copy the smaller of the two into A, while incrementing the index indicating the unprocessed portion of that array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Once all elements in one of the arrays are processed, copy the remaining unprocessed elements from the other array into A.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0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24" y="-18274"/>
            <a:ext cx="3438137" cy="6876274"/>
          </a:xfrm>
        </p:spPr>
      </p:pic>
    </p:spTree>
    <p:extLst>
      <p:ext uri="{BB962C8B-B14F-4D97-AF65-F5344CB8AC3E}">
        <p14:creationId xmlns:p14="http://schemas.microsoft.com/office/powerpoint/2010/main" val="221617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B66E-3CAC-4478-8CCE-12A90AB52ED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Quicksort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0"/>
            <a:ext cx="8534400" cy="5562600"/>
          </a:xfrm>
        </p:spPr>
        <p:txBody>
          <a:bodyPr/>
          <a:lstStyle/>
          <a:p>
            <a:r>
              <a:rPr lang="en-US" altLang="en-US" dirty="0"/>
              <a:t>Best case: split in the middle </a:t>
            </a:r>
            <a:r>
              <a:rPr lang="en-US" altLang="en-US" dirty="0">
                <a:cs typeface="Times New Roman" panose="02020603050405020304" pitchFamily="18" charset="0"/>
              </a:rPr>
              <a:t>— </a:t>
            </a:r>
            <a:r>
              <a:rPr lang="el-GR" altLang="en-US" dirty="0">
                <a:cs typeface="Times New Roman" panose="02020603050405020304" pitchFamily="18" charset="0"/>
              </a:rPr>
              <a:t>Θ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log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Worst case: sorted array! — </a:t>
            </a:r>
            <a:r>
              <a:rPr lang="el-GR" altLang="en-US" dirty="0">
                <a:cs typeface="Times New Roman" panose="02020603050405020304" pitchFamily="18" charset="0"/>
              </a:rPr>
              <a:t>Θ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</a:p>
          <a:p>
            <a:r>
              <a:rPr lang="en-US" altLang="en-US" dirty="0"/>
              <a:t>Average case: random arrays </a:t>
            </a:r>
            <a:r>
              <a:rPr lang="en-US" altLang="en-US" dirty="0">
                <a:cs typeface="Times New Roman" panose="02020603050405020304" pitchFamily="18" charset="0"/>
              </a:rPr>
              <a:t>—</a:t>
            </a:r>
            <a:r>
              <a:rPr lang="en-US" altLang="en-US" dirty="0"/>
              <a:t> </a:t>
            </a:r>
            <a:r>
              <a:rPr lang="el-GR" altLang="en-US" dirty="0">
                <a:cs typeface="Times New Roman" panose="02020603050405020304" pitchFamily="18" charset="0"/>
              </a:rPr>
              <a:t>Θ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log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Improvements: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better pivot selection: median of three partitioning 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switch to insertion sort on small </a:t>
            </a:r>
            <a:r>
              <a:rPr lang="en-US" altLang="en-US" sz="2400" dirty="0" err="1">
                <a:cs typeface="Times New Roman" panose="02020603050405020304" pitchFamily="18" charset="0"/>
              </a:rPr>
              <a:t>subfiles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elimination of recursion</a:t>
            </a:r>
          </a:p>
          <a:p>
            <a:pPr lvl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These combine to 20-25% improvement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Considered the method of choice for internal sorting of large files 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≥ 10000)</a:t>
            </a:r>
          </a:p>
          <a:p>
            <a:pPr>
              <a:buFont typeface="Monotype Sorts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C98B-2554-4EC9-9BD3-0BCAF77094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664450" cy="685800"/>
          </a:xfrm>
        </p:spPr>
        <p:txBody>
          <a:bodyPr/>
          <a:lstStyle/>
          <a:p>
            <a:r>
              <a:rPr lang="en-US" altLang="en-US"/>
              <a:t>Pseudocode of Mergesort</a:t>
            </a:r>
          </a:p>
        </p:txBody>
      </p:sp>
      <p:pic>
        <p:nvPicPr>
          <p:cNvPr id="385028" name="Picture 4" descr="4_1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0"/>
            <a:ext cx="8686800" cy="428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35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3E7C-454F-4CBA-BEE5-5680023872C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7740650" cy="685800"/>
          </a:xfrm>
        </p:spPr>
        <p:txBody>
          <a:bodyPr/>
          <a:lstStyle/>
          <a:p>
            <a:r>
              <a:rPr lang="en-US" altLang="en-US"/>
              <a:t>Pseudocode of Merge</a:t>
            </a:r>
          </a:p>
        </p:txBody>
      </p:sp>
      <p:pic>
        <p:nvPicPr>
          <p:cNvPr id="380932" name="Picture 4" descr="4_1b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1"/>
            <a:ext cx="8686800" cy="4905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17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415A2-2B5F-4696-BFAD-7DD9B95A6A9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Mergesort Example</a:t>
            </a:r>
          </a:p>
        </p:txBody>
      </p:sp>
      <p:pic>
        <p:nvPicPr>
          <p:cNvPr id="377860" name="Picture 4" descr="Fig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1" y="1295400"/>
            <a:ext cx="4056063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49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7F2E-2C62-434D-B73B-394CD860C7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Mergesort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cases have same efficiency: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log 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Number of comparisons in the worst case is close to theoretical minimum for comparison-based sorting: </a:t>
            </a:r>
          </a:p>
          <a:p>
            <a:pPr lvl="1"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                   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</a:t>
            </a:r>
            <a:r>
              <a:rPr lang="en-US" altLang="en-US" sz="2400">
                <a:cs typeface="Times New Roman" panose="02020603050405020304" pitchFamily="18" charset="0"/>
              </a:rPr>
              <a:t>log</a:t>
            </a:r>
            <a:r>
              <a:rPr lang="en-US" altLang="en-US" sz="2400" baseline="-25000">
                <a:cs typeface="Times New Roman" panose="02020603050405020304" pitchFamily="18" charset="0"/>
              </a:rPr>
              <a:t>2</a:t>
            </a:r>
            <a:r>
              <a:rPr lang="en-US" altLang="en-US" sz="2400">
                <a:cs typeface="Times New Roman" panose="02020603050405020304" pitchFamily="18" charset="0"/>
              </a:rPr>
              <a:t> 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!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</a:t>
            </a:r>
            <a:r>
              <a:rPr lang="en-US" altLang="en-US" sz="2400">
                <a:cs typeface="Times New Roman" panose="02020603050405020304" pitchFamily="18" charset="0"/>
              </a:rPr>
              <a:t>   ≈    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  <a:r>
              <a:rPr lang="en-US" altLang="en-US" sz="2400">
                <a:cs typeface="Times New Roman" panose="02020603050405020304" pitchFamily="18" charset="0"/>
              </a:rPr>
              <a:t> log</a:t>
            </a:r>
            <a:r>
              <a:rPr lang="en-US" altLang="en-US" sz="2400" baseline="-25000">
                <a:cs typeface="Times New Roman" panose="02020603050405020304" pitchFamily="18" charset="0"/>
              </a:rPr>
              <a:t>2 </a:t>
            </a:r>
            <a:r>
              <a:rPr lang="en-US" altLang="en-US" sz="2400" i="1">
                <a:cs typeface="Times New Roman" panose="02020603050405020304" pitchFamily="18" charset="0"/>
              </a:rPr>
              <a:t>n  </a:t>
            </a:r>
            <a:r>
              <a:rPr lang="en-US" altLang="en-US" sz="2400">
                <a:cs typeface="Times New Roman" panose="02020603050405020304" pitchFamily="18" charset="0"/>
              </a:rPr>
              <a:t>- 1.44</a:t>
            </a:r>
            <a:r>
              <a:rPr lang="en-US" altLang="en-US" sz="2400" i="1">
                <a:cs typeface="Times New Roman" panose="02020603050405020304" pitchFamily="18" charset="0"/>
              </a:rPr>
              <a:t>n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Space requirement: </a:t>
            </a:r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>
                <a:cs typeface="Times New Roman" panose="02020603050405020304" pitchFamily="18" charset="0"/>
              </a:rPr>
              <a:t>(</a:t>
            </a:r>
            <a:r>
              <a:rPr lang="en-US" altLang="en-US" i="1">
                <a:cs typeface="Times New Roman" panose="02020603050405020304" pitchFamily="18" charset="0"/>
              </a:rPr>
              <a:t>n</a:t>
            </a:r>
            <a:r>
              <a:rPr lang="en-US" altLang="en-US">
                <a:cs typeface="Times New Roman" panose="02020603050405020304" pitchFamily="18" charset="0"/>
              </a:rPr>
              <a:t>) (</a:t>
            </a:r>
            <a:r>
              <a:rPr lang="en-US" altLang="en-US" u="sng">
                <a:cs typeface="Times New Roman" panose="02020603050405020304" pitchFamily="18" charset="0"/>
              </a:rPr>
              <a:t>not</a:t>
            </a:r>
            <a:r>
              <a:rPr lang="en-US" altLang="en-US">
                <a:cs typeface="Times New Roman" panose="02020603050405020304" pitchFamily="18" charset="0"/>
              </a:rPr>
              <a:t> in-place)</a:t>
            </a:r>
          </a:p>
          <a:p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Can be implemented without recursion (bottom-up)</a:t>
            </a:r>
          </a:p>
        </p:txBody>
      </p:sp>
    </p:spTree>
    <p:extLst>
      <p:ext uri="{BB962C8B-B14F-4D97-AF65-F5344CB8AC3E}">
        <p14:creationId xmlns:p14="http://schemas.microsoft.com/office/powerpoint/2010/main" val="8611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9739-BBCA-47D3-BDC9-F04978BF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C66B7-5440-4E0F-B820-162DE3A89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20DE-0C18-43A0-81DE-EC71623A529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Quicksort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66826"/>
            <a:ext cx="8305800" cy="5210175"/>
          </a:xfrm>
        </p:spPr>
        <p:txBody>
          <a:bodyPr/>
          <a:lstStyle/>
          <a:p>
            <a:r>
              <a:rPr lang="en-US" altLang="en-US" dirty="0"/>
              <a:t>Select a </a:t>
            </a:r>
            <a:r>
              <a:rPr lang="en-US" altLang="en-US" i="1" dirty="0"/>
              <a:t>pivot</a:t>
            </a:r>
            <a:r>
              <a:rPr lang="en-US" altLang="en-US" dirty="0"/>
              <a:t> (partitioning element) – here, the first element</a:t>
            </a:r>
          </a:p>
          <a:p>
            <a:r>
              <a:rPr lang="en-US" altLang="en-US" dirty="0"/>
              <a:t>Rearrange the list so that all the elements in the first </a:t>
            </a:r>
            <a:r>
              <a:rPr lang="en-US" altLang="en-US" i="1" dirty="0"/>
              <a:t>s </a:t>
            </a:r>
            <a:r>
              <a:rPr lang="en-US" altLang="en-US" dirty="0"/>
              <a:t>positions are smaller than or equal to the pivot and all the elements in the remaining </a:t>
            </a:r>
            <a:r>
              <a:rPr lang="en-US" altLang="en-US" i="1" dirty="0"/>
              <a:t>n-s </a:t>
            </a:r>
            <a:r>
              <a:rPr lang="en-US" altLang="en-US" dirty="0"/>
              <a:t>positions are larger than or equal to the pivot (see next slide for an algorithm)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Exchange the pivot with the last element in the first (i.e.,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)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subarray</a:t>
            </a:r>
            <a:r>
              <a:rPr lang="en-US" altLang="en-US" dirty="0">
                <a:cs typeface="Times New Roman" panose="02020603050405020304" pitchFamily="18" charset="0"/>
              </a:rPr>
              <a:t> — the pivot is now in its final position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Sort the two </a:t>
            </a:r>
            <a:r>
              <a:rPr lang="en-US" altLang="en-US" dirty="0" err="1">
                <a:cs typeface="Times New Roman" panose="02020603050405020304" pitchFamily="18" charset="0"/>
              </a:rPr>
              <a:t>subarrays</a:t>
            </a:r>
            <a:r>
              <a:rPr lang="en-US" altLang="en-US" dirty="0">
                <a:cs typeface="Times New Roman" panose="02020603050405020304" pitchFamily="18" charset="0"/>
              </a:rPr>
              <a:t> recursively</a:t>
            </a:r>
          </a:p>
          <a:p>
            <a:endParaRPr lang="en-US" altLang="en-US" dirty="0"/>
          </a:p>
        </p:txBody>
      </p:sp>
      <p:grpSp>
        <p:nvGrpSpPr>
          <p:cNvPr id="388100" name="Group 4"/>
          <p:cNvGrpSpPr>
            <a:grpSpLocks/>
          </p:cNvGrpSpPr>
          <p:nvPr/>
        </p:nvGrpSpPr>
        <p:grpSpPr bwMode="auto">
          <a:xfrm>
            <a:off x="2743200" y="3505202"/>
            <a:ext cx="7010400" cy="1354138"/>
            <a:chOff x="672" y="2928"/>
            <a:chExt cx="4416" cy="853"/>
          </a:xfrm>
        </p:grpSpPr>
        <p:grpSp>
          <p:nvGrpSpPr>
            <p:cNvPr id="388101" name="Group 5"/>
            <p:cNvGrpSpPr>
              <a:grpSpLocks/>
            </p:cNvGrpSpPr>
            <p:nvPr/>
          </p:nvGrpSpPr>
          <p:grpSpPr bwMode="auto">
            <a:xfrm>
              <a:off x="672" y="2928"/>
              <a:ext cx="4416" cy="672"/>
              <a:chOff x="672" y="3312"/>
              <a:chExt cx="4416" cy="672"/>
            </a:xfrm>
          </p:grpSpPr>
          <p:sp>
            <p:nvSpPr>
              <p:cNvPr id="388102" name="Rectangle 6"/>
              <p:cNvSpPr>
                <a:spLocks noChangeArrowheads="1"/>
              </p:cNvSpPr>
              <p:nvPr/>
            </p:nvSpPr>
            <p:spPr bwMode="auto">
              <a:xfrm>
                <a:off x="672" y="3312"/>
                <a:ext cx="4416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388103" name="Line 7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04" name="Line 8"/>
              <p:cNvSpPr>
                <a:spLocks noChangeShapeType="1"/>
              </p:cNvSpPr>
              <p:nvPr/>
            </p:nvSpPr>
            <p:spPr bwMode="auto">
              <a:xfrm>
                <a:off x="2448" y="331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05" name="Line 9"/>
              <p:cNvSpPr>
                <a:spLocks noChangeShapeType="1"/>
              </p:cNvSpPr>
              <p:nvPr/>
            </p:nvSpPr>
            <p:spPr bwMode="auto">
              <a:xfrm>
                <a:off x="2640" y="331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06" name="Text Box 10"/>
              <p:cNvSpPr txBox="1">
                <a:spLocks noChangeArrowheads="1"/>
              </p:cNvSpPr>
              <p:nvPr/>
            </p:nvSpPr>
            <p:spPr bwMode="auto">
              <a:xfrm>
                <a:off x="672" y="3312"/>
                <a:ext cx="14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>
                    <a:solidFill>
                      <a:schemeClr val="bg2"/>
                    </a:solidFill>
                  </a:rPr>
                  <a:t>p</a:t>
                </a:r>
              </a:p>
            </p:txBody>
          </p:sp>
          <p:sp>
            <p:nvSpPr>
              <p:cNvPr id="388107" name="AutoShape 11"/>
              <p:cNvSpPr>
                <a:spLocks/>
              </p:cNvSpPr>
              <p:nvPr/>
            </p:nvSpPr>
            <p:spPr bwMode="auto">
              <a:xfrm rot="-5400000">
                <a:off x="1584" y="2976"/>
                <a:ext cx="288" cy="1728"/>
              </a:xfrm>
              <a:prstGeom prst="leftBrace">
                <a:avLst>
                  <a:gd name="adj1" fmla="val 50000"/>
                  <a:gd name="adj2" fmla="val 50000"/>
                </a:avLst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08" name="AutoShape 12"/>
              <p:cNvSpPr>
                <a:spLocks/>
              </p:cNvSpPr>
              <p:nvPr/>
            </p:nvSpPr>
            <p:spPr bwMode="auto">
              <a:xfrm rot="-5400000">
                <a:off x="3744" y="2640"/>
                <a:ext cx="288" cy="2400"/>
              </a:xfrm>
              <a:prstGeom prst="leftBrace">
                <a:avLst>
                  <a:gd name="adj1" fmla="val 69444"/>
                  <a:gd name="adj2" fmla="val 50000"/>
                </a:avLst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8109" name="Text Box 13"/>
            <p:cNvSpPr txBox="1">
              <a:spLocks noChangeArrowheads="1"/>
            </p:cNvSpPr>
            <p:nvPr/>
          </p:nvSpPr>
          <p:spPr bwMode="auto">
            <a:xfrm>
              <a:off x="1411" y="3526"/>
              <a:ext cx="5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A[</a:t>
              </a:r>
              <a:r>
                <a:rPr lang="en-US" altLang="en-US" i="1"/>
                <a:t>i</a:t>
              </a:r>
              <a:r>
                <a:rPr lang="en-US" altLang="en-US"/>
                <a:t>]</a:t>
              </a:r>
              <a:r>
                <a:rPr lang="en-US" altLang="en-US">
                  <a:cs typeface="Times New Roman" panose="02020603050405020304" pitchFamily="18" charset="0"/>
                  <a:sym typeface="Symbol" panose="05050102010706020507" pitchFamily="18" charset="2"/>
                </a:rPr>
                <a:t></a:t>
              </a:r>
              <a:r>
                <a:rPr lang="en-US" altLang="en-US" i="1">
                  <a:cs typeface="Times New Roman" panose="02020603050405020304" pitchFamily="18" charset="0"/>
                </a:rPr>
                <a:t>p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388110" name="Text Box 14"/>
            <p:cNvSpPr txBox="1">
              <a:spLocks noChangeArrowheads="1"/>
            </p:cNvSpPr>
            <p:nvPr/>
          </p:nvSpPr>
          <p:spPr bwMode="auto">
            <a:xfrm>
              <a:off x="3551" y="3548"/>
              <a:ext cx="5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A[</a:t>
              </a:r>
              <a:r>
                <a:rPr lang="en-US" altLang="en-US" i="1"/>
                <a:t>i</a:t>
              </a:r>
              <a:r>
                <a:rPr lang="en-US" altLang="en-US"/>
                <a:t>]</a:t>
              </a:r>
              <a:r>
                <a:rPr lang="en-US" altLang="en-US">
                  <a:cs typeface="Times New Roman" panose="02020603050405020304" pitchFamily="18" charset="0"/>
                  <a:sym typeface="Symbol" panose="05050102010706020507" pitchFamily="18" charset="2"/>
                </a:rPr>
                <a:t></a:t>
              </a:r>
              <a:r>
                <a:rPr lang="en-US" altLang="en-US" i="1">
                  <a:cs typeface="Times New Roman" panose="02020603050405020304" pitchFamily="18" charset="0"/>
                </a:rPr>
                <a:t>p</a:t>
              </a:r>
              <a:endParaRPr lang="en-US" altLang="en-US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03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6454-69E1-429F-838B-FB50EEFD08A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Hoare’s Partitioning Algorithm</a:t>
            </a:r>
          </a:p>
        </p:txBody>
      </p:sp>
      <p:pic>
        <p:nvPicPr>
          <p:cNvPr id="292872" name="Picture 8" descr="partit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1"/>
            <a:ext cx="8686800" cy="4938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34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5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EBC5-9A22-46B0-945D-D0DE1F5CEA4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Quicksort Example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/>
              <a:t>3 7 8 5 2 1 9 5 4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1481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360</TotalTime>
  <Words>796</Words>
  <Application>Microsoft Office PowerPoint</Application>
  <PresentationFormat>Widescreen</PresentationFormat>
  <Paragraphs>80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Monotype Sorts</vt:lpstr>
      <vt:lpstr>Wingdings 3</vt:lpstr>
      <vt:lpstr>Wisp</vt:lpstr>
      <vt:lpstr>Mergesort</vt:lpstr>
      <vt:lpstr>Pseudocode of Mergesort</vt:lpstr>
      <vt:lpstr>Pseudocode of Merge</vt:lpstr>
      <vt:lpstr>Mergesort Example</vt:lpstr>
      <vt:lpstr>Analysis of Mergesort</vt:lpstr>
      <vt:lpstr>PowerPoint Presentation</vt:lpstr>
      <vt:lpstr>Quicksort</vt:lpstr>
      <vt:lpstr>Hoare’s Partitioning Algorithm</vt:lpstr>
      <vt:lpstr>Quicksort Example</vt:lpstr>
      <vt:lpstr>PowerPoint Presentation</vt:lpstr>
      <vt:lpstr>Analysis of Quicksort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62</cp:revision>
  <dcterms:created xsi:type="dcterms:W3CDTF">2016-08-31T19:16:09Z</dcterms:created>
  <dcterms:modified xsi:type="dcterms:W3CDTF">2021-09-02T23:31:26Z</dcterms:modified>
</cp:coreProperties>
</file>