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79" r:id="rId2"/>
    <p:sldId id="284" r:id="rId3"/>
    <p:sldId id="280" r:id="rId4"/>
    <p:sldId id="281" r:id="rId5"/>
    <p:sldId id="288" r:id="rId6"/>
    <p:sldId id="29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0A2D-6DFA-49D0-BAA8-48734B6C40E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19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0A2D-6DFA-49D0-BAA8-48734B6C40E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713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91B15D-B919-434F-AA93-B3420984652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r>
              <a:rPr lang="en-US" altLang="en-US"/>
              <a:t>Unfortunately, d is not necessarily the smallest distance between all pairs of points in S1 and </a:t>
            </a:r>
          </a:p>
          <a:p>
            <a:r>
              <a:rPr lang="en-US" altLang="en-US"/>
              <a:t>S2 because a closer pair of points can lie on the opposite sides separating the line. When we </a:t>
            </a:r>
          </a:p>
          <a:p>
            <a:r>
              <a:rPr lang="en-US" altLang="en-US"/>
              <a:t>combine the two sets, we must examine such points. (Illustrate this on the diagram)</a:t>
            </a:r>
          </a:p>
        </p:txBody>
      </p:sp>
    </p:spTree>
    <p:extLst>
      <p:ext uri="{BB962C8B-B14F-4D97-AF65-F5344CB8AC3E}">
        <p14:creationId xmlns:p14="http://schemas.microsoft.com/office/powerpoint/2010/main" val="636071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C0405-2471-4090-81DD-B9A4D4C4259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70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385FE-2765-484A-BF08-31733CE5144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466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C0405-2471-4090-81DD-B9A4D4C4259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35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89CE-F43F-43BC-A223-200D58963FB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Closest-Pair Problem by Divide-and-Conquer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686800" cy="5715000"/>
          </a:xfrm>
        </p:spPr>
        <p:txBody>
          <a:bodyPr/>
          <a:lstStyle/>
          <a:p>
            <a:pPr marL="609600" indent="-6096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877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89CE-F43F-43BC-A223-200D58963FB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 dirty="0"/>
              <a:t>Closest-Pair Problem by Divide-and-Conquer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686800" cy="5715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Step 1  Divide the points given into two subsets </a:t>
            </a:r>
            <a:r>
              <a:rPr lang="en-US" altLang="en-US" i="1"/>
              <a:t>P</a:t>
            </a:r>
            <a:r>
              <a:rPr lang="en-US" altLang="en-US" i="1" baseline="-25000"/>
              <a:t>l</a:t>
            </a:r>
            <a:r>
              <a:rPr lang="en-US" altLang="en-US"/>
              <a:t> and </a:t>
            </a:r>
            <a:r>
              <a:rPr lang="en-US" altLang="en-US" i="1"/>
              <a:t>P</a:t>
            </a:r>
            <a:r>
              <a:rPr lang="en-US" altLang="en-US" i="1" baseline="-25000"/>
              <a:t>r</a:t>
            </a:r>
            <a:r>
              <a:rPr lang="en-US" altLang="en-US"/>
              <a:t> by a vertical line </a:t>
            </a:r>
            <a:r>
              <a:rPr lang="en-US" altLang="en-US" i="1"/>
              <a:t>x</a:t>
            </a:r>
            <a:r>
              <a:rPr lang="en-US" altLang="en-US"/>
              <a:t> = </a:t>
            </a:r>
            <a:r>
              <a:rPr lang="en-US" altLang="en-US" i="1"/>
              <a:t>m</a:t>
            </a:r>
            <a:r>
              <a:rPr lang="en-US" altLang="en-US"/>
              <a:t> so that half the points lie to the left or on the line and half the points lie to the right or on the line.</a:t>
            </a:r>
          </a:p>
          <a:p>
            <a:pPr marL="609600" indent="-609600"/>
            <a:endParaRPr lang="en-US" altLang="en-US"/>
          </a:p>
        </p:txBody>
      </p:sp>
      <p:pic>
        <p:nvPicPr>
          <p:cNvPr id="417796" name="Picture 4" descr="ClosestPa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638" y="2568576"/>
            <a:ext cx="3763962" cy="398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148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29BAA-2E35-4518-8EBB-CCE893A106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Closest Pair by Divide-and-Conquer (cont.)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0"/>
            <a:ext cx="8686800" cy="57912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dirty="0"/>
              <a:t>Step 2  Find recursively the closest pairs for the left and right</a:t>
            </a:r>
            <a:br>
              <a:rPr lang="en-US" altLang="en-US" dirty="0"/>
            </a:br>
            <a:r>
              <a:rPr lang="en-US" altLang="en-US" dirty="0"/>
              <a:t>     subsets.</a:t>
            </a:r>
          </a:p>
          <a:p>
            <a:pPr marL="609600" indent="-609600">
              <a:buNone/>
            </a:pPr>
            <a:r>
              <a:rPr lang="en-US" altLang="en-US" dirty="0"/>
              <a:t>Step 3   Set </a:t>
            </a:r>
            <a:r>
              <a:rPr lang="en-US" altLang="en-US" i="1" dirty="0"/>
              <a:t>d</a:t>
            </a:r>
            <a:r>
              <a:rPr lang="en-US" altLang="en-US" dirty="0"/>
              <a:t> = min{</a:t>
            </a:r>
            <a:r>
              <a:rPr lang="en-US" altLang="en-US" i="1" dirty="0"/>
              <a:t>d</a:t>
            </a:r>
            <a:r>
              <a:rPr lang="en-US" altLang="en-US" i="1" baseline="-25000" dirty="0"/>
              <a:t>l</a:t>
            </a:r>
            <a:r>
              <a:rPr lang="en-US" altLang="en-US" dirty="0"/>
              <a:t>,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}</a:t>
            </a:r>
          </a:p>
          <a:p>
            <a:pPr marL="609600" indent="-609600">
              <a:buNone/>
            </a:pPr>
            <a:r>
              <a:rPr lang="en-US" altLang="en-US" dirty="0"/>
              <a:t>             We can limit our attention to the points in the symmetric</a:t>
            </a:r>
            <a:br>
              <a:rPr lang="en-US" altLang="en-US" dirty="0"/>
            </a:br>
            <a:r>
              <a:rPr lang="en-US" altLang="en-US" dirty="0"/>
              <a:t>      vertical strip </a:t>
            </a:r>
            <a:r>
              <a:rPr lang="en-US" altLang="en-US" i="1" dirty="0"/>
              <a:t>S </a:t>
            </a:r>
            <a:r>
              <a:rPr lang="en-US" altLang="en-US" dirty="0"/>
              <a:t>of width 2</a:t>
            </a:r>
            <a:r>
              <a:rPr lang="en-US" altLang="en-US" i="1" dirty="0"/>
              <a:t>d</a:t>
            </a:r>
            <a:r>
              <a:rPr lang="en-US" altLang="en-US" dirty="0"/>
              <a:t> as possible closest pair. (The</a:t>
            </a:r>
            <a:br>
              <a:rPr lang="en-US" altLang="en-US" dirty="0"/>
            </a:br>
            <a:r>
              <a:rPr lang="en-US" altLang="en-US" dirty="0"/>
              <a:t>      points are stored and processed in increasing order of</a:t>
            </a:r>
            <a:br>
              <a:rPr lang="en-US" altLang="en-US" dirty="0"/>
            </a:br>
            <a:r>
              <a:rPr lang="en-US" altLang="en-US" dirty="0"/>
              <a:t>      their </a:t>
            </a:r>
            <a:r>
              <a:rPr lang="en-US" altLang="en-US" i="1" dirty="0"/>
              <a:t>y</a:t>
            </a:r>
            <a:r>
              <a:rPr lang="en-US" altLang="en-US" dirty="0"/>
              <a:t> coordinates.)</a:t>
            </a:r>
          </a:p>
          <a:p>
            <a:pPr marL="609600" indent="-609600">
              <a:buNone/>
            </a:pPr>
            <a:r>
              <a:rPr lang="en-US" altLang="en-US" dirty="0"/>
              <a:t>Step 4   Scan the points in the vertical strip </a:t>
            </a:r>
            <a:r>
              <a:rPr lang="en-US" altLang="en-US" i="1" dirty="0"/>
              <a:t>S </a:t>
            </a:r>
            <a:r>
              <a:rPr lang="en-US" altLang="en-US" dirty="0"/>
              <a:t>from the lowest up.</a:t>
            </a:r>
            <a:br>
              <a:rPr lang="en-US" altLang="en-US" dirty="0"/>
            </a:br>
            <a:r>
              <a:rPr lang="en-US" altLang="en-US" dirty="0"/>
              <a:t>      For every point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dirty="0" err="1"/>
              <a:t>,</a:t>
            </a:r>
            <a:r>
              <a:rPr lang="en-US" altLang="en-US" i="1" dirty="0" err="1"/>
              <a:t>y</a:t>
            </a:r>
            <a:r>
              <a:rPr lang="en-US" altLang="en-US" dirty="0"/>
              <a:t>) in the strip, inspect points in</a:t>
            </a:r>
            <a:br>
              <a:rPr lang="en-US" altLang="en-US" dirty="0"/>
            </a:br>
            <a:r>
              <a:rPr lang="en-US" altLang="en-US" dirty="0"/>
              <a:t>      in the strip that may be closer to </a:t>
            </a:r>
            <a:r>
              <a:rPr lang="en-US" altLang="en-US" i="1" dirty="0"/>
              <a:t>p</a:t>
            </a:r>
            <a:r>
              <a:rPr lang="en-US" altLang="en-US" dirty="0"/>
              <a:t> than </a:t>
            </a:r>
            <a:r>
              <a:rPr lang="en-US" altLang="en-US" i="1" dirty="0"/>
              <a:t>d</a:t>
            </a:r>
            <a:r>
              <a:rPr lang="en-US" altLang="en-US" dirty="0"/>
              <a:t>.  There can be</a:t>
            </a:r>
            <a:br>
              <a:rPr lang="en-US" altLang="en-US" dirty="0"/>
            </a:br>
            <a:r>
              <a:rPr lang="en-US" altLang="en-US" dirty="0"/>
              <a:t>      no more than 5 such points following </a:t>
            </a:r>
            <a:r>
              <a:rPr lang="en-US" altLang="en-US" i="1" dirty="0"/>
              <a:t>p </a:t>
            </a:r>
            <a:r>
              <a:rPr lang="en-US" altLang="en-US" dirty="0"/>
              <a:t>on the strip list! </a:t>
            </a:r>
          </a:p>
        </p:txBody>
      </p:sp>
    </p:spTree>
    <p:extLst>
      <p:ext uri="{BB962C8B-B14F-4D97-AF65-F5344CB8AC3E}">
        <p14:creationId xmlns:p14="http://schemas.microsoft.com/office/powerpoint/2010/main" val="152442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E78D-8219-4B64-9D7D-E73AA4F441D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534400" cy="685800"/>
          </a:xfrm>
        </p:spPr>
        <p:txBody>
          <a:bodyPr/>
          <a:lstStyle/>
          <a:p>
            <a:r>
              <a:rPr lang="en-US" altLang="en-US" sz="3200"/>
              <a:t>Efficiency of the Closest-Pair Algorithm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Running time of the algorithm is described by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        T(</a:t>
            </a:r>
            <a:r>
              <a:rPr lang="en-US" altLang="en-US" i="1" dirty="0"/>
              <a:t>n</a:t>
            </a:r>
            <a:r>
              <a:rPr lang="en-US" altLang="en-US" dirty="0"/>
              <a:t>) = 2T(</a:t>
            </a:r>
            <a:r>
              <a:rPr lang="en-US" altLang="en-US" i="1" dirty="0"/>
              <a:t>n</a:t>
            </a:r>
            <a:r>
              <a:rPr lang="en-US" altLang="en-US" dirty="0"/>
              <a:t>/2) + M(</a:t>
            </a:r>
            <a:r>
              <a:rPr lang="en-US" altLang="en-US" i="1" dirty="0"/>
              <a:t>n</a:t>
            </a:r>
            <a:r>
              <a:rPr lang="en-US" altLang="en-US" dirty="0"/>
              <a:t>),  where M(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r>
              <a:rPr kumimoji="0" lang="en-US" altLang="en-US" dirty="0">
                <a:sym typeface="Symbol" panose="05050102010706020507" pitchFamily="18" charset="2"/>
              </a:rPr>
              <a:t> </a:t>
            </a:r>
            <a:r>
              <a:rPr lang="en-US" altLang="en-US" dirty="0"/>
              <a:t>O(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br>
              <a:rPr lang="en-US" altLang="en-US" dirty="0"/>
            </a:b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1875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F31-B86B-404D-BA50-689261FB855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9314" name="Rectangle 2"/>
          <p:cNvSpPr>
            <a:spLocks noChangeArrowheads="1"/>
          </p:cNvSpPr>
          <p:nvPr/>
        </p:nvSpPr>
        <p:spPr bwMode="auto">
          <a:xfrm>
            <a:off x="1981200" y="228600"/>
            <a:ext cx="75882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l"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/>
              <a:t>General Divide-and-Conquer Recurrence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981200" y="1066800"/>
            <a:ext cx="8686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4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838200" indent="-381000" algn="l">
              <a:spcBef>
                <a:spcPct val="20000"/>
              </a:spcBef>
              <a:buClr>
                <a:srgbClr val="A50021"/>
              </a:buClr>
              <a:buChar char="•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2573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714500" indent="-342900" algn="l">
              <a:spcBef>
                <a:spcPct val="20000"/>
              </a:spcBef>
              <a:buClr>
                <a:srgbClr val="A50021"/>
              </a:buClr>
              <a:buChar char="–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171700" indent="-342900" algn="l">
              <a:spcBef>
                <a:spcPct val="20000"/>
              </a:spcBef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= </a:t>
            </a:r>
            <a:r>
              <a:rPr lang="en-US" altLang="en-US" i="1" dirty="0" err="1">
                <a:solidFill>
                  <a:srgbClr val="FF0000"/>
                </a:solidFill>
              </a:rPr>
              <a:t>aT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n/b</a:t>
            </a:r>
            <a:r>
              <a:rPr lang="en-US" altLang="en-US" dirty="0">
                <a:solidFill>
                  <a:srgbClr val="FF0000"/>
                </a:solidFill>
              </a:rPr>
              <a:t>) + </a:t>
            </a:r>
            <a:r>
              <a:rPr lang="en-US" altLang="en-US" i="1" dirty="0">
                <a:solidFill>
                  <a:srgbClr val="FF0000"/>
                </a:solidFill>
              </a:rPr>
              <a:t>f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where </a:t>
            </a:r>
            <a:r>
              <a:rPr lang="en-US" altLang="en-US" i="1" dirty="0">
                <a:solidFill>
                  <a:srgbClr val="FF0000"/>
                </a:solidFill>
              </a:rPr>
              <a:t>f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),</a:t>
            </a:r>
            <a:r>
              <a:rPr lang="en-US" altLang="en-US" i="1" dirty="0">
                <a:solidFill>
                  <a:srgbClr val="FF0000"/>
                </a:solidFill>
              </a:rPr>
              <a:t>   d </a:t>
            </a:r>
            <a:r>
              <a:rPr lang="en-US" altLang="en-US" i="1" dirty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0</a:t>
            </a: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altLang="en-US" i="1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u="sng" dirty="0">
                <a:solidFill>
                  <a:srgbClr val="FF0000"/>
                </a:solidFill>
              </a:rPr>
              <a:t>Master Theorem</a:t>
            </a:r>
            <a:r>
              <a:rPr lang="en-US" altLang="en-US" dirty="0">
                <a:solidFill>
                  <a:srgbClr val="FF0000"/>
                </a:solidFill>
              </a:rPr>
              <a:t>:    If </a:t>
            </a:r>
            <a:r>
              <a:rPr lang="en-US" altLang="en-US" i="1" dirty="0">
                <a:solidFill>
                  <a:srgbClr val="FF0000"/>
                </a:solidFill>
              </a:rPr>
              <a:t>a &lt;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=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i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log 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                      If </a:t>
            </a:r>
            <a:r>
              <a:rPr lang="en-US" altLang="en-US" i="1" dirty="0">
                <a:solidFill>
                  <a:srgbClr val="FF0000"/>
                </a:solidFill>
              </a:rPr>
              <a:t>a &gt; </a:t>
            </a:r>
            <a:r>
              <a:rPr lang="en-US" altLang="en-US" i="1" dirty="0" err="1">
                <a:solidFill>
                  <a:srgbClr val="FF0000"/>
                </a:solidFill>
              </a:rPr>
              <a:t>b</a:t>
            </a:r>
            <a:r>
              <a:rPr lang="en-US" altLang="en-US" i="1" baseline="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</a:t>
            </a:r>
            <a:r>
              <a:rPr kumimoji="0"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     T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i="1" dirty="0">
                <a:solidFill>
                  <a:srgbClr val="FF0000"/>
                </a:solidFill>
              </a:rPr>
              <a:t>n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FF0000"/>
                </a:solidFill>
                <a:sym typeface="Symbol" panose="05050102010706020507" pitchFamily="18" charset="2"/>
              </a:rPr>
              <a:t>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 err="1">
                <a:solidFill>
                  <a:srgbClr val="FF0000"/>
                </a:solidFill>
              </a:rPr>
              <a:t>n</a:t>
            </a:r>
            <a:r>
              <a:rPr lang="en-US" altLang="en-US" sz="2800" baseline="30000" dirty="0" err="1">
                <a:solidFill>
                  <a:srgbClr val="FF0000"/>
                </a:solidFill>
              </a:rPr>
              <a:t>log</a:t>
            </a:r>
            <a:r>
              <a:rPr lang="en-US" altLang="en-US" sz="2800" baseline="30000" dirty="0">
                <a:solidFill>
                  <a:srgbClr val="FF0000"/>
                </a:solidFill>
              </a:rPr>
              <a:t> </a:t>
            </a:r>
            <a:r>
              <a:rPr lang="en-US" altLang="en-US" sz="2800" i="1" baseline="14000" dirty="0">
                <a:solidFill>
                  <a:srgbClr val="FF0000"/>
                </a:solidFill>
              </a:rPr>
              <a:t>b </a:t>
            </a:r>
            <a:r>
              <a:rPr lang="en-US" altLang="en-US" sz="3200" i="1" baseline="30000" dirty="0">
                <a:solidFill>
                  <a:srgbClr val="FF0000"/>
                </a:solidFill>
              </a:rPr>
              <a:t>a 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  <a:r>
              <a:rPr lang="en-US" altLang="en-US" i="1" dirty="0">
                <a:solidFill>
                  <a:srgbClr val="FF0000"/>
                </a:solidFill>
              </a:rPr>
              <a:t> 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Note: The same results hold with O instead of </a:t>
            </a:r>
            <a:r>
              <a:rPr lang="el-GR" altLang="en-US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0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5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8E78D-8219-4B64-9D7D-E73AA4F441D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534400" cy="685800"/>
          </a:xfrm>
        </p:spPr>
        <p:txBody>
          <a:bodyPr/>
          <a:lstStyle/>
          <a:p>
            <a:r>
              <a:rPr lang="en-US" altLang="en-US" sz="3200"/>
              <a:t>Efficiency of the Closest-Pair Algorithm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Running time of the algorithm is described by</a:t>
            </a:r>
            <a:br>
              <a:rPr lang="en-US" altLang="en-US"/>
            </a:b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                    T(</a:t>
            </a:r>
            <a:r>
              <a:rPr lang="en-US" altLang="en-US" i="1"/>
              <a:t>n</a:t>
            </a:r>
            <a:r>
              <a:rPr lang="en-US" altLang="en-US"/>
              <a:t>) = 2T(</a:t>
            </a:r>
            <a:r>
              <a:rPr lang="en-US" altLang="en-US" i="1"/>
              <a:t>n</a:t>
            </a:r>
            <a:r>
              <a:rPr lang="en-US" altLang="en-US"/>
              <a:t>/2) + M(</a:t>
            </a:r>
            <a:r>
              <a:rPr lang="en-US" altLang="en-US" i="1"/>
              <a:t>n</a:t>
            </a:r>
            <a:r>
              <a:rPr lang="en-US" altLang="en-US"/>
              <a:t>),  where M(</a:t>
            </a:r>
            <a:r>
              <a:rPr lang="en-US" altLang="en-US" i="1"/>
              <a:t>n</a:t>
            </a:r>
            <a:r>
              <a:rPr lang="en-US" altLang="en-US"/>
              <a:t>) </a:t>
            </a:r>
            <a:r>
              <a:rPr kumimoji="0"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</a:t>
            </a:r>
            <a:r>
              <a:rPr lang="en-US" altLang="en-US" i="1"/>
              <a:t>n</a:t>
            </a:r>
            <a:r>
              <a:rPr lang="en-US" altLang="en-US"/>
              <a:t>) </a:t>
            </a:r>
            <a:br>
              <a:rPr lang="en-US" altLang="en-US"/>
            </a:b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By the Master Theorem (with </a:t>
            </a:r>
            <a:r>
              <a:rPr lang="en-US" altLang="en-US" i="1"/>
              <a:t>a</a:t>
            </a:r>
            <a:r>
              <a:rPr lang="en-US" altLang="en-US"/>
              <a:t> = 2, </a:t>
            </a:r>
            <a:r>
              <a:rPr lang="en-US" altLang="en-US" i="1"/>
              <a:t>b</a:t>
            </a:r>
            <a:r>
              <a:rPr lang="en-US" altLang="en-US"/>
              <a:t> = 2, </a:t>
            </a:r>
            <a:r>
              <a:rPr lang="en-US" altLang="en-US" i="1"/>
              <a:t>d</a:t>
            </a:r>
            <a:r>
              <a:rPr lang="en-US" altLang="en-US"/>
              <a:t> = 1)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                              T(</a:t>
            </a:r>
            <a:r>
              <a:rPr lang="en-US" altLang="en-US" i="1"/>
              <a:t>n</a:t>
            </a:r>
            <a:r>
              <a:rPr lang="en-US" altLang="en-US"/>
              <a:t>) </a:t>
            </a:r>
            <a:r>
              <a:rPr kumimoji="0" lang="en-US" altLang="en-US">
                <a:sym typeface="Symbol" panose="05050102010706020507" pitchFamily="18" charset="2"/>
              </a:rPr>
              <a:t> </a:t>
            </a:r>
            <a:r>
              <a:rPr lang="en-US" altLang="en-US"/>
              <a:t>O(</a:t>
            </a:r>
            <a:r>
              <a:rPr lang="en-US" altLang="en-US" i="1"/>
              <a:t>n</a:t>
            </a:r>
            <a:r>
              <a:rPr lang="en-US" altLang="en-US"/>
              <a:t> log 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955978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397</TotalTime>
  <Words>475</Words>
  <Application>Microsoft Office PowerPoint</Application>
  <PresentationFormat>Widescreen</PresentationFormat>
  <Paragraphs>47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Closest-Pair Problem by Divide-and-Conquer</vt:lpstr>
      <vt:lpstr>Closest-Pair Problem by Divide-and-Conquer</vt:lpstr>
      <vt:lpstr>Closest Pair by Divide-and-Conquer (cont.)</vt:lpstr>
      <vt:lpstr>Efficiency of the Closest-Pair Algorithm</vt:lpstr>
      <vt:lpstr>PowerPoint Presentation</vt:lpstr>
      <vt:lpstr>Efficiency of the Closest-Pair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66</cp:revision>
  <dcterms:created xsi:type="dcterms:W3CDTF">2016-08-31T19:16:09Z</dcterms:created>
  <dcterms:modified xsi:type="dcterms:W3CDTF">2019-10-22T22:43:03Z</dcterms:modified>
</cp:coreProperties>
</file>