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7" r:id="rId2"/>
    <p:sldId id="273" r:id="rId3"/>
    <p:sldId id="274" r:id="rId4"/>
    <p:sldId id="276" r:id="rId5"/>
    <p:sldId id="277" r:id="rId6"/>
    <p:sldId id="278" r:id="rId7"/>
    <p:sldId id="279" r:id="rId8"/>
    <p:sldId id="280" r:id="rId9"/>
    <p:sldId id="329" r:id="rId10"/>
    <p:sldId id="330" r:id="rId11"/>
    <p:sldId id="331" r:id="rId12"/>
    <p:sldId id="328" r:id="rId13"/>
    <p:sldId id="33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87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695E139-826C-4A72-9C98-4999DFB2F1C6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4386263"/>
            <a:ext cx="5556250" cy="415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0704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4B830F-347B-4C3D-B488-E280E8C59126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8100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99FC80-0962-4B1C-B343-F29A0511A3C9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99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ED3F82-BE25-461A-931D-AA99CB73E291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620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10096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10096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10096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10096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1524001" y="0"/>
            <a:ext cx="6509239" cy="1828800"/>
          </a:xfrm>
        </p:spPr>
        <p:txBody>
          <a:bodyPr/>
          <a:lstStyle/>
          <a:p>
            <a:r>
              <a:rPr lang="en-US" dirty="0"/>
              <a:t>CMPS 3120 </a:t>
            </a:r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5562600" y="5638800"/>
            <a:ext cx="4686300" cy="7620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7200" dirty="0"/>
              <a:t>Dr. </a:t>
            </a:r>
            <a:r>
              <a:rPr lang="en-US" sz="7200" dirty="0" err="1"/>
              <a:t>Chengwei</a:t>
            </a:r>
            <a:r>
              <a:rPr lang="en-US" sz="7200" dirty="0"/>
              <a:t> Lei</a:t>
            </a:r>
          </a:p>
          <a:p>
            <a:pPr algn="ctr"/>
            <a:r>
              <a:rPr lang="en-US" sz="7200" dirty="0"/>
              <a:t>CEECS</a:t>
            </a:r>
          </a:p>
          <a:p>
            <a:pPr algn="ctr"/>
            <a:r>
              <a:rPr lang="en-US" sz="7200" dirty="0"/>
              <a:t>California State University, Bakersfield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77936" y="2057401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Algorithm Analysis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6767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24AC68-2089-460D-824F-760F8AD27747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1/22/2025</a:t>
            </a:fld>
            <a:endParaRPr lang="en-US" altLang="en-US" sz="140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C9A7D4-6137-441A-B341-5065AEA9137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grpSp>
        <p:nvGrpSpPr>
          <p:cNvPr id="19460" name="Group 2"/>
          <p:cNvGrpSpPr>
            <a:grpSpLocks/>
          </p:cNvGrpSpPr>
          <p:nvPr/>
        </p:nvGrpSpPr>
        <p:grpSpPr bwMode="auto">
          <a:xfrm>
            <a:off x="1524000" y="2286000"/>
            <a:ext cx="2584450" cy="3155950"/>
            <a:chOff x="2065" y="1551"/>
            <a:chExt cx="1628" cy="1988"/>
          </a:xfrm>
        </p:grpSpPr>
        <p:sp>
          <p:nvSpPr>
            <p:cNvPr id="19463" name="Freeform 3"/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4"/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Freeform 5"/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Freeform 6"/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Freeform 7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Freeform 8"/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9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Freeform 10"/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Freeform 11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Freeform 12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Freeform 13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Freeform 14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Freeform 15"/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16"/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Freeform 17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Freeform 18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Freeform 19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2804" name="AutoShape 20"/>
          <p:cNvSpPr>
            <a:spLocks noChangeArrowheads="1"/>
          </p:cNvSpPr>
          <p:nvPr/>
        </p:nvSpPr>
        <p:spPr bwMode="auto">
          <a:xfrm>
            <a:off x="3886200" y="762000"/>
            <a:ext cx="6629400" cy="3429000"/>
          </a:xfrm>
          <a:prstGeom prst="wedgeRectCallout">
            <a:avLst>
              <a:gd name="adj1" fmla="val -59532"/>
              <a:gd name="adj2" fmla="val 26204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Getting answers from the internet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hlink"/>
                </a:solidFill>
                <a:latin typeface="Times New Roman" panose="02020603050405020304" pitchFamily="18" charset="0"/>
              </a:rPr>
              <a:t>CHEATING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Getting answers from your friends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hlink"/>
                </a:solidFill>
                <a:latin typeface="Times New Roman" panose="02020603050405020304" pitchFamily="18" charset="0"/>
              </a:rPr>
              <a:t>CHEATING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I will send it to the Dean!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You will be nailed!</a:t>
            </a:r>
          </a:p>
        </p:txBody>
      </p:sp>
    </p:spTree>
    <p:extLst>
      <p:ext uri="{BB962C8B-B14F-4D97-AF65-F5344CB8AC3E}">
        <p14:creationId xmlns:p14="http://schemas.microsoft.com/office/powerpoint/2010/main" val="14375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2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2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2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42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42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72AA5-D160-4AD4-9A86-0616E636B10B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1/22/2025</a:t>
            </a:fld>
            <a:endParaRPr lang="en-US" altLang="en-US" sz="140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8A36F8-8B22-401C-ACEF-E8AED078C79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grpSp>
        <p:nvGrpSpPr>
          <p:cNvPr id="21508" name="Group 2"/>
          <p:cNvGrpSpPr>
            <a:grpSpLocks/>
          </p:cNvGrpSpPr>
          <p:nvPr/>
        </p:nvGrpSpPr>
        <p:grpSpPr bwMode="auto">
          <a:xfrm>
            <a:off x="1524000" y="1873250"/>
            <a:ext cx="2584450" cy="3155950"/>
            <a:chOff x="2065" y="1551"/>
            <a:chExt cx="1628" cy="1988"/>
          </a:xfrm>
        </p:grpSpPr>
        <p:sp>
          <p:nvSpPr>
            <p:cNvPr id="21513" name="Freeform 3"/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Freeform 4"/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5"/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6"/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7"/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8"/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Freeform 9"/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0"/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11"/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12"/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Freeform 13"/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14"/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15"/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16"/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17"/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18"/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Freeform 19"/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4852" name="AutoShape 20"/>
          <p:cNvSpPr>
            <a:spLocks noChangeArrowheads="1"/>
          </p:cNvSpPr>
          <p:nvPr/>
        </p:nvSpPr>
        <p:spPr bwMode="auto">
          <a:xfrm>
            <a:off x="4152901" y="612776"/>
            <a:ext cx="6248400" cy="1295400"/>
          </a:xfrm>
          <a:prstGeom prst="wedgeRectCallout">
            <a:avLst>
              <a:gd name="adj1" fmla="val -60949"/>
              <a:gd name="adj2" fmla="val 119606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Do </a:t>
            </a:r>
            <a:r>
              <a:rPr lang="en-US" altLang="en-US" dirty="0">
                <a:solidFill>
                  <a:schemeClr val="hlink"/>
                </a:solidFill>
                <a:latin typeface="Times New Roman" panose="02020603050405020304" pitchFamily="18" charset="0"/>
              </a:rPr>
              <a:t>NOT</a:t>
            </a:r>
            <a:r>
              <a:rPr lang="en-US" altLang="en-US" dirty="0">
                <a:latin typeface="Times New Roman" panose="02020603050405020304" pitchFamily="18" charset="0"/>
              </a:rPr>
              <a:t> get answers </a:t>
            </a:r>
            <a:br>
              <a:rPr lang="en-US" altLang="en-US" dirty="0">
                <a:latin typeface="Times New Roman" panose="02020603050405020304" pitchFamily="18" charset="0"/>
              </a:rPr>
            </a:br>
            <a:r>
              <a:rPr lang="en-US" altLang="en-US" dirty="0">
                <a:latin typeface="Times New Roman" panose="02020603050405020304" pitchFamily="18" charset="0"/>
              </a:rPr>
              <a:t>from others!</a:t>
            </a:r>
          </a:p>
        </p:txBody>
      </p:sp>
      <p:sp>
        <p:nvSpPr>
          <p:cNvPr id="1144855" name="AutoShape 23"/>
          <p:cNvSpPr>
            <a:spLocks noChangeArrowheads="1"/>
          </p:cNvSpPr>
          <p:nvPr/>
        </p:nvSpPr>
        <p:spPr bwMode="auto">
          <a:xfrm>
            <a:off x="4495800" y="3544888"/>
            <a:ext cx="5715000" cy="1066800"/>
          </a:xfrm>
          <a:prstGeom prst="wedgeRectCallout">
            <a:avLst>
              <a:gd name="adj1" fmla="val -63667"/>
              <a:gd name="adj2" fmla="val -115625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Discuss ideas </a:t>
            </a: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verbally</a:t>
            </a:r>
            <a:r>
              <a:rPr lang="en-US" altLang="en-US">
                <a:latin typeface="Times New Roman" panose="02020603050405020304" pitchFamily="18" charset="0"/>
              </a:rPr>
              <a:t> at a </a:t>
            </a:r>
            <a:r>
              <a:rPr lang="en-US" altLang="en-US">
                <a:solidFill>
                  <a:schemeClr val="hlink"/>
                </a:solidFill>
                <a:latin typeface="Times New Roman" panose="02020603050405020304" pitchFamily="18" charset="0"/>
              </a:rPr>
              <a:t>high-level</a:t>
            </a:r>
            <a:r>
              <a:rPr lang="en-US" altLang="en-US">
                <a:latin typeface="Times New Roman" panose="02020603050405020304" pitchFamily="18" charset="0"/>
              </a:rPr>
              <a:t> but write up on your own.</a:t>
            </a:r>
          </a:p>
        </p:txBody>
      </p:sp>
    </p:spTree>
    <p:extLst>
      <p:ext uri="{BB962C8B-B14F-4D97-AF65-F5344CB8AC3E}">
        <p14:creationId xmlns:p14="http://schemas.microsoft.com/office/powerpoint/2010/main" val="135830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4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4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4852" grpId="0" animBg="1"/>
      <p:bldP spid="11448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3D9792-2E0F-415E-8817-6670600A871C}" type="slidenum">
              <a:rPr lang="en-US"/>
              <a:pPr/>
              <a:t>12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685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To do well you should: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2057400"/>
            <a:ext cx="838200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Study with pen and paper</a:t>
            </a:r>
          </a:p>
          <a:p>
            <a:pPr eaLnBrk="1" hangingPunct="1"/>
            <a:r>
              <a:rPr lang="en-US" sz="2800" dirty="0"/>
              <a:t>Ask for help immediately</a:t>
            </a:r>
          </a:p>
          <a:p>
            <a:pPr eaLnBrk="1" hangingPunct="1"/>
            <a:r>
              <a:rPr lang="en-US" sz="2800" dirty="0"/>
              <a:t>Practice, practice, practice…</a:t>
            </a:r>
          </a:p>
          <a:p>
            <a:pPr eaLnBrk="1" hangingPunct="1"/>
            <a:r>
              <a:rPr lang="en-US" sz="2800" dirty="0"/>
              <a:t>Follow along in class rather than take notes</a:t>
            </a:r>
          </a:p>
          <a:p>
            <a:pPr eaLnBrk="1" hangingPunct="1"/>
            <a:r>
              <a:rPr lang="en-US" sz="2800" dirty="0"/>
              <a:t>Ask questions in class</a:t>
            </a:r>
          </a:p>
          <a:p>
            <a:pPr eaLnBrk="1" hangingPunct="1"/>
            <a:r>
              <a:rPr lang="en-US" sz="2800" dirty="0"/>
              <a:t>Keep up with the class</a:t>
            </a:r>
          </a:p>
          <a:p>
            <a:pPr eaLnBrk="1" hangingPunct="1"/>
            <a:r>
              <a:rPr lang="en-US" sz="2800" dirty="0"/>
              <a:t>Read the book, not just the slides</a:t>
            </a:r>
          </a:p>
        </p:txBody>
      </p:sp>
    </p:spTree>
    <p:extLst>
      <p:ext uri="{BB962C8B-B14F-4D97-AF65-F5344CB8AC3E}">
        <p14:creationId xmlns:p14="http://schemas.microsoft.com/office/powerpoint/2010/main" val="1231869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001BED-FAEA-43E2-B4D0-E49DD1B8B23B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1/22/2025</a:t>
            </a:fld>
            <a:endParaRPr lang="en-US" altLang="en-US" sz="1400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3DB2E5-AE17-4009-BEF6-C61264F2D00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9700" name="Freeform 2"/>
          <p:cNvSpPr>
            <a:spLocks/>
          </p:cNvSpPr>
          <p:nvPr/>
        </p:nvSpPr>
        <p:spPr bwMode="auto">
          <a:xfrm>
            <a:off x="7827964" y="3549650"/>
            <a:ext cx="981075" cy="1600200"/>
          </a:xfrm>
          <a:custGeom>
            <a:avLst/>
            <a:gdLst>
              <a:gd name="T0" fmla="*/ 374650 w 618"/>
              <a:gd name="T1" fmla="*/ 0 h 1008"/>
              <a:gd name="T2" fmla="*/ 522288 w 618"/>
              <a:gd name="T3" fmla="*/ 0 h 1008"/>
              <a:gd name="T4" fmla="*/ 703263 w 618"/>
              <a:gd name="T5" fmla="*/ 26988 h 1008"/>
              <a:gd name="T6" fmla="*/ 800100 w 618"/>
              <a:gd name="T7" fmla="*/ 111125 h 1008"/>
              <a:gd name="T8" fmla="*/ 898525 w 618"/>
              <a:gd name="T9" fmla="*/ 268288 h 1008"/>
              <a:gd name="T10" fmla="*/ 947738 w 618"/>
              <a:gd name="T11" fmla="*/ 382588 h 1008"/>
              <a:gd name="T12" fmla="*/ 981075 w 618"/>
              <a:gd name="T13" fmla="*/ 522288 h 1008"/>
              <a:gd name="T14" fmla="*/ 981075 w 618"/>
              <a:gd name="T15" fmla="*/ 693738 h 1008"/>
              <a:gd name="T16" fmla="*/ 963613 w 618"/>
              <a:gd name="T17" fmla="*/ 863600 h 1008"/>
              <a:gd name="T18" fmla="*/ 947738 w 618"/>
              <a:gd name="T19" fmla="*/ 1046163 h 1008"/>
              <a:gd name="T20" fmla="*/ 881063 w 618"/>
              <a:gd name="T21" fmla="*/ 1273175 h 1008"/>
              <a:gd name="T22" fmla="*/ 800100 w 618"/>
              <a:gd name="T23" fmla="*/ 1428750 h 1008"/>
              <a:gd name="T24" fmla="*/ 654050 w 618"/>
              <a:gd name="T25" fmla="*/ 1555750 h 1008"/>
              <a:gd name="T26" fmla="*/ 490538 w 618"/>
              <a:gd name="T27" fmla="*/ 1600200 h 1008"/>
              <a:gd name="T28" fmla="*/ 309563 w 618"/>
              <a:gd name="T29" fmla="*/ 1555750 h 1008"/>
              <a:gd name="T30" fmla="*/ 196850 w 618"/>
              <a:gd name="T31" fmla="*/ 1358900 h 1008"/>
              <a:gd name="T32" fmla="*/ 112713 w 618"/>
              <a:gd name="T33" fmla="*/ 1174750 h 1008"/>
              <a:gd name="T34" fmla="*/ 63500 w 618"/>
              <a:gd name="T35" fmla="*/ 962025 h 1008"/>
              <a:gd name="T36" fmla="*/ 0 w 618"/>
              <a:gd name="T37" fmla="*/ 763588 h 1008"/>
              <a:gd name="T38" fmla="*/ 0 w 618"/>
              <a:gd name="T39" fmla="*/ 495300 h 1008"/>
              <a:gd name="T40" fmla="*/ 49213 w 618"/>
              <a:gd name="T41" fmla="*/ 309563 h 1008"/>
              <a:gd name="T42" fmla="*/ 112713 w 618"/>
              <a:gd name="T43" fmla="*/ 169863 h 1008"/>
              <a:gd name="T44" fmla="*/ 196850 w 618"/>
              <a:gd name="T45" fmla="*/ 0 h 1008"/>
              <a:gd name="T46" fmla="*/ 374650 w 618"/>
              <a:gd name="T47" fmla="*/ 0 h 100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18"/>
              <a:gd name="T73" fmla="*/ 0 h 1008"/>
              <a:gd name="T74" fmla="*/ 618 w 618"/>
              <a:gd name="T75" fmla="*/ 1008 h 100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18" h="1008">
                <a:moveTo>
                  <a:pt x="236" y="0"/>
                </a:moveTo>
                <a:lnTo>
                  <a:pt x="329" y="0"/>
                </a:lnTo>
                <a:lnTo>
                  <a:pt x="443" y="17"/>
                </a:lnTo>
                <a:lnTo>
                  <a:pt x="504" y="70"/>
                </a:lnTo>
                <a:lnTo>
                  <a:pt x="566" y="169"/>
                </a:lnTo>
                <a:lnTo>
                  <a:pt x="597" y="241"/>
                </a:lnTo>
                <a:lnTo>
                  <a:pt x="618" y="329"/>
                </a:lnTo>
                <a:lnTo>
                  <a:pt x="618" y="437"/>
                </a:lnTo>
                <a:lnTo>
                  <a:pt x="607" y="544"/>
                </a:lnTo>
                <a:lnTo>
                  <a:pt x="597" y="659"/>
                </a:lnTo>
                <a:lnTo>
                  <a:pt x="555" y="802"/>
                </a:lnTo>
                <a:lnTo>
                  <a:pt x="504" y="900"/>
                </a:lnTo>
                <a:lnTo>
                  <a:pt x="412" y="980"/>
                </a:lnTo>
                <a:lnTo>
                  <a:pt x="309" y="1008"/>
                </a:lnTo>
                <a:lnTo>
                  <a:pt x="195" y="980"/>
                </a:lnTo>
                <a:lnTo>
                  <a:pt x="124" y="856"/>
                </a:lnTo>
                <a:lnTo>
                  <a:pt x="71" y="740"/>
                </a:lnTo>
                <a:lnTo>
                  <a:pt x="40" y="606"/>
                </a:lnTo>
                <a:lnTo>
                  <a:pt x="0" y="481"/>
                </a:lnTo>
                <a:lnTo>
                  <a:pt x="0" y="312"/>
                </a:lnTo>
                <a:lnTo>
                  <a:pt x="31" y="195"/>
                </a:lnTo>
                <a:lnTo>
                  <a:pt x="71" y="107"/>
                </a:lnTo>
                <a:lnTo>
                  <a:pt x="124" y="0"/>
                </a:lnTo>
                <a:lnTo>
                  <a:pt x="2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6784975" y="228601"/>
            <a:ext cx="3036888" cy="6627813"/>
            <a:chOff x="3314" y="144"/>
            <a:chExt cx="1913" cy="4175"/>
          </a:xfrm>
        </p:grpSpPr>
        <p:sp>
          <p:nvSpPr>
            <p:cNvPr id="29704" name="Freeform 4"/>
            <p:cNvSpPr>
              <a:spLocks/>
            </p:cNvSpPr>
            <p:nvPr/>
          </p:nvSpPr>
          <p:spPr bwMode="auto">
            <a:xfrm>
              <a:off x="3930" y="1491"/>
              <a:ext cx="571" cy="697"/>
            </a:xfrm>
            <a:custGeom>
              <a:avLst/>
              <a:gdLst>
                <a:gd name="T0" fmla="*/ 331 w 571"/>
                <a:gd name="T1" fmla="*/ 0 h 697"/>
                <a:gd name="T2" fmla="*/ 405 w 571"/>
                <a:gd name="T3" fmla="*/ 9 h 697"/>
                <a:gd name="T4" fmla="*/ 479 w 571"/>
                <a:gd name="T5" fmla="*/ 45 h 697"/>
                <a:gd name="T6" fmla="*/ 525 w 571"/>
                <a:gd name="T7" fmla="*/ 99 h 697"/>
                <a:gd name="T8" fmla="*/ 562 w 571"/>
                <a:gd name="T9" fmla="*/ 178 h 697"/>
                <a:gd name="T10" fmla="*/ 571 w 571"/>
                <a:gd name="T11" fmla="*/ 314 h 697"/>
                <a:gd name="T12" fmla="*/ 544 w 571"/>
                <a:gd name="T13" fmla="*/ 448 h 697"/>
                <a:gd name="T14" fmla="*/ 497 w 571"/>
                <a:gd name="T15" fmla="*/ 545 h 697"/>
                <a:gd name="T16" fmla="*/ 433 w 571"/>
                <a:gd name="T17" fmla="*/ 626 h 697"/>
                <a:gd name="T18" fmla="*/ 368 w 571"/>
                <a:gd name="T19" fmla="*/ 679 h 697"/>
                <a:gd name="T20" fmla="*/ 294 w 571"/>
                <a:gd name="T21" fmla="*/ 697 h 697"/>
                <a:gd name="T22" fmla="*/ 220 w 571"/>
                <a:gd name="T23" fmla="*/ 688 h 697"/>
                <a:gd name="T24" fmla="*/ 183 w 571"/>
                <a:gd name="T25" fmla="*/ 644 h 697"/>
                <a:gd name="T26" fmla="*/ 128 w 571"/>
                <a:gd name="T27" fmla="*/ 572 h 697"/>
                <a:gd name="T28" fmla="*/ 109 w 571"/>
                <a:gd name="T29" fmla="*/ 438 h 697"/>
                <a:gd name="T30" fmla="*/ 114 w 571"/>
                <a:gd name="T31" fmla="*/ 393 h 697"/>
                <a:gd name="T32" fmla="*/ 0 w 571"/>
                <a:gd name="T33" fmla="*/ 371 h 697"/>
                <a:gd name="T34" fmla="*/ 3 w 571"/>
                <a:gd name="T35" fmla="*/ 327 h 697"/>
                <a:gd name="T36" fmla="*/ 114 w 571"/>
                <a:gd name="T37" fmla="*/ 331 h 697"/>
                <a:gd name="T38" fmla="*/ 123 w 571"/>
                <a:gd name="T39" fmla="*/ 281 h 697"/>
                <a:gd name="T40" fmla="*/ 151 w 571"/>
                <a:gd name="T41" fmla="*/ 210 h 697"/>
                <a:gd name="T42" fmla="*/ 183 w 571"/>
                <a:gd name="T43" fmla="*/ 143 h 697"/>
                <a:gd name="T44" fmla="*/ 239 w 571"/>
                <a:gd name="T45" fmla="*/ 54 h 697"/>
                <a:gd name="T46" fmla="*/ 294 w 571"/>
                <a:gd name="T47" fmla="*/ 19 h 697"/>
                <a:gd name="T48" fmla="*/ 331 w 571"/>
                <a:gd name="T49" fmla="*/ 0 h 6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71"/>
                <a:gd name="T76" fmla="*/ 0 h 697"/>
                <a:gd name="T77" fmla="*/ 571 w 571"/>
                <a:gd name="T78" fmla="*/ 697 h 6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71" h="697">
                  <a:moveTo>
                    <a:pt x="331" y="0"/>
                  </a:moveTo>
                  <a:lnTo>
                    <a:pt x="405" y="9"/>
                  </a:lnTo>
                  <a:lnTo>
                    <a:pt x="479" y="45"/>
                  </a:lnTo>
                  <a:lnTo>
                    <a:pt x="525" y="99"/>
                  </a:lnTo>
                  <a:lnTo>
                    <a:pt x="562" y="178"/>
                  </a:lnTo>
                  <a:lnTo>
                    <a:pt x="571" y="314"/>
                  </a:lnTo>
                  <a:lnTo>
                    <a:pt x="544" y="448"/>
                  </a:lnTo>
                  <a:lnTo>
                    <a:pt x="497" y="545"/>
                  </a:lnTo>
                  <a:lnTo>
                    <a:pt x="433" y="626"/>
                  </a:lnTo>
                  <a:lnTo>
                    <a:pt x="368" y="679"/>
                  </a:lnTo>
                  <a:lnTo>
                    <a:pt x="294" y="697"/>
                  </a:lnTo>
                  <a:lnTo>
                    <a:pt x="220" y="688"/>
                  </a:lnTo>
                  <a:lnTo>
                    <a:pt x="183" y="644"/>
                  </a:lnTo>
                  <a:lnTo>
                    <a:pt x="128" y="572"/>
                  </a:lnTo>
                  <a:lnTo>
                    <a:pt x="109" y="438"/>
                  </a:lnTo>
                  <a:lnTo>
                    <a:pt x="114" y="393"/>
                  </a:lnTo>
                  <a:lnTo>
                    <a:pt x="0" y="371"/>
                  </a:lnTo>
                  <a:lnTo>
                    <a:pt x="3" y="327"/>
                  </a:lnTo>
                  <a:lnTo>
                    <a:pt x="114" y="331"/>
                  </a:lnTo>
                  <a:lnTo>
                    <a:pt x="123" y="281"/>
                  </a:lnTo>
                  <a:lnTo>
                    <a:pt x="151" y="210"/>
                  </a:lnTo>
                  <a:lnTo>
                    <a:pt x="183" y="143"/>
                  </a:lnTo>
                  <a:lnTo>
                    <a:pt x="239" y="54"/>
                  </a:lnTo>
                  <a:lnTo>
                    <a:pt x="294" y="19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Freeform 5"/>
            <p:cNvSpPr>
              <a:spLocks/>
            </p:cNvSpPr>
            <p:nvPr/>
          </p:nvSpPr>
          <p:spPr bwMode="auto">
            <a:xfrm>
              <a:off x="4384" y="3101"/>
              <a:ext cx="475" cy="1158"/>
            </a:xfrm>
            <a:custGeom>
              <a:avLst/>
              <a:gdLst>
                <a:gd name="T0" fmla="*/ 88 w 475"/>
                <a:gd name="T1" fmla="*/ 134 h 1158"/>
                <a:gd name="T2" fmla="*/ 26 w 475"/>
                <a:gd name="T3" fmla="*/ 57 h 1158"/>
                <a:gd name="T4" fmla="*/ 46 w 475"/>
                <a:gd name="T5" fmla="*/ 0 h 1158"/>
                <a:gd name="T6" fmla="*/ 108 w 475"/>
                <a:gd name="T7" fmla="*/ 0 h 1158"/>
                <a:gd name="T8" fmla="*/ 181 w 475"/>
                <a:gd name="T9" fmla="*/ 62 h 1158"/>
                <a:gd name="T10" fmla="*/ 273 w 475"/>
                <a:gd name="T11" fmla="*/ 191 h 1158"/>
                <a:gd name="T12" fmla="*/ 325 w 475"/>
                <a:gd name="T13" fmla="*/ 314 h 1158"/>
                <a:gd name="T14" fmla="*/ 372 w 475"/>
                <a:gd name="T15" fmla="*/ 433 h 1158"/>
                <a:gd name="T16" fmla="*/ 387 w 475"/>
                <a:gd name="T17" fmla="*/ 542 h 1158"/>
                <a:gd name="T18" fmla="*/ 382 w 475"/>
                <a:gd name="T19" fmla="*/ 599 h 1158"/>
                <a:gd name="T20" fmla="*/ 336 w 475"/>
                <a:gd name="T21" fmla="*/ 669 h 1158"/>
                <a:gd name="T22" fmla="*/ 258 w 475"/>
                <a:gd name="T23" fmla="*/ 859 h 1158"/>
                <a:gd name="T24" fmla="*/ 170 w 475"/>
                <a:gd name="T25" fmla="*/ 968 h 1158"/>
                <a:gd name="T26" fmla="*/ 150 w 475"/>
                <a:gd name="T27" fmla="*/ 1016 h 1158"/>
                <a:gd name="T28" fmla="*/ 233 w 475"/>
                <a:gd name="T29" fmla="*/ 1025 h 1158"/>
                <a:gd name="T30" fmla="*/ 341 w 475"/>
                <a:gd name="T31" fmla="*/ 1025 h 1158"/>
                <a:gd name="T32" fmla="*/ 475 w 475"/>
                <a:gd name="T33" fmla="*/ 1068 h 1158"/>
                <a:gd name="T34" fmla="*/ 464 w 475"/>
                <a:gd name="T35" fmla="*/ 1102 h 1158"/>
                <a:gd name="T36" fmla="*/ 444 w 475"/>
                <a:gd name="T37" fmla="*/ 1140 h 1158"/>
                <a:gd name="T38" fmla="*/ 402 w 475"/>
                <a:gd name="T39" fmla="*/ 1158 h 1158"/>
                <a:gd name="T40" fmla="*/ 321 w 475"/>
                <a:gd name="T41" fmla="*/ 1131 h 1158"/>
                <a:gd name="T42" fmla="*/ 233 w 475"/>
                <a:gd name="T43" fmla="*/ 1088 h 1158"/>
                <a:gd name="T44" fmla="*/ 108 w 475"/>
                <a:gd name="T45" fmla="*/ 1083 h 1158"/>
                <a:gd name="T46" fmla="*/ 31 w 475"/>
                <a:gd name="T47" fmla="*/ 1097 h 1158"/>
                <a:gd name="T48" fmla="*/ 0 w 475"/>
                <a:gd name="T49" fmla="*/ 1073 h 1158"/>
                <a:gd name="T50" fmla="*/ 0 w 475"/>
                <a:gd name="T51" fmla="*/ 1040 h 1158"/>
                <a:gd name="T52" fmla="*/ 42 w 475"/>
                <a:gd name="T53" fmla="*/ 1002 h 1158"/>
                <a:gd name="T54" fmla="*/ 108 w 475"/>
                <a:gd name="T55" fmla="*/ 941 h 1158"/>
                <a:gd name="T56" fmla="*/ 227 w 475"/>
                <a:gd name="T57" fmla="*/ 784 h 1158"/>
                <a:gd name="T58" fmla="*/ 279 w 475"/>
                <a:gd name="T59" fmla="*/ 646 h 1158"/>
                <a:gd name="T60" fmla="*/ 295 w 475"/>
                <a:gd name="T61" fmla="*/ 513 h 1158"/>
                <a:gd name="T62" fmla="*/ 288 w 475"/>
                <a:gd name="T63" fmla="*/ 442 h 1158"/>
                <a:gd name="T64" fmla="*/ 248 w 475"/>
                <a:gd name="T65" fmla="*/ 314 h 1158"/>
                <a:gd name="T66" fmla="*/ 139 w 475"/>
                <a:gd name="T67" fmla="*/ 176 h 1158"/>
                <a:gd name="T68" fmla="*/ 62 w 475"/>
                <a:gd name="T69" fmla="*/ 105 h 1158"/>
                <a:gd name="T70" fmla="*/ 88 w 475"/>
                <a:gd name="T71" fmla="*/ 134 h 11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1158"/>
                <a:gd name="T110" fmla="*/ 475 w 475"/>
                <a:gd name="T111" fmla="*/ 1158 h 115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1158">
                  <a:moveTo>
                    <a:pt x="88" y="134"/>
                  </a:moveTo>
                  <a:lnTo>
                    <a:pt x="26" y="57"/>
                  </a:lnTo>
                  <a:lnTo>
                    <a:pt x="46" y="0"/>
                  </a:lnTo>
                  <a:lnTo>
                    <a:pt x="108" y="0"/>
                  </a:lnTo>
                  <a:lnTo>
                    <a:pt x="181" y="62"/>
                  </a:lnTo>
                  <a:lnTo>
                    <a:pt x="273" y="191"/>
                  </a:lnTo>
                  <a:lnTo>
                    <a:pt x="325" y="314"/>
                  </a:lnTo>
                  <a:lnTo>
                    <a:pt x="372" y="433"/>
                  </a:lnTo>
                  <a:lnTo>
                    <a:pt x="387" y="542"/>
                  </a:lnTo>
                  <a:lnTo>
                    <a:pt x="382" y="599"/>
                  </a:lnTo>
                  <a:lnTo>
                    <a:pt x="336" y="669"/>
                  </a:lnTo>
                  <a:lnTo>
                    <a:pt x="258" y="859"/>
                  </a:lnTo>
                  <a:lnTo>
                    <a:pt x="170" y="968"/>
                  </a:lnTo>
                  <a:lnTo>
                    <a:pt x="150" y="1016"/>
                  </a:lnTo>
                  <a:lnTo>
                    <a:pt x="233" y="1025"/>
                  </a:lnTo>
                  <a:lnTo>
                    <a:pt x="341" y="1025"/>
                  </a:lnTo>
                  <a:lnTo>
                    <a:pt x="475" y="1068"/>
                  </a:lnTo>
                  <a:lnTo>
                    <a:pt x="464" y="1102"/>
                  </a:lnTo>
                  <a:lnTo>
                    <a:pt x="444" y="1140"/>
                  </a:lnTo>
                  <a:lnTo>
                    <a:pt x="402" y="1158"/>
                  </a:lnTo>
                  <a:lnTo>
                    <a:pt x="321" y="1131"/>
                  </a:lnTo>
                  <a:lnTo>
                    <a:pt x="233" y="1088"/>
                  </a:lnTo>
                  <a:lnTo>
                    <a:pt x="108" y="1083"/>
                  </a:lnTo>
                  <a:lnTo>
                    <a:pt x="31" y="1097"/>
                  </a:lnTo>
                  <a:lnTo>
                    <a:pt x="0" y="1073"/>
                  </a:lnTo>
                  <a:lnTo>
                    <a:pt x="0" y="1040"/>
                  </a:lnTo>
                  <a:lnTo>
                    <a:pt x="42" y="1002"/>
                  </a:lnTo>
                  <a:lnTo>
                    <a:pt x="108" y="941"/>
                  </a:lnTo>
                  <a:lnTo>
                    <a:pt x="227" y="784"/>
                  </a:lnTo>
                  <a:lnTo>
                    <a:pt x="279" y="646"/>
                  </a:lnTo>
                  <a:lnTo>
                    <a:pt x="295" y="513"/>
                  </a:lnTo>
                  <a:lnTo>
                    <a:pt x="288" y="442"/>
                  </a:lnTo>
                  <a:lnTo>
                    <a:pt x="248" y="314"/>
                  </a:lnTo>
                  <a:lnTo>
                    <a:pt x="139" y="176"/>
                  </a:lnTo>
                  <a:lnTo>
                    <a:pt x="62" y="105"/>
                  </a:lnTo>
                  <a:lnTo>
                    <a:pt x="88" y="13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6" name="Freeform 6"/>
            <p:cNvSpPr>
              <a:spLocks/>
            </p:cNvSpPr>
            <p:nvPr/>
          </p:nvSpPr>
          <p:spPr bwMode="auto">
            <a:xfrm>
              <a:off x="3754" y="3084"/>
              <a:ext cx="475" cy="1235"/>
            </a:xfrm>
            <a:custGeom>
              <a:avLst/>
              <a:gdLst>
                <a:gd name="T0" fmla="*/ 247 w 475"/>
                <a:gd name="T1" fmla="*/ 222 h 1235"/>
                <a:gd name="T2" fmla="*/ 319 w 475"/>
                <a:gd name="T3" fmla="*/ 97 h 1235"/>
                <a:gd name="T4" fmla="*/ 388 w 475"/>
                <a:gd name="T5" fmla="*/ 0 h 1235"/>
                <a:gd name="T6" fmla="*/ 439 w 475"/>
                <a:gd name="T7" fmla="*/ 0 h 1235"/>
                <a:gd name="T8" fmla="*/ 470 w 475"/>
                <a:gd name="T9" fmla="*/ 40 h 1235"/>
                <a:gd name="T10" fmla="*/ 475 w 475"/>
                <a:gd name="T11" fmla="*/ 106 h 1235"/>
                <a:gd name="T12" fmla="*/ 432 w 475"/>
                <a:gd name="T13" fmla="*/ 156 h 1235"/>
                <a:gd name="T14" fmla="*/ 358 w 475"/>
                <a:gd name="T15" fmla="*/ 217 h 1235"/>
                <a:gd name="T16" fmla="*/ 298 w 475"/>
                <a:gd name="T17" fmla="*/ 288 h 1235"/>
                <a:gd name="T18" fmla="*/ 237 w 475"/>
                <a:gd name="T19" fmla="*/ 386 h 1235"/>
                <a:gd name="T20" fmla="*/ 211 w 475"/>
                <a:gd name="T21" fmla="*/ 453 h 1235"/>
                <a:gd name="T22" fmla="*/ 187 w 475"/>
                <a:gd name="T23" fmla="*/ 537 h 1235"/>
                <a:gd name="T24" fmla="*/ 182 w 475"/>
                <a:gd name="T25" fmla="*/ 645 h 1235"/>
                <a:gd name="T26" fmla="*/ 190 w 475"/>
                <a:gd name="T27" fmla="*/ 742 h 1235"/>
                <a:gd name="T28" fmla="*/ 220 w 475"/>
                <a:gd name="T29" fmla="*/ 862 h 1235"/>
                <a:gd name="T30" fmla="*/ 276 w 475"/>
                <a:gd name="T31" fmla="*/ 968 h 1235"/>
                <a:gd name="T32" fmla="*/ 324 w 475"/>
                <a:gd name="T33" fmla="*/ 1031 h 1235"/>
                <a:gd name="T34" fmla="*/ 353 w 475"/>
                <a:gd name="T35" fmla="*/ 1075 h 1235"/>
                <a:gd name="T36" fmla="*/ 358 w 475"/>
                <a:gd name="T37" fmla="*/ 1110 h 1235"/>
                <a:gd name="T38" fmla="*/ 331 w 475"/>
                <a:gd name="T39" fmla="*/ 1124 h 1235"/>
                <a:gd name="T40" fmla="*/ 271 w 475"/>
                <a:gd name="T41" fmla="*/ 1132 h 1235"/>
                <a:gd name="T42" fmla="*/ 182 w 475"/>
                <a:gd name="T43" fmla="*/ 1159 h 1235"/>
                <a:gd name="T44" fmla="*/ 113 w 475"/>
                <a:gd name="T45" fmla="*/ 1194 h 1235"/>
                <a:gd name="T46" fmla="*/ 69 w 475"/>
                <a:gd name="T47" fmla="*/ 1235 h 1235"/>
                <a:gd name="T48" fmla="*/ 31 w 475"/>
                <a:gd name="T49" fmla="*/ 1226 h 1235"/>
                <a:gd name="T50" fmla="*/ 0 w 475"/>
                <a:gd name="T51" fmla="*/ 1178 h 1235"/>
                <a:gd name="T52" fmla="*/ 0 w 475"/>
                <a:gd name="T53" fmla="*/ 1137 h 1235"/>
                <a:gd name="T54" fmla="*/ 69 w 475"/>
                <a:gd name="T55" fmla="*/ 1101 h 1235"/>
                <a:gd name="T56" fmla="*/ 187 w 475"/>
                <a:gd name="T57" fmla="*/ 1079 h 1235"/>
                <a:gd name="T58" fmla="*/ 293 w 475"/>
                <a:gd name="T59" fmla="*/ 1066 h 1235"/>
                <a:gd name="T60" fmla="*/ 247 w 475"/>
                <a:gd name="T61" fmla="*/ 1018 h 1235"/>
                <a:gd name="T62" fmla="*/ 216 w 475"/>
                <a:gd name="T63" fmla="*/ 955 h 1235"/>
                <a:gd name="T64" fmla="*/ 177 w 475"/>
                <a:gd name="T65" fmla="*/ 866 h 1235"/>
                <a:gd name="T66" fmla="*/ 134 w 475"/>
                <a:gd name="T67" fmla="*/ 773 h 1235"/>
                <a:gd name="T68" fmla="*/ 122 w 475"/>
                <a:gd name="T69" fmla="*/ 658 h 1235"/>
                <a:gd name="T70" fmla="*/ 117 w 475"/>
                <a:gd name="T71" fmla="*/ 546 h 1235"/>
                <a:gd name="T72" fmla="*/ 147 w 475"/>
                <a:gd name="T73" fmla="*/ 439 h 1235"/>
                <a:gd name="T74" fmla="*/ 204 w 475"/>
                <a:gd name="T75" fmla="*/ 297 h 1235"/>
                <a:gd name="T76" fmla="*/ 247 w 475"/>
                <a:gd name="T77" fmla="*/ 222 h 123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75"/>
                <a:gd name="T118" fmla="*/ 0 h 1235"/>
                <a:gd name="T119" fmla="*/ 475 w 475"/>
                <a:gd name="T120" fmla="*/ 1235 h 123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75" h="1235">
                  <a:moveTo>
                    <a:pt x="247" y="222"/>
                  </a:moveTo>
                  <a:lnTo>
                    <a:pt x="319" y="97"/>
                  </a:lnTo>
                  <a:lnTo>
                    <a:pt x="388" y="0"/>
                  </a:lnTo>
                  <a:lnTo>
                    <a:pt x="439" y="0"/>
                  </a:lnTo>
                  <a:lnTo>
                    <a:pt x="470" y="40"/>
                  </a:lnTo>
                  <a:lnTo>
                    <a:pt x="475" y="106"/>
                  </a:lnTo>
                  <a:lnTo>
                    <a:pt x="432" y="156"/>
                  </a:lnTo>
                  <a:lnTo>
                    <a:pt x="358" y="217"/>
                  </a:lnTo>
                  <a:lnTo>
                    <a:pt x="298" y="288"/>
                  </a:lnTo>
                  <a:lnTo>
                    <a:pt x="237" y="386"/>
                  </a:lnTo>
                  <a:lnTo>
                    <a:pt x="211" y="453"/>
                  </a:lnTo>
                  <a:lnTo>
                    <a:pt x="187" y="537"/>
                  </a:lnTo>
                  <a:lnTo>
                    <a:pt x="182" y="645"/>
                  </a:lnTo>
                  <a:lnTo>
                    <a:pt x="190" y="742"/>
                  </a:lnTo>
                  <a:lnTo>
                    <a:pt x="220" y="862"/>
                  </a:lnTo>
                  <a:lnTo>
                    <a:pt x="276" y="968"/>
                  </a:lnTo>
                  <a:lnTo>
                    <a:pt x="324" y="1031"/>
                  </a:lnTo>
                  <a:lnTo>
                    <a:pt x="353" y="1075"/>
                  </a:lnTo>
                  <a:lnTo>
                    <a:pt x="358" y="1110"/>
                  </a:lnTo>
                  <a:lnTo>
                    <a:pt x="331" y="1124"/>
                  </a:lnTo>
                  <a:lnTo>
                    <a:pt x="271" y="1132"/>
                  </a:lnTo>
                  <a:lnTo>
                    <a:pt x="182" y="1159"/>
                  </a:lnTo>
                  <a:lnTo>
                    <a:pt x="113" y="1194"/>
                  </a:lnTo>
                  <a:lnTo>
                    <a:pt x="69" y="1235"/>
                  </a:lnTo>
                  <a:lnTo>
                    <a:pt x="31" y="1226"/>
                  </a:lnTo>
                  <a:lnTo>
                    <a:pt x="0" y="1178"/>
                  </a:lnTo>
                  <a:lnTo>
                    <a:pt x="0" y="1137"/>
                  </a:lnTo>
                  <a:lnTo>
                    <a:pt x="69" y="1101"/>
                  </a:lnTo>
                  <a:lnTo>
                    <a:pt x="187" y="1079"/>
                  </a:lnTo>
                  <a:lnTo>
                    <a:pt x="293" y="1066"/>
                  </a:lnTo>
                  <a:lnTo>
                    <a:pt x="247" y="1018"/>
                  </a:lnTo>
                  <a:lnTo>
                    <a:pt x="216" y="955"/>
                  </a:lnTo>
                  <a:lnTo>
                    <a:pt x="177" y="866"/>
                  </a:lnTo>
                  <a:lnTo>
                    <a:pt x="134" y="773"/>
                  </a:lnTo>
                  <a:lnTo>
                    <a:pt x="122" y="658"/>
                  </a:lnTo>
                  <a:lnTo>
                    <a:pt x="117" y="546"/>
                  </a:lnTo>
                  <a:lnTo>
                    <a:pt x="147" y="439"/>
                  </a:lnTo>
                  <a:lnTo>
                    <a:pt x="204" y="297"/>
                  </a:lnTo>
                  <a:lnTo>
                    <a:pt x="247" y="2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7" name="Freeform 7"/>
            <p:cNvSpPr>
              <a:spLocks/>
            </p:cNvSpPr>
            <p:nvPr/>
          </p:nvSpPr>
          <p:spPr bwMode="auto">
            <a:xfrm>
              <a:off x="4463" y="144"/>
              <a:ext cx="764" cy="2360"/>
            </a:xfrm>
            <a:custGeom>
              <a:avLst/>
              <a:gdLst>
                <a:gd name="T0" fmla="*/ 15 w 764"/>
                <a:gd name="T1" fmla="*/ 2262 h 1400"/>
                <a:gd name="T2" fmla="*/ 0 w 764"/>
                <a:gd name="T3" fmla="*/ 2163 h 1400"/>
                <a:gd name="T4" fmla="*/ 24 w 764"/>
                <a:gd name="T5" fmla="*/ 2087 h 1400"/>
                <a:gd name="T6" fmla="*/ 88 w 764"/>
                <a:gd name="T7" fmla="*/ 2011 h 1400"/>
                <a:gd name="T8" fmla="*/ 208 w 764"/>
                <a:gd name="T9" fmla="*/ 1868 h 1400"/>
                <a:gd name="T10" fmla="*/ 353 w 764"/>
                <a:gd name="T11" fmla="*/ 1649 h 1400"/>
                <a:gd name="T12" fmla="*/ 431 w 764"/>
                <a:gd name="T13" fmla="*/ 1451 h 1400"/>
                <a:gd name="T14" fmla="*/ 467 w 764"/>
                <a:gd name="T15" fmla="*/ 1344 h 1400"/>
                <a:gd name="T16" fmla="*/ 504 w 764"/>
                <a:gd name="T17" fmla="*/ 1054 h 1400"/>
                <a:gd name="T18" fmla="*/ 497 w 764"/>
                <a:gd name="T19" fmla="*/ 652 h 1400"/>
                <a:gd name="T20" fmla="*/ 482 w 764"/>
                <a:gd name="T21" fmla="*/ 455 h 1400"/>
                <a:gd name="T22" fmla="*/ 473 w 764"/>
                <a:gd name="T23" fmla="*/ 379 h 1400"/>
                <a:gd name="T24" fmla="*/ 326 w 764"/>
                <a:gd name="T25" fmla="*/ 273 h 1400"/>
                <a:gd name="T26" fmla="*/ 322 w 764"/>
                <a:gd name="T27" fmla="*/ 234 h 1400"/>
                <a:gd name="T28" fmla="*/ 337 w 764"/>
                <a:gd name="T29" fmla="*/ 212 h 1400"/>
                <a:gd name="T30" fmla="*/ 473 w 764"/>
                <a:gd name="T31" fmla="*/ 273 h 1400"/>
                <a:gd name="T32" fmla="*/ 504 w 764"/>
                <a:gd name="T33" fmla="*/ 258 h 1400"/>
                <a:gd name="T34" fmla="*/ 420 w 764"/>
                <a:gd name="T35" fmla="*/ 30 h 1400"/>
                <a:gd name="T36" fmla="*/ 431 w 764"/>
                <a:gd name="T37" fmla="*/ 0 h 1400"/>
                <a:gd name="T38" fmla="*/ 462 w 764"/>
                <a:gd name="T39" fmla="*/ 8 h 1400"/>
                <a:gd name="T40" fmla="*/ 539 w 764"/>
                <a:gd name="T41" fmla="*/ 206 h 1400"/>
                <a:gd name="T42" fmla="*/ 561 w 764"/>
                <a:gd name="T43" fmla="*/ 212 h 1400"/>
                <a:gd name="T44" fmla="*/ 602 w 764"/>
                <a:gd name="T45" fmla="*/ 8 h 1400"/>
                <a:gd name="T46" fmla="*/ 628 w 764"/>
                <a:gd name="T47" fmla="*/ 0 h 1400"/>
                <a:gd name="T48" fmla="*/ 639 w 764"/>
                <a:gd name="T49" fmla="*/ 37 h 1400"/>
                <a:gd name="T50" fmla="*/ 607 w 764"/>
                <a:gd name="T51" fmla="*/ 258 h 1400"/>
                <a:gd name="T52" fmla="*/ 618 w 764"/>
                <a:gd name="T53" fmla="*/ 290 h 1400"/>
                <a:gd name="T54" fmla="*/ 742 w 764"/>
                <a:gd name="T55" fmla="*/ 258 h 1400"/>
                <a:gd name="T56" fmla="*/ 764 w 764"/>
                <a:gd name="T57" fmla="*/ 273 h 1400"/>
                <a:gd name="T58" fmla="*/ 758 w 764"/>
                <a:gd name="T59" fmla="*/ 312 h 1400"/>
                <a:gd name="T60" fmla="*/ 591 w 764"/>
                <a:gd name="T61" fmla="*/ 373 h 1400"/>
                <a:gd name="T62" fmla="*/ 576 w 764"/>
                <a:gd name="T63" fmla="*/ 403 h 1400"/>
                <a:gd name="T64" fmla="*/ 561 w 764"/>
                <a:gd name="T65" fmla="*/ 539 h 1400"/>
                <a:gd name="T66" fmla="*/ 561 w 764"/>
                <a:gd name="T67" fmla="*/ 737 h 1400"/>
                <a:gd name="T68" fmla="*/ 565 w 764"/>
                <a:gd name="T69" fmla="*/ 1025 h 1400"/>
                <a:gd name="T70" fmla="*/ 561 w 764"/>
                <a:gd name="T71" fmla="*/ 1291 h 1400"/>
                <a:gd name="T72" fmla="*/ 550 w 764"/>
                <a:gd name="T73" fmla="*/ 1411 h 1400"/>
                <a:gd name="T74" fmla="*/ 467 w 764"/>
                <a:gd name="T75" fmla="*/ 1601 h 1400"/>
                <a:gd name="T76" fmla="*/ 374 w 764"/>
                <a:gd name="T77" fmla="*/ 1799 h 1400"/>
                <a:gd name="T78" fmla="*/ 274 w 764"/>
                <a:gd name="T79" fmla="*/ 2011 h 1400"/>
                <a:gd name="T80" fmla="*/ 191 w 764"/>
                <a:gd name="T81" fmla="*/ 2215 h 1400"/>
                <a:gd name="T82" fmla="*/ 134 w 764"/>
                <a:gd name="T83" fmla="*/ 2330 h 1400"/>
                <a:gd name="T84" fmla="*/ 51 w 764"/>
                <a:gd name="T85" fmla="*/ 2360 h 1400"/>
                <a:gd name="T86" fmla="*/ 15 w 764"/>
                <a:gd name="T87" fmla="*/ 2262 h 140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64"/>
                <a:gd name="T133" fmla="*/ 0 h 1400"/>
                <a:gd name="T134" fmla="*/ 764 w 764"/>
                <a:gd name="T135" fmla="*/ 1400 h 140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64" h="1400">
                  <a:moveTo>
                    <a:pt x="15" y="1342"/>
                  </a:moveTo>
                  <a:lnTo>
                    <a:pt x="0" y="1283"/>
                  </a:lnTo>
                  <a:lnTo>
                    <a:pt x="24" y="1238"/>
                  </a:lnTo>
                  <a:lnTo>
                    <a:pt x="88" y="1193"/>
                  </a:lnTo>
                  <a:lnTo>
                    <a:pt x="208" y="1108"/>
                  </a:lnTo>
                  <a:lnTo>
                    <a:pt x="353" y="978"/>
                  </a:lnTo>
                  <a:lnTo>
                    <a:pt x="431" y="861"/>
                  </a:lnTo>
                  <a:lnTo>
                    <a:pt x="467" y="797"/>
                  </a:lnTo>
                  <a:lnTo>
                    <a:pt x="504" y="625"/>
                  </a:lnTo>
                  <a:lnTo>
                    <a:pt x="497" y="387"/>
                  </a:lnTo>
                  <a:lnTo>
                    <a:pt x="482" y="270"/>
                  </a:lnTo>
                  <a:lnTo>
                    <a:pt x="473" y="225"/>
                  </a:lnTo>
                  <a:lnTo>
                    <a:pt x="326" y="162"/>
                  </a:lnTo>
                  <a:lnTo>
                    <a:pt x="322" y="139"/>
                  </a:lnTo>
                  <a:lnTo>
                    <a:pt x="337" y="126"/>
                  </a:lnTo>
                  <a:lnTo>
                    <a:pt x="473" y="162"/>
                  </a:lnTo>
                  <a:lnTo>
                    <a:pt x="504" y="153"/>
                  </a:lnTo>
                  <a:lnTo>
                    <a:pt x="420" y="18"/>
                  </a:lnTo>
                  <a:lnTo>
                    <a:pt x="431" y="0"/>
                  </a:lnTo>
                  <a:lnTo>
                    <a:pt x="462" y="5"/>
                  </a:lnTo>
                  <a:lnTo>
                    <a:pt x="539" y="122"/>
                  </a:lnTo>
                  <a:lnTo>
                    <a:pt x="561" y="126"/>
                  </a:lnTo>
                  <a:lnTo>
                    <a:pt x="602" y="5"/>
                  </a:lnTo>
                  <a:lnTo>
                    <a:pt x="628" y="0"/>
                  </a:lnTo>
                  <a:lnTo>
                    <a:pt x="639" y="22"/>
                  </a:lnTo>
                  <a:lnTo>
                    <a:pt x="607" y="153"/>
                  </a:lnTo>
                  <a:lnTo>
                    <a:pt x="618" y="172"/>
                  </a:lnTo>
                  <a:lnTo>
                    <a:pt x="742" y="153"/>
                  </a:lnTo>
                  <a:lnTo>
                    <a:pt x="764" y="162"/>
                  </a:lnTo>
                  <a:lnTo>
                    <a:pt x="758" y="185"/>
                  </a:lnTo>
                  <a:lnTo>
                    <a:pt x="591" y="221"/>
                  </a:lnTo>
                  <a:lnTo>
                    <a:pt x="576" y="239"/>
                  </a:lnTo>
                  <a:lnTo>
                    <a:pt x="561" y="320"/>
                  </a:lnTo>
                  <a:lnTo>
                    <a:pt x="561" y="437"/>
                  </a:lnTo>
                  <a:lnTo>
                    <a:pt x="565" y="608"/>
                  </a:lnTo>
                  <a:lnTo>
                    <a:pt x="561" y="766"/>
                  </a:lnTo>
                  <a:lnTo>
                    <a:pt x="550" y="837"/>
                  </a:lnTo>
                  <a:lnTo>
                    <a:pt x="467" y="950"/>
                  </a:lnTo>
                  <a:lnTo>
                    <a:pt x="374" y="1067"/>
                  </a:lnTo>
                  <a:lnTo>
                    <a:pt x="274" y="1193"/>
                  </a:lnTo>
                  <a:lnTo>
                    <a:pt x="191" y="1314"/>
                  </a:lnTo>
                  <a:lnTo>
                    <a:pt x="134" y="1382"/>
                  </a:lnTo>
                  <a:lnTo>
                    <a:pt x="51" y="1400"/>
                  </a:lnTo>
                  <a:lnTo>
                    <a:pt x="15" y="134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8" name="Freeform 8"/>
            <p:cNvSpPr>
              <a:spLocks/>
            </p:cNvSpPr>
            <p:nvPr/>
          </p:nvSpPr>
          <p:spPr bwMode="auto">
            <a:xfrm>
              <a:off x="3314" y="2262"/>
              <a:ext cx="795" cy="1147"/>
            </a:xfrm>
            <a:custGeom>
              <a:avLst/>
              <a:gdLst>
                <a:gd name="T0" fmla="*/ 576 w 795"/>
                <a:gd name="T1" fmla="*/ 112 h 1147"/>
                <a:gd name="T2" fmla="*/ 659 w 795"/>
                <a:gd name="T3" fmla="*/ 30 h 1147"/>
                <a:gd name="T4" fmla="*/ 711 w 795"/>
                <a:gd name="T5" fmla="*/ 0 h 1147"/>
                <a:gd name="T6" fmla="*/ 753 w 795"/>
                <a:gd name="T7" fmla="*/ 5 h 1147"/>
                <a:gd name="T8" fmla="*/ 795 w 795"/>
                <a:gd name="T9" fmla="*/ 30 h 1147"/>
                <a:gd name="T10" fmla="*/ 795 w 795"/>
                <a:gd name="T11" fmla="*/ 81 h 1147"/>
                <a:gd name="T12" fmla="*/ 784 w 795"/>
                <a:gd name="T13" fmla="*/ 152 h 1147"/>
                <a:gd name="T14" fmla="*/ 753 w 795"/>
                <a:gd name="T15" fmla="*/ 203 h 1147"/>
                <a:gd name="T16" fmla="*/ 716 w 795"/>
                <a:gd name="T17" fmla="*/ 224 h 1147"/>
                <a:gd name="T18" fmla="*/ 637 w 795"/>
                <a:gd name="T19" fmla="*/ 255 h 1147"/>
                <a:gd name="T20" fmla="*/ 539 w 795"/>
                <a:gd name="T21" fmla="*/ 327 h 1147"/>
                <a:gd name="T22" fmla="*/ 436 w 795"/>
                <a:gd name="T23" fmla="*/ 438 h 1147"/>
                <a:gd name="T24" fmla="*/ 394 w 795"/>
                <a:gd name="T25" fmla="*/ 529 h 1147"/>
                <a:gd name="T26" fmla="*/ 337 w 795"/>
                <a:gd name="T27" fmla="*/ 637 h 1147"/>
                <a:gd name="T28" fmla="*/ 306 w 795"/>
                <a:gd name="T29" fmla="*/ 718 h 1147"/>
                <a:gd name="T30" fmla="*/ 265 w 795"/>
                <a:gd name="T31" fmla="*/ 820 h 1147"/>
                <a:gd name="T32" fmla="*/ 248 w 795"/>
                <a:gd name="T33" fmla="*/ 897 h 1147"/>
                <a:gd name="T34" fmla="*/ 265 w 795"/>
                <a:gd name="T35" fmla="*/ 973 h 1147"/>
                <a:gd name="T36" fmla="*/ 300 w 795"/>
                <a:gd name="T37" fmla="*/ 1034 h 1147"/>
                <a:gd name="T38" fmla="*/ 315 w 795"/>
                <a:gd name="T39" fmla="*/ 1054 h 1147"/>
                <a:gd name="T40" fmla="*/ 306 w 795"/>
                <a:gd name="T41" fmla="*/ 1075 h 1147"/>
                <a:gd name="T42" fmla="*/ 289 w 795"/>
                <a:gd name="T43" fmla="*/ 1080 h 1147"/>
                <a:gd name="T44" fmla="*/ 228 w 795"/>
                <a:gd name="T45" fmla="*/ 978 h 1147"/>
                <a:gd name="T46" fmla="*/ 212 w 795"/>
                <a:gd name="T47" fmla="*/ 988 h 1147"/>
                <a:gd name="T48" fmla="*/ 228 w 795"/>
                <a:gd name="T49" fmla="*/ 1116 h 1147"/>
                <a:gd name="T50" fmla="*/ 206 w 795"/>
                <a:gd name="T51" fmla="*/ 1126 h 1147"/>
                <a:gd name="T52" fmla="*/ 191 w 795"/>
                <a:gd name="T53" fmla="*/ 1110 h 1147"/>
                <a:gd name="T54" fmla="*/ 181 w 795"/>
                <a:gd name="T55" fmla="*/ 988 h 1147"/>
                <a:gd name="T56" fmla="*/ 160 w 795"/>
                <a:gd name="T57" fmla="*/ 988 h 1147"/>
                <a:gd name="T58" fmla="*/ 160 w 795"/>
                <a:gd name="T59" fmla="*/ 1110 h 1147"/>
                <a:gd name="T60" fmla="*/ 144 w 795"/>
                <a:gd name="T61" fmla="*/ 1147 h 1147"/>
                <a:gd name="T62" fmla="*/ 118 w 795"/>
                <a:gd name="T63" fmla="*/ 1126 h 1147"/>
                <a:gd name="T64" fmla="*/ 140 w 795"/>
                <a:gd name="T65" fmla="*/ 937 h 1147"/>
                <a:gd name="T66" fmla="*/ 129 w 795"/>
                <a:gd name="T67" fmla="*/ 922 h 1147"/>
                <a:gd name="T68" fmla="*/ 72 w 795"/>
                <a:gd name="T69" fmla="*/ 932 h 1147"/>
                <a:gd name="T70" fmla="*/ 9 w 795"/>
                <a:gd name="T71" fmla="*/ 922 h 1147"/>
                <a:gd name="T72" fmla="*/ 0 w 795"/>
                <a:gd name="T73" fmla="*/ 892 h 1147"/>
                <a:gd name="T74" fmla="*/ 46 w 795"/>
                <a:gd name="T75" fmla="*/ 897 h 1147"/>
                <a:gd name="T76" fmla="*/ 107 w 795"/>
                <a:gd name="T77" fmla="*/ 892 h 1147"/>
                <a:gd name="T78" fmla="*/ 171 w 795"/>
                <a:gd name="T79" fmla="*/ 850 h 1147"/>
                <a:gd name="T80" fmla="*/ 265 w 795"/>
                <a:gd name="T81" fmla="*/ 667 h 1147"/>
                <a:gd name="T82" fmla="*/ 322 w 795"/>
                <a:gd name="T83" fmla="*/ 519 h 1147"/>
                <a:gd name="T84" fmla="*/ 372 w 795"/>
                <a:gd name="T85" fmla="*/ 412 h 1147"/>
                <a:gd name="T86" fmla="*/ 436 w 795"/>
                <a:gd name="T87" fmla="*/ 316 h 1147"/>
                <a:gd name="T88" fmla="*/ 503 w 795"/>
                <a:gd name="T89" fmla="*/ 213 h 1147"/>
                <a:gd name="T90" fmla="*/ 545 w 795"/>
                <a:gd name="T91" fmla="*/ 147 h 1147"/>
                <a:gd name="T92" fmla="*/ 576 w 795"/>
                <a:gd name="T93" fmla="*/ 112 h 114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95"/>
                <a:gd name="T142" fmla="*/ 0 h 1147"/>
                <a:gd name="T143" fmla="*/ 795 w 795"/>
                <a:gd name="T144" fmla="*/ 1147 h 1147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95" h="1147">
                  <a:moveTo>
                    <a:pt x="576" y="112"/>
                  </a:moveTo>
                  <a:lnTo>
                    <a:pt x="659" y="30"/>
                  </a:lnTo>
                  <a:lnTo>
                    <a:pt x="711" y="0"/>
                  </a:lnTo>
                  <a:lnTo>
                    <a:pt x="753" y="5"/>
                  </a:lnTo>
                  <a:lnTo>
                    <a:pt x="795" y="30"/>
                  </a:lnTo>
                  <a:lnTo>
                    <a:pt x="795" y="81"/>
                  </a:lnTo>
                  <a:lnTo>
                    <a:pt x="784" y="152"/>
                  </a:lnTo>
                  <a:lnTo>
                    <a:pt x="753" y="203"/>
                  </a:lnTo>
                  <a:lnTo>
                    <a:pt x="716" y="224"/>
                  </a:lnTo>
                  <a:lnTo>
                    <a:pt x="637" y="255"/>
                  </a:lnTo>
                  <a:lnTo>
                    <a:pt x="539" y="327"/>
                  </a:lnTo>
                  <a:lnTo>
                    <a:pt x="436" y="438"/>
                  </a:lnTo>
                  <a:lnTo>
                    <a:pt x="394" y="529"/>
                  </a:lnTo>
                  <a:lnTo>
                    <a:pt x="337" y="637"/>
                  </a:lnTo>
                  <a:lnTo>
                    <a:pt x="306" y="718"/>
                  </a:lnTo>
                  <a:lnTo>
                    <a:pt x="265" y="820"/>
                  </a:lnTo>
                  <a:lnTo>
                    <a:pt x="248" y="897"/>
                  </a:lnTo>
                  <a:lnTo>
                    <a:pt x="265" y="973"/>
                  </a:lnTo>
                  <a:lnTo>
                    <a:pt x="300" y="1034"/>
                  </a:lnTo>
                  <a:lnTo>
                    <a:pt x="315" y="1054"/>
                  </a:lnTo>
                  <a:lnTo>
                    <a:pt x="306" y="1075"/>
                  </a:lnTo>
                  <a:lnTo>
                    <a:pt x="289" y="1080"/>
                  </a:lnTo>
                  <a:lnTo>
                    <a:pt x="228" y="978"/>
                  </a:lnTo>
                  <a:lnTo>
                    <a:pt x="212" y="988"/>
                  </a:lnTo>
                  <a:lnTo>
                    <a:pt x="228" y="1116"/>
                  </a:lnTo>
                  <a:lnTo>
                    <a:pt x="206" y="1126"/>
                  </a:lnTo>
                  <a:lnTo>
                    <a:pt x="191" y="1110"/>
                  </a:lnTo>
                  <a:lnTo>
                    <a:pt x="181" y="988"/>
                  </a:lnTo>
                  <a:lnTo>
                    <a:pt x="160" y="988"/>
                  </a:lnTo>
                  <a:lnTo>
                    <a:pt x="160" y="1110"/>
                  </a:lnTo>
                  <a:lnTo>
                    <a:pt x="144" y="1147"/>
                  </a:lnTo>
                  <a:lnTo>
                    <a:pt x="118" y="1126"/>
                  </a:lnTo>
                  <a:lnTo>
                    <a:pt x="140" y="937"/>
                  </a:lnTo>
                  <a:lnTo>
                    <a:pt x="129" y="922"/>
                  </a:lnTo>
                  <a:lnTo>
                    <a:pt x="72" y="932"/>
                  </a:lnTo>
                  <a:lnTo>
                    <a:pt x="9" y="922"/>
                  </a:lnTo>
                  <a:lnTo>
                    <a:pt x="0" y="892"/>
                  </a:lnTo>
                  <a:lnTo>
                    <a:pt x="46" y="897"/>
                  </a:lnTo>
                  <a:lnTo>
                    <a:pt x="107" y="892"/>
                  </a:lnTo>
                  <a:lnTo>
                    <a:pt x="171" y="850"/>
                  </a:lnTo>
                  <a:lnTo>
                    <a:pt x="265" y="667"/>
                  </a:lnTo>
                  <a:lnTo>
                    <a:pt x="322" y="519"/>
                  </a:lnTo>
                  <a:lnTo>
                    <a:pt x="372" y="412"/>
                  </a:lnTo>
                  <a:lnTo>
                    <a:pt x="436" y="316"/>
                  </a:lnTo>
                  <a:lnTo>
                    <a:pt x="503" y="213"/>
                  </a:lnTo>
                  <a:lnTo>
                    <a:pt x="545" y="147"/>
                  </a:lnTo>
                  <a:lnTo>
                    <a:pt x="576" y="11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2" name="AutoShape 9"/>
          <p:cNvSpPr>
            <a:spLocks noChangeArrowheads="1"/>
          </p:cNvSpPr>
          <p:nvPr/>
        </p:nvSpPr>
        <p:spPr bwMode="auto">
          <a:xfrm>
            <a:off x="2211388" y="1290639"/>
            <a:ext cx="5410200" cy="1228725"/>
          </a:xfrm>
          <a:prstGeom prst="wedgeRectCallout">
            <a:avLst>
              <a:gd name="adj1" fmla="val -44102"/>
              <a:gd name="adj2" fmla="val 70769"/>
            </a:avLst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33" tIns="45717" rIns="91433" bIns="45717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Times New Roman" panose="02020603050405020304" pitchFamily="18" charset="0"/>
              </a:rPr>
              <a:t>Please feel free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chemeClr val="tx2"/>
                </a:solidFill>
                <a:latin typeface="Times New Roman" panose="02020603050405020304" pitchFamily="18" charset="0"/>
              </a:rPr>
              <a:t>to ask questions!</a:t>
            </a:r>
            <a:endParaRPr lang="en-US" altLang="en-US" sz="2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2890" name="Text Box 10"/>
          <p:cNvSpPr txBox="1">
            <a:spLocks noChangeArrowheads="1"/>
          </p:cNvSpPr>
          <p:nvPr/>
        </p:nvSpPr>
        <p:spPr bwMode="auto">
          <a:xfrm>
            <a:off x="2112963" y="3276600"/>
            <a:ext cx="44704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Help me know what people </a:t>
            </a:r>
            <a:br>
              <a:rPr lang="en-US" altLang="en-US" sz="2800">
                <a:latin typeface="Times New Roman" panose="02020603050405020304" pitchFamily="18" charset="0"/>
              </a:rPr>
            </a:br>
            <a:r>
              <a:rPr lang="en-US" altLang="en-US" sz="2800">
                <a:latin typeface="Times New Roman" panose="02020603050405020304" pitchFamily="18" charset="0"/>
              </a:rPr>
              <a:t>   are not understanding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We do have a lot of material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It’s your job to slow me down</a:t>
            </a:r>
          </a:p>
        </p:txBody>
      </p:sp>
    </p:spTree>
    <p:extLst>
      <p:ext uri="{BB962C8B-B14F-4D97-AF65-F5344CB8AC3E}">
        <p14:creationId xmlns:p14="http://schemas.microsoft.com/office/powerpoint/2010/main" val="244990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2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2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2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2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2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2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89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Instructor: Dr. </a:t>
            </a:r>
            <a:r>
              <a:rPr lang="en-US" dirty="0" err="1"/>
              <a:t>Chengwei</a:t>
            </a:r>
            <a:r>
              <a:rPr lang="en-US" dirty="0"/>
              <a:t> Lei </a:t>
            </a:r>
          </a:p>
          <a:p>
            <a:r>
              <a:rPr lang="en-US" dirty="0"/>
              <a:t>Office: Science III 338</a:t>
            </a:r>
          </a:p>
          <a:p>
            <a:r>
              <a:rPr lang="en-US" dirty="0"/>
              <a:t>Phone: (661) 654-2102 </a:t>
            </a:r>
          </a:p>
          <a:p>
            <a:r>
              <a:rPr lang="en-US" dirty="0"/>
              <a:t>E-mail: clei@csub.edu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</a:t>
            </a:r>
          </a:p>
        </p:txBody>
      </p:sp>
    </p:spTree>
    <p:extLst>
      <p:ext uri="{BB962C8B-B14F-4D97-AF65-F5344CB8AC3E}">
        <p14:creationId xmlns:p14="http://schemas.microsoft.com/office/powerpoint/2010/main" val="174257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LEI, </a:t>
            </a:r>
            <a:r>
              <a:rPr lang="en-US" altLang="ja-JP" dirty="0" err="1"/>
              <a:t>Chengwei</a:t>
            </a:r>
            <a:r>
              <a:rPr lang="en-US" altLang="ja-JP" dirty="0"/>
              <a:t> (</a:t>
            </a:r>
            <a:r>
              <a:rPr lang="ja-JP" altLang="en-US" dirty="0"/>
              <a:t>雷程炜</a:t>
            </a:r>
            <a:r>
              <a:rPr lang="en-US" altLang="ja-JP" dirty="0"/>
              <a:t>) received his Ph.D. in July 2014 from the Department of Computer Science in The University of Texas at San Antonio</a:t>
            </a:r>
          </a:p>
          <a:p>
            <a:endParaRPr lang="en-US" altLang="ja-JP" dirty="0"/>
          </a:p>
          <a:p>
            <a:r>
              <a:rPr lang="en-US" altLang="ja-JP" dirty="0"/>
              <a:t>His research interests lie in the broad area of b</a:t>
            </a:r>
            <a:r>
              <a:rPr lang="en-US" dirty="0"/>
              <a:t>ioinformatics, large scale data mining, network topology analysis, and clustering problems. </a:t>
            </a:r>
            <a:endParaRPr lang="en-US" altLang="ja-JP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Me</a:t>
            </a:r>
          </a:p>
        </p:txBody>
      </p:sp>
    </p:spTree>
    <p:extLst>
      <p:ext uri="{BB962C8B-B14F-4D97-AF65-F5344CB8AC3E}">
        <p14:creationId xmlns:p14="http://schemas.microsoft.com/office/powerpoint/2010/main" val="217441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the performance of algorithms; </a:t>
            </a:r>
          </a:p>
          <a:p>
            <a:endParaRPr lang="en-US" dirty="0"/>
          </a:p>
          <a:p>
            <a:r>
              <a:rPr lang="en-US" dirty="0"/>
              <a:t>discussion of programming techniques and data structures used in the writing of effective algorithms.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</a:p>
        </p:txBody>
      </p:sp>
    </p:spTree>
    <p:extLst>
      <p:ext uri="{BB962C8B-B14F-4D97-AF65-F5344CB8AC3E}">
        <p14:creationId xmlns:p14="http://schemas.microsoft.com/office/powerpoint/2010/main" val="340144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Introduction to the Design and Analysis of Algorithms 3rd Edition,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 err="1"/>
              <a:t>Anany</a:t>
            </a:r>
            <a:r>
              <a:rPr lang="en-US" i="1" dirty="0"/>
              <a:t> </a:t>
            </a:r>
            <a:r>
              <a:rPr lang="en-US" i="1" dirty="0" err="1"/>
              <a:t>Levitin</a:t>
            </a:r>
            <a:r>
              <a:rPr lang="en-US" i="1" dirty="0"/>
              <a:t>, Pearson, 2011.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pic>
        <p:nvPicPr>
          <p:cNvPr id="4" name="Picture 2" descr="C:\Users\ThinkPad\Desktop\01323168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4703" y="2514600"/>
            <a:ext cx="3480373" cy="42957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1947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Lecture; Demonstration; Lab</a:t>
            </a:r>
            <a:endParaRPr lang="en-US" b="1" dirty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Method of Instruction 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6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Semester Grade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3527953"/>
              </p:ext>
            </p:extLst>
          </p:nvPr>
        </p:nvGraphicFramePr>
        <p:xfrm>
          <a:off x="1828800" y="2057402"/>
          <a:ext cx="8001000" cy="3339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1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20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Average of Regular Semester Exams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30% 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Exams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Homework &amp; Labs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50% 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As determined by instructor 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6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Comprehensive Final Exam 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20</a:t>
                      </a:r>
                      <a:r>
                        <a:rPr lang="en-US" sz="2800" dirty="0">
                          <a:effectLst/>
                        </a:rPr>
                        <a:t>% 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Comprehensive Exam 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35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assignment is due at the </a:t>
            </a:r>
            <a:r>
              <a:rPr lang="en-US" b="1" dirty="0"/>
              <a:t>specified date at the specified time. </a:t>
            </a:r>
            <a:r>
              <a:rPr lang="en-US" dirty="0"/>
              <a:t>Late submissions will be accepted at a penalty of 20% for each day the assignment is late.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homework submissions</a:t>
            </a:r>
          </a:p>
        </p:txBody>
      </p:sp>
    </p:spTree>
    <p:extLst>
      <p:ext uri="{BB962C8B-B14F-4D97-AF65-F5344CB8AC3E}">
        <p14:creationId xmlns:p14="http://schemas.microsoft.com/office/powerpoint/2010/main" val="81695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FD305F-11C4-4C3E-8A8C-4E1C2220F2C8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1/22/2025</a:t>
            </a:fld>
            <a:endParaRPr lang="en-US" altLang="en-US" sz="140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23AA31-D07F-449F-B513-940DCF2BE7B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Cheating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You are not allowed to read, copy, or rewrite the solutions written by others (</a:t>
            </a:r>
            <a:r>
              <a:rPr lang="en-US" altLang="en-US" sz="2800" b="1"/>
              <a:t>in this or previous terms</a:t>
            </a:r>
            <a:r>
              <a:rPr lang="en-US" altLang="en-US" sz="2800"/>
              <a:t>). Copying materials from </a:t>
            </a:r>
            <a:r>
              <a:rPr lang="en-US" altLang="en-US" sz="2800" b="1"/>
              <a:t>websites, books or any other sources</a:t>
            </a:r>
            <a:r>
              <a:rPr lang="en-US" altLang="en-US" sz="2800"/>
              <a:t> is considered equivalent to copying from another student.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If two people are caught sharing solutions, then </a:t>
            </a:r>
            <a:r>
              <a:rPr lang="en-US" altLang="en-US" sz="2800" b="1"/>
              <a:t>both the copier and copiee</a:t>
            </a:r>
            <a:r>
              <a:rPr lang="en-US" altLang="en-US" sz="2800"/>
              <a:t> will be held </a:t>
            </a:r>
            <a:r>
              <a:rPr lang="en-US" altLang="en-US" sz="2800" b="1"/>
              <a:t>equally responsible</a:t>
            </a:r>
            <a:r>
              <a:rPr lang="en-US" altLang="en-US" sz="2800"/>
              <a:t>, which will result in zero point in homework.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Cheating on an exam will result in failing the course. </a:t>
            </a:r>
          </a:p>
        </p:txBody>
      </p:sp>
    </p:spTree>
    <p:extLst>
      <p:ext uri="{BB962C8B-B14F-4D97-AF65-F5344CB8AC3E}">
        <p14:creationId xmlns:p14="http://schemas.microsoft.com/office/powerpoint/2010/main" val="9772957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432</Words>
  <Application>Microsoft Office PowerPoint</Application>
  <PresentationFormat>Widescreen</PresentationFormat>
  <Paragraphs>84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Wisp</vt:lpstr>
      <vt:lpstr>CMPS 3120 </vt:lpstr>
      <vt:lpstr>The course</vt:lpstr>
      <vt:lpstr>About Me</vt:lpstr>
      <vt:lpstr>Course Description</vt:lpstr>
      <vt:lpstr>Textbook</vt:lpstr>
      <vt:lpstr>Method of Instruction  </vt:lpstr>
      <vt:lpstr>Semester Grade</vt:lpstr>
      <vt:lpstr>Late homework submissions</vt:lpstr>
      <vt:lpstr>Cheating</vt:lpstr>
      <vt:lpstr>PowerPoint Presentation</vt:lpstr>
      <vt:lpstr>PowerPoint Presentation</vt:lpstr>
      <vt:lpstr>To do well you should: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40</cp:revision>
  <dcterms:created xsi:type="dcterms:W3CDTF">2016-08-31T19:16:09Z</dcterms:created>
  <dcterms:modified xsi:type="dcterms:W3CDTF">2025-01-22T22:11:09Z</dcterms:modified>
</cp:coreProperties>
</file>