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372" r:id="rId2"/>
    <p:sldId id="354" r:id="rId3"/>
    <p:sldId id="350" r:id="rId4"/>
    <p:sldId id="351" r:id="rId5"/>
    <p:sldId id="352" r:id="rId6"/>
    <p:sldId id="353" r:id="rId7"/>
    <p:sldId id="321" r:id="rId8"/>
    <p:sldId id="322" r:id="rId9"/>
    <p:sldId id="367" r:id="rId10"/>
    <p:sldId id="326" r:id="rId11"/>
    <p:sldId id="327" r:id="rId12"/>
    <p:sldId id="3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FFB96-FD4E-4C17-A885-073D5D0B775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6725" y="723900"/>
            <a:ext cx="6380163" cy="358933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388" tIns="49520" rIns="97388" bIns="49520" anchor="t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55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46DD4EE-C027-4738-A461-2FF7571F860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08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79133B-8907-45F8-915F-FBC1C4422E69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642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73A34F-636C-4DE5-B0A8-CEE5EBB5DE4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74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492D662-2DA1-4AFD-8E45-213D29E8E967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62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41ED-D3BC-4E70-A3A6-762FCAD70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7CB975B-8636-2E19-6F91-B302A695BEDC}"/>
              </a:ext>
            </a:extLst>
          </p:cNvPr>
          <p:cNvSpPr txBox="1">
            <a:spLocks noChangeArrowheads="1"/>
          </p:cNvSpPr>
          <p:nvPr/>
        </p:nvSpPr>
        <p:spPr>
          <a:xfrm>
            <a:off x="2745705" y="250366"/>
            <a:ext cx="8911687" cy="1280890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/>
              <a:t>What is an algorithm?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580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"Hey Jude" is a song by the English rock band the Beatles, written by Paul McCartney and credited to Lennon–McCartney.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Hey Jude</a:t>
            </a:r>
          </a:p>
        </p:txBody>
      </p:sp>
    </p:spTree>
    <p:extLst>
      <p:ext uri="{BB962C8B-B14F-4D97-AF65-F5344CB8AC3E}">
        <p14:creationId xmlns:p14="http://schemas.microsoft.com/office/powerpoint/2010/main" val="366507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ThinkPad\Desktop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0"/>
            <a:ext cx="514093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4392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Flowcharts details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4996" name="Picture 4" descr="&#10;f5_04b.gif 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2514600"/>
            <a:ext cx="237331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997" name="Picture 5" descr="&#10;f5_04a.gif 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2514600"/>
            <a:ext cx="159702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998" name="Picture 6" descr="&#10;f5_04c.gif 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14601"/>
            <a:ext cx="3733800" cy="124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999" name="Picture 7" descr="&#10;f5_04d.gif 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0"/>
            <a:ext cx="3733800" cy="99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24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CE5C-4C6A-455B-892D-92BD573B39D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5705" y="250366"/>
            <a:ext cx="8911687" cy="128089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 dirty="0"/>
              <a:t>What is an algorithm?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1"/>
            <a:ext cx="8686800" cy="5133975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sz="2800" dirty="0"/>
              <a:t>An </a:t>
            </a:r>
            <a:r>
              <a:rPr lang="en-US" altLang="en-US" sz="2800" i="1" u="sng" dirty="0"/>
              <a:t>algorithm</a:t>
            </a:r>
            <a:r>
              <a:rPr lang="en-US" altLang="en-US" sz="2800" dirty="0"/>
              <a:t> is a sequence of unambiguous instructions for solving a problem, i.e., for obtaining a required output for any legitimate input in a finite amount of time.</a:t>
            </a:r>
            <a:br>
              <a:rPr lang="en-US" altLang="en-US" sz="2800" dirty="0"/>
            </a:br>
            <a:br>
              <a:rPr lang="en-US" altLang="en-US" sz="2800" dirty="0"/>
            </a:br>
            <a:endParaRPr lang="en-US" altLang="en-US" sz="2800" dirty="0"/>
          </a:p>
          <a:p>
            <a:pPr>
              <a:buFont typeface="Monotype Sorts" pitchFamily="2" charset="2"/>
              <a:buNone/>
            </a:pPr>
            <a:endParaRPr lang="en-US" altLang="en-US" sz="2800" dirty="0"/>
          </a:p>
        </p:txBody>
      </p:sp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4810125" y="5334000"/>
            <a:ext cx="27432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chemeClr val="bg2"/>
                </a:solidFill>
              </a:rPr>
              <a:t>“</a:t>
            </a:r>
            <a:r>
              <a:rPr lang="en-US" altLang="en-US" dirty="0">
                <a:solidFill>
                  <a:schemeClr val="bg1"/>
                </a:solidFill>
              </a:rPr>
              <a:t>computer</a:t>
            </a:r>
            <a:r>
              <a:rPr lang="en-US" altLang="en-US" dirty="0">
                <a:solidFill>
                  <a:schemeClr val="bg2"/>
                </a:solidFill>
              </a:rPr>
              <a:t>”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12653" name="Line 13"/>
          <p:cNvSpPr>
            <a:spLocks noChangeShapeType="1"/>
          </p:cNvSpPr>
          <p:nvPr/>
        </p:nvSpPr>
        <p:spPr bwMode="auto">
          <a:xfrm>
            <a:off x="6105525" y="36576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4" name="Line 14"/>
          <p:cNvSpPr>
            <a:spLocks noChangeShapeType="1"/>
          </p:cNvSpPr>
          <p:nvPr/>
        </p:nvSpPr>
        <p:spPr bwMode="auto">
          <a:xfrm>
            <a:off x="6105525" y="48768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5495926" y="3124200"/>
            <a:ext cx="1198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problem</a:t>
            </a: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5491163" y="4267200"/>
            <a:ext cx="1245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2438401" y="5486400"/>
            <a:ext cx="1198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8534401" y="5486400"/>
            <a:ext cx="1198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output</a:t>
            </a:r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3581400" y="57912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7543800" y="579120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2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4769F4-2386-44B9-9C42-E3E217B4ACD0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9/17/2024</a:t>
            </a:fld>
            <a:endParaRPr lang="en-US" altLang="en-US" sz="1400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CE9A17-9015-49E8-B190-821F3BA395E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an algorithm?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Algorithms are the ideas behind computer programs.</a:t>
            </a:r>
          </a:p>
          <a:p>
            <a:pPr eaLnBrk="1" hangingPunct="1"/>
            <a:r>
              <a:rPr lang="en-US" altLang="en-US"/>
              <a:t>An algorithm is the thing that stays the same regardless of programming language and the computing hardware</a:t>
            </a:r>
          </a:p>
        </p:txBody>
      </p:sp>
    </p:spTree>
    <p:extLst>
      <p:ext uri="{BB962C8B-B14F-4D97-AF65-F5344CB8AC3E}">
        <p14:creationId xmlns:p14="http://schemas.microsoft.com/office/powerpoint/2010/main" val="106545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6EF457-83A6-4762-918F-E49924BC285A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9/17/2024</a:t>
            </a:fld>
            <a:endParaRPr lang="en-US" altLang="en-US" sz="1400"/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F36E9-8F1B-4B33-98F6-18CFFF0F74F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an algorithm? (cont’)</a:t>
            </a: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An algorithm is a precise and unambiguous specification of a sequence of steps that can be carried out to solve a given problem or to achieve a given condition.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An algorithm accepts some value or set of values as input and produces a value or set of values as output.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Algorithms are closely intertwined with the nature of the </a:t>
            </a:r>
            <a:r>
              <a:rPr lang="en-US" altLang="en-US" sz="2800">
                <a:solidFill>
                  <a:srgbClr val="008000"/>
                </a:solidFill>
              </a:rPr>
              <a:t>data structure</a:t>
            </a:r>
            <a:r>
              <a:rPr lang="en-US" altLang="en-US" sz="2800"/>
              <a:t> of the input and output values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4434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9052DA-55AC-42C1-BB3F-58ED01C6A504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9/17/2024</a:t>
            </a:fld>
            <a:endParaRPr lang="en-US" altLang="en-US" sz="1400"/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E42E2E-A239-4440-8A4F-DFDA9ECEF49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express algorithms?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/>
          </a:p>
          <a:p>
            <a:pPr algn="ctr" eaLnBrk="1" hangingPunct="1">
              <a:buFontTx/>
              <a:buNone/>
            </a:pPr>
            <a:r>
              <a:rPr lang="en-US" altLang="en-US"/>
              <a:t>Nature language (e.g. English)  </a:t>
            </a:r>
          </a:p>
          <a:p>
            <a:pPr algn="ctr" eaLnBrk="1" hangingPunct="1"/>
            <a:endParaRPr lang="en-US" altLang="en-US"/>
          </a:p>
          <a:p>
            <a:pPr algn="ctr" eaLnBrk="1" hangingPunct="1">
              <a:buFontTx/>
              <a:buNone/>
            </a:pPr>
            <a:r>
              <a:rPr lang="en-US" altLang="en-US"/>
              <a:t>Pseudocode</a:t>
            </a:r>
          </a:p>
          <a:p>
            <a:pPr algn="ctr" eaLnBrk="1" hangingPunct="1"/>
            <a:endParaRPr lang="en-US" altLang="en-US"/>
          </a:p>
          <a:p>
            <a:pPr algn="ctr" eaLnBrk="1" hangingPunct="1">
              <a:buFontTx/>
              <a:buNone/>
            </a:pPr>
            <a:r>
              <a:rPr lang="en-US" altLang="en-US"/>
              <a:t>Real programming languages</a:t>
            </a:r>
          </a:p>
        </p:txBody>
      </p:sp>
      <p:sp>
        <p:nvSpPr>
          <p:cNvPr id="68614" name="Line 4"/>
          <p:cNvSpPr>
            <a:spLocks noChangeShapeType="1"/>
          </p:cNvSpPr>
          <p:nvPr/>
        </p:nvSpPr>
        <p:spPr bwMode="auto">
          <a:xfrm>
            <a:off x="27432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1595438" y="1727201"/>
            <a:ext cx="2443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Increasing precision</a:t>
            </a:r>
          </a:p>
        </p:txBody>
      </p:sp>
      <p:sp>
        <p:nvSpPr>
          <p:cNvPr id="68616" name="Line 6"/>
          <p:cNvSpPr>
            <a:spLocks noChangeShapeType="1"/>
          </p:cNvSpPr>
          <p:nvPr/>
        </p:nvSpPr>
        <p:spPr bwMode="auto">
          <a:xfrm>
            <a:off x="92964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Text Box 7"/>
          <p:cNvSpPr txBox="1">
            <a:spLocks noChangeArrowheads="1"/>
          </p:cNvSpPr>
          <p:nvPr/>
        </p:nvSpPr>
        <p:spPr bwMode="auto">
          <a:xfrm>
            <a:off x="8140700" y="5156201"/>
            <a:ext cx="234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Ease of expression</a:t>
            </a:r>
          </a:p>
        </p:txBody>
      </p:sp>
      <p:sp>
        <p:nvSpPr>
          <p:cNvPr id="68618" name="Text Box 8"/>
          <p:cNvSpPr txBox="1">
            <a:spLocks noChangeArrowheads="1"/>
          </p:cNvSpPr>
          <p:nvPr/>
        </p:nvSpPr>
        <p:spPr bwMode="auto">
          <a:xfrm>
            <a:off x="2209800" y="5851526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Describe the </a:t>
            </a:r>
            <a:r>
              <a:rPr lang="en-US" altLang="en-US" sz="2000" i="1">
                <a:solidFill>
                  <a:srgbClr val="FF0000"/>
                </a:solidFill>
              </a:rPr>
              <a:t>ideas</a:t>
            </a:r>
            <a:r>
              <a:rPr lang="en-US" altLang="en-US" sz="2000" i="1"/>
              <a:t> </a:t>
            </a:r>
            <a:r>
              <a:rPr lang="en-US" altLang="en-US" sz="2000"/>
              <a:t>of an algorithm in nature language.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Use pseudocode to clarify sufficiently tricky details of the algorithm.</a:t>
            </a:r>
          </a:p>
        </p:txBody>
      </p:sp>
    </p:spTree>
    <p:extLst>
      <p:ext uri="{BB962C8B-B14F-4D97-AF65-F5344CB8AC3E}">
        <p14:creationId xmlns:p14="http://schemas.microsoft.com/office/powerpoint/2010/main" val="107739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1AC3C-A7AA-4A75-A278-C686F827A619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9/17/2024</a:t>
            </a:fld>
            <a:endParaRPr lang="en-US" altLang="en-US" sz="1400"/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2A6E0D-3C9C-4079-B8D4-ABFA0F0AC88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express algorithms?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/>
          </a:p>
          <a:p>
            <a:pPr algn="ctr" eaLnBrk="1" hangingPunct="1">
              <a:buFontTx/>
              <a:buNone/>
            </a:pPr>
            <a:r>
              <a:rPr lang="en-US" altLang="en-US"/>
              <a:t>Nature language (e.g. English)</a:t>
            </a:r>
          </a:p>
          <a:p>
            <a:pPr algn="ctr" eaLnBrk="1" hangingPunct="1"/>
            <a:endParaRPr lang="en-US" altLang="en-US"/>
          </a:p>
          <a:p>
            <a:pPr algn="ctr" eaLnBrk="1" hangingPunct="1">
              <a:buFontTx/>
              <a:buNone/>
            </a:pPr>
            <a:r>
              <a:rPr lang="en-US" altLang="en-US"/>
              <a:t>Pseudocode</a:t>
            </a:r>
          </a:p>
          <a:p>
            <a:pPr algn="ctr" eaLnBrk="1" hangingPunct="1"/>
            <a:endParaRPr lang="en-US" altLang="en-US"/>
          </a:p>
          <a:p>
            <a:pPr algn="ctr" eaLnBrk="1" hangingPunct="1">
              <a:buFontTx/>
              <a:buNone/>
            </a:pPr>
            <a:r>
              <a:rPr lang="en-US" altLang="en-US"/>
              <a:t>Real programming languages</a:t>
            </a:r>
          </a:p>
        </p:txBody>
      </p:sp>
      <p:sp>
        <p:nvSpPr>
          <p:cNvPr id="70662" name="Line 4"/>
          <p:cNvSpPr>
            <a:spLocks noChangeShapeType="1"/>
          </p:cNvSpPr>
          <p:nvPr/>
        </p:nvSpPr>
        <p:spPr bwMode="auto">
          <a:xfrm>
            <a:off x="27432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1595438" y="1727201"/>
            <a:ext cx="2443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Increasing precision</a:t>
            </a:r>
          </a:p>
        </p:txBody>
      </p:sp>
      <p:sp>
        <p:nvSpPr>
          <p:cNvPr id="70664" name="Line 6"/>
          <p:cNvSpPr>
            <a:spLocks noChangeShapeType="1"/>
          </p:cNvSpPr>
          <p:nvPr/>
        </p:nvSpPr>
        <p:spPr bwMode="auto">
          <a:xfrm>
            <a:off x="9296400" y="2286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8140700" y="5156201"/>
            <a:ext cx="234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Ease of expression</a:t>
            </a:r>
          </a:p>
        </p:txBody>
      </p:sp>
      <p:sp>
        <p:nvSpPr>
          <p:cNvPr id="70666" name="Text Box 8"/>
          <p:cNvSpPr txBox="1">
            <a:spLocks noChangeArrowheads="1"/>
          </p:cNvSpPr>
          <p:nvPr/>
        </p:nvSpPr>
        <p:spPr bwMode="auto">
          <a:xfrm>
            <a:off x="2209800" y="5486401"/>
            <a:ext cx="807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To understand / describe an algorithm: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Get the </a:t>
            </a:r>
            <a:r>
              <a:rPr lang="en-US" altLang="en-US" sz="2400" dirty="0">
                <a:solidFill>
                  <a:schemeClr val="hlink"/>
                </a:solidFill>
              </a:rPr>
              <a:t>big idea</a:t>
            </a:r>
            <a:r>
              <a:rPr lang="en-US" altLang="en-US" sz="2400" dirty="0"/>
              <a:t> first.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Use pseudocode to clarify sufficiently </a:t>
            </a:r>
            <a:r>
              <a:rPr lang="en-US" altLang="en-US" sz="2400" dirty="0">
                <a:solidFill>
                  <a:schemeClr val="hlink"/>
                </a:solidFill>
              </a:rPr>
              <a:t>tricky details</a:t>
            </a:r>
          </a:p>
        </p:txBody>
      </p:sp>
    </p:spTree>
    <p:extLst>
      <p:ext uri="{BB962C8B-B14F-4D97-AF65-F5344CB8AC3E}">
        <p14:creationId xmlns:p14="http://schemas.microsoft.com/office/powerpoint/2010/main" val="2170645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What is a program?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/>
              <a:t>How to cook?</a:t>
            </a:r>
          </a:p>
          <a:p>
            <a:r>
              <a:rPr lang="fr-FR" sz="2400"/>
              <a:t>The algorithm</a:t>
            </a:r>
          </a:p>
          <a:p>
            <a:r>
              <a:rPr lang="fr-FR" sz="2400"/>
              <a:t>Are you a programmer?</a:t>
            </a:r>
          </a:p>
          <a:p>
            <a:endParaRPr lang="fr-FR" sz="2400"/>
          </a:p>
        </p:txBody>
      </p:sp>
      <p:pic>
        <p:nvPicPr>
          <p:cNvPr id="83972" name="Picture 4" descr=" f5_01.gif  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799" y="1095955"/>
            <a:ext cx="3706813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89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Pseudocode</a:t>
            </a:r>
            <a:endParaRPr lang="fr-FR" dirty="0"/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589212" y="1756095"/>
            <a:ext cx="8915400" cy="3777622"/>
          </a:xfrm>
        </p:spPr>
        <p:txBody>
          <a:bodyPr/>
          <a:lstStyle/>
          <a:p>
            <a:r>
              <a:rPr lang="fr-FR" sz="2400" dirty="0"/>
              <a:t>This </a:t>
            </a:r>
            <a:r>
              <a:rPr lang="fr-FR" sz="2400" dirty="0" err="1"/>
              <a:t>is</a:t>
            </a:r>
            <a:r>
              <a:rPr lang="fr-FR" sz="2400" dirty="0"/>
              <a:t> the pseudocode for a </a:t>
            </a:r>
            <a:r>
              <a:rPr lang="fr-FR" sz="2400" dirty="0" err="1"/>
              <a:t>game</a:t>
            </a:r>
            <a:r>
              <a:rPr lang="fr-FR" sz="2400" dirty="0"/>
              <a:t> of Monopoly</a:t>
            </a:r>
            <a:endParaRPr lang="fr-FR" sz="2400" b="1" dirty="0"/>
          </a:p>
        </p:txBody>
      </p:sp>
      <p:pic>
        <p:nvPicPr>
          <p:cNvPr id="81924" name="Picture 1028" descr="Image 1.pdf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438400"/>
            <a:ext cx="6743700" cy="417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24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Flowcharts</a:t>
            </a:r>
          </a:p>
        </p:txBody>
      </p:sp>
      <p:sp>
        <p:nvSpPr>
          <p:cNvPr id="829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2949" name="Picture 1029" descr=" f5_03.gif  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68450"/>
            <a:ext cx="4033838" cy="372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951" name="Picture 1031" descr=" f5_02.gif                                                      0001AF0BMasterX                        BD75C985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09800"/>
            <a:ext cx="5257800" cy="4533900"/>
          </a:xfrm>
          <a:prstGeom prst="rect">
            <a:avLst/>
          </a:prstGeom>
          <a:noFill/>
          <a:effectLst>
            <a:outerShdw dist="107763" dir="189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9352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319</Words>
  <Application>Microsoft Office PowerPoint</Application>
  <PresentationFormat>Widescreen</PresentationFormat>
  <Paragraphs>63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Monotype Sorts</vt:lpstr>
      <vt:lpstr>Wingdings 3</vt:lpstr>
      <vt:lpstr>Wisp</vt:lpstr>
      <vt:lpstr>PowerPoint Presentation</vt:lpstr>
      <vt:lpstr>What is an algorithm?</vt:lpstr>
      <vt:lpstr>What is an algorithm?</vt:lpstr>
      <vt:lpstr>What is an algorithm? (cont’)</vt:lpstr>
      <vt:lpstr>How to express algorithms?</vt:lpstr>
      <vt:lpstr>How to express algorithms?</vt:lpstr>
      <vt:lpstr>What is a program?</vt:lpstr>
      <vt:lpstr>Pseudocode</vt:lpstr>
      <vt:lpstr>Flowcharts</vt:lpstr>
      <vt:lpstr>Hey Jude</vt:lpstr>
      <vt:lpstr>PowerPoint Presentation</vt:lpstr>
      <vt:lpstr>Flowcharts details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40</cp:revision>
  <dcterms:created xsi:type="dcterms:W3CDTF">2016-08-31T19:16:09Z</dcterms:created>
  <dcterms:modified xsi:type="dcterms:W3CDTF">2024-09-18T00:56:32Z</dcterms:modified>
</cp:coreProperties>
</file>