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366" r:id="rId2"/>
    <p:sldId id="355" r:id="rId3"/>
    <p:sldId id="403" r:id="rId4"/>
    <p:sldId id="356" r:id="rId5"/>
    <p:sldId id="395" r:id="rId6"/>
    <p:sldId id="398" r:id="rId7"/>
    <p:sldId id="399" r:id="rId8"/>
    <p:sldId id="357" r:id="rId9"/>
    <p:sldId id="400" r:id="rId10"/>
    <p:sldId id="358" r:id="rId11"/>
    <p:sldId id="402" r:id="rId12"/>
    <p:sldId id="359" r:id="rId13"/>
    <p:sldId id="40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837B60-1098-422A-B0B9-ECBFDF925E0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Euclid’s algorithm is good for introducing the notion of an algorithm because it </a:t>
            </a:r>
          </a:p>
          <a:p>
            <a:r>
              <a:rPr lang="en-US" altLang="en-US"/>
              <a:t>makes a clear separation from a program that implements the algorithm.</a:t>
            </a:r>
          </a:p>
          <a:p>
            <a:r>
              <a:rPr lang="en-US" altLang="en-US"/>
              <a:t>It is also one that is familiar to most students.</a:t>
            </a:r>
          </a:p>
          <a:p>
            <a:endParaRPr lang="en-US" altLang="en-US"/>
          </a:p>
          <a:p>
            <a:r>
              <a:rPr lang="en-US" altLang="en-US"/>
              <a:t>Al Khowarizmi (many spellings possible...) – “algorism” (originally) and then</a:t>
            </a:r>
          </a:p>
          <a:p>
            <a:r>
              <a:rPr lang="en-US" altLang="en-US"/>
              <a:t> later “algorithm” come from his name.</a:t>
            </a:r>
          </a:p>
        </p:txBody>
      </p:sp>
    </p:spTree>
    <p:extLst>
      <p:ext uri="{BB962C8B-B14F-4D97-AF65-F5344CB8AC3E}">
        <p14:creationId xmlns:p14="http://schemas.microsoft.com/office/powerpoint/2010/main" val="36531625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0DBA9-F75A-4060-9F5B-D171B63021D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02956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0DBA9-F75A-4060-9F5B-D171B63021D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3817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837B60-1098-422A-B0B9-ECBFDF925E0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Euclid’s algorithm is good for introducing the notion of an algorithm because it </a:t>
            </a:r>
          </a:p>
          <a:p>
            <a:r>
              <a:rPr lang="en-US" altLang="en-US"/>
              <a:t>makes a clear separation from a program that implements the algorithm.</a:t>
            </a:r>
          </a:p>
          <a:p>
            <a:r>
              <a:rPr lang="en-US" altLang="en-US"/>
              <a:t>It is also one that is familiar to most students.</a:t>
            </a:r>
          </a:p>
          <a:p>
            <a:endParaRPr lang="en-US" altLang="en-US"/>
          </a:p>
          <a:p>
            <a:r>
              <a:rPr lang="en-US" altLang="en-US"/>
              <a:t>Al Khowarizmi (many spellings possible...) – “algorism” (originally) and then</a:t>
            </a:r>
          </a:p>
          <a:p>
            <a:r>
              <a:rPr lang="en-US" altLang="en-US"/>
              <a:t> later “algorithm” come from his name.</a:t>
            </a:r>
          </a:p>
        </p:txBody>
      </p:sp>
    </p:spTree>
    <p:extLst>
      <p:ext uri="{BB962C8B-B14F-4D97-AF65-F5344CB8AC3E}">
        <p14:creationId xmlns:p14="http://schemas.microsoft.com/office/powerpoint/2010/main" val="384780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1329A-54DF-4D54-ADCC-F537B90EB60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95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1329A-54DF-4D54-ADCC-F537B90EB60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7413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1329A-54DF-4D54-ADCC-F537B90EB60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7630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1329A-54DF-4D54-ADCC-F537B90EB60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9700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9874EB-0718-425A-80C5-1D26FFC94D4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36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9874EB-0718-425A-80C5-1D26FFC94D4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2715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8BCFCF-F905-437B-A112-B750BC6F821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165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600" dirty="0"/>
              <a:t>Problem: Find </a:t>
            </a:r>
            <a:r>
              <a:rPr lang="en-US" altLang="en-US" sz="3600" dirty="0" err="1"/>
              <a:t>gcd</a:t>
            </a:r>
            <a:r>
              <a:rPr lang="en-US" altLang="en-US" sz="3600" dirty="0"/>
              <a:t>(</a:t>
            </a:r>
            <a:r>
              <a:rPr lang="en-US" altLang="en-US" sz="3600" i="1" dirty="0" err="1"/>
              <a:t>m,n</a:t>
            </a:r>
            <a:r>
              <a:rPr lang="en-US" altLang="en-US" sz="3600" dirty="0"/>
              <a:t>), the greatest common divisor of two nonnegative, not both zero integers </a:t>
            </a:r>
            <a:r>
              <a:rPr lang="en-US" altLang="en-US" sz="3600" i="1" dirty="0"/>
              <a:t>m </a:t>
            </a:r>
            <a:r>
              <a:rPr lang="en-US" altLang="en-US" sz="3600" dirty="0"/>
              <a:t>and </a:t>
            </a:r>
            <a:r>
              <a:rPr lang="en-US" altLang="en-US" sz="3600" i="1" dirty="0"/>
              <a:t>n</a:t>
            </a:r>
            <a:endParaRPr lang="en-US" altLang="en-US" sz="36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49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883B-E7D2-44C8-8574-F42F7EC91ABC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382000" cy="685800"/>
          </a:xfrm>
        </p:spPr>
        <p:txBody>
          <a:bodyPr/>
          <a:lstStyle/>
          <a:p>
            <a:r>
              <a:rPr lang="en-US" altLang="en-US"/>
              <a:t>Other methods for gcd(</a:t>
            </a:r>
            <a:r>
              <a:rPr lang="en-US" altLang="en-US" i="1"/>
              <a:t>m,n</a:t>
            </a:r>
            <a:r>
              <a:rPr lang="en-US" altLang="en-US"/>
              <a:t>) [cont.]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19200"/>
            <a:ext cx="8382000" cy="5334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 dirty="0"/>
              <a:t>Middle-school procedure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Step 1  Find the prime factorization of </a:t>
            </a:r>
            <a:r>
              <a:rPr lang="en-US" altLang="en-US" i="1" dirty="0"/>
              <a:t>m</a:t>
            </a:r>
            <a:endParaRPr lang="pt-BR" altLang="en-US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Step 2  Find the prime factorization of </a:t>
            </a:r>
            <a:r>
              <a:rPr lang="en-US" altLang="en-US" i="1" dirty="0"/>
              <a:t>n</a:t>
            </a:r>
            <a:endParaRPr lang="pt-BR" altLang="en-US" i="1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Step 3  Find all the common prime factors</a:t>
            </a:r>
            <a:endParaRPr lang="pt-BR" altLang="en-US" i="1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Step 4  Compute the product of all the  common prime factors</a:t>
            </a:r>
            <a:br>
              <a:rPr lang="en-US" altLang="en-US" dirty="0"/>
            </a:br>
            <a:r>
              <a:rPr lang="en-US" altLang="en-US" dirty="0"/>
              <a:t>        and return it as </a:t>
            </a:r>
            <a:r>
              <a:rPr lang="en-US" altLang="en-US" dirty="0" err="1"/>
              <a:t>gcd</a:t>
            </a:r>
            <a:r>
              <a:rPr lang="en-US" altLang="en-US" i="1" dirty="0"/>
              <a:t>(</a:t>
            </a:r>
            <a:r>
              <a:rPr lang="en-US" altLang="en-US" i="1" dirty="0" err="1"/>
              <a:t>m,n</a:t>
            </a:r>
            <a:r>
              <a:rPr lang="en-US" altLang="en-US" dirty="0"/>
              <a:t>)</a:t>
            </a:r>
            <a:endParaRPr lang="en-US" altLang="en-US" i="1" dirty="0"/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Is this an algorithm?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2214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2890B-5BBE-4BC5-BDC9-07A7FBCE8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A3785-A42A-4CC8-9CB0-D13FB228B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8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289F-25E0-4BAA-915B-E1BD9FB8790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382000" cy="685800"/>
          </a:xfrm>
        </p:spPr>
        <p:txBody>
          <a:bodyPr/>
          <a:lstStyle/>
          <a:p>
            <a:r>
              <a:rPr lang="en-US" altLang="en-US" dirty="0"/>
              <a:t>Sieve of Eratosthenes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66800"/>
            <a:ext cx="8686800" cy="5334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b="0" dirty="0"/>
              <a:t>Input: </a:t>
            </a:r>
            <a:r>
              <a:rPr lang="en-US" altLang="en-US" b="0" dirty="0">
                <a:cs typeface="Times New Roman" panose="02020603050405020304" pitchFamily="18" charset="0"/>
              </a:rPr>
              <a:t>Integer </a:t>
            </a:r>
            <a:r>
              <a:rPr lang="en-US" altLang="en-US" b="0" i="1" dirty="0">
                <a:cs typeface="Times New Roman" panose="02020603050405020304" pitchFamily="18" charset="0"/>
              </a:rPr>
              <a:t>n </a:t>
            </a:r>
            <a:r>
              <a:rPr lang="en-US" altLang="en-US" b="0" dirty="0">
                <a:cs typeface="Times New Roman" panose="02020603050405020304" pitchFamily="18" charset="0"/>
              </a:rPr>
              <a:t>≥ 2</a:t>
            </a:r>
          </a:p>
          <a:p>
            <a:pPr>
              <a:buFont typeface="Monotype Sorts" pitchFamily="2" charset="2"/>
              <a:buNone/>
            </a:pPr>
            <a:r>
              <a:rPr lang="en-US" altLang="en-US" b="0" dirty="0">
                <a:cs typeface="Times New Roman" panose="02020603050405020304" pitchFamily="18" charset="0"/>
              </a:rPr>
              <a:t>Output: List of primes less than or equal to </a:t>
            </a:r>
            <a:r>
              <a:rPr lang="en-US" altLang="en-US" b="0" i="1" dirty="0">
                <a:cs typeface="Times New Roman" panose="02020603050405020304" pitchFamily="18" charset="0"/>
              </a:rPr>
              <a:t>n</a:t>
            </a:r>
          </a:p>
          <a:p>
            <a:pPr>
              <a:buFont typeface="Monotype Sorts" pitchFamily="2" charset="2"/>
              <a:buNone/>
            </a:pPr>
            <a:endParaRPr lang="en-US" altLang="en-US" i="1" dirty="0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 b="0" i="1" dirty="0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 b="0" i="1" dirty="0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for </a:t>
            </a:r>
            <a:r>
              <a:rPr lang="en-US" altLang="en-US" b="0" i="1" dirty="0">
                <a:cs typeface="Times New Roman" panose="02020603050405020304" pitchFamily="18" charset="0"/>
              </a:rPr>
              <a:t>p </a:t>
            </a:r>
            <a:r>
              <a:rPr lang="pt-BR" altLang="en-US" b="0" dirty="0"/>
              <a:t>← 2</a:t>
            </a:r>
            <a:r>
              <a:rPr lang="pt-BR" altLang="en-US" dirty="0"/>
              <a:t> to </a:t>
            </a:r>
            <a:r>
              <a:rPr lang="pt-BR" altLang="en-US" b="0" i="1" dirty="0"/>
              <a:t>n</a:t>
            </a:r>
            <a:r>
              <a:rPr lang="pt-BR" altLang="en-US" dirty="0"/>
              <a:t> do  </a:t>
            </a:r>
            <a:r>
              <a:rPr lang="pt-BR" altLang="en-US" b="0" i="1" dirty="0"/>
              <a:t>A</a:t>
            </a:r>
            <a:r>
              <a:rPr lang="pt-BR" altLang="en-US" b="0" dirty="0"/>
              <a:t>[</a:t>
            </a:r>
            <a:r>
              <a:rPr lang="pt-BR" altLang="en-US" b="0" i="1" dirty="0"/>
              <a:t>p</a:t>
            </a:r>
            <a:r>
              <a:rPr lang="pt-BR" altLang="en-US" b="0" dirty="0"/>
              <a:t>] ← </a:t>
            </a:r>
            <a:r>
              <a:rPr lang="pt-BR" altLang="en-US" b="0" i="1" dirty="0"/>
              <a:t>p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for </a:t>
            </a:r>
            <a:r>
              <a:rPr lang="en-US" altLang="en-US" b="0" i="1" dirty="0">
                <a:cs typeface="Times New Roman" panose="02020603050405020304" pitchFamily="18" charset="0"/>
              </a:rPr>
              <a:t>p </a:t>
            </a:r>
            <a:r>
              <a:rPr lang="pt-BR" altLang="en-US" b="0" dirty="0"/>
              <a:t>← 2</a:t>
            </a:r>
            <a:r>
              <a:rPr lang="pt-BR" altLang="en-US" dirty="0"/>
              <a:t> to </a:t>
            </a:r>
            <a:r>
              <a:rPr lang="pt-BR" altLang="en-US" b="0" dirty="0">
                <a:sym typeface="Symbol" panose="05050102010706020507" pitchFamily="18" charset="2"/>
              </a:rPr>
              <a:t></a:t>
            </a:r>
            <a:r>
              <a:rPr lang="pt-BR" altLang="en-US" b="0" i="1" dirty="0"/>
              <a:t>n</a:t>
            </a:r>
            <a:r>
              <a:rPr lang="pt-BR" altLang="en-US" b="0" dirty="0">
                <a:sym typeface="Symbol" panose="05050102010706020507" pitchFamily="18" charset="2"/>
              </a:rPr>
              <a:t></a:t>
            </a:r>
            <a:r>
              <a:rPr lang="pt-BR" altLang="en-US" dirty="0"/>
              <a:t> do  </a:t>
            </a:r>
            <a:endParaRPr lang="en-US" altLang="en-US" dirty="0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	  if </a:t>
            </a:r>
            <a:r>
              <a:rPr lang="en-US" altLang="en-US" b="0" i="1" dirty="0"/>
              <a:t>A</a:t>
            </a:r>
            <a:r>
              <a:rPr lang="en-US" altLang="en-US" b="0" dirty="0"/>
              <a:t>[</a:t>
            </a:r>
            <a:r>
              <a:rPr lang="en-US" altLang="en-US" b="0" i="1" dirty="0"/>
              <a:t>p</a:t>
            </a:r>
            <a:r>
              <a:rPr lang="en-US" altLang="en-US" b="0" dirty="0"/>
              <a:t>] </a:t>
            </a:r>
            <a:r>
              <a:rPr lang="en-US" altLang="en-US" b="0" dirty="0">
                <a:sym typeface="Symbol" panose="05050102010706020507" pitchFamily="18" charset="2"/>
              </a:rPr>
              <a:t> 0  //</a:t>
            </a:r>
            <a:r>
              <a:rPr lang="en-US" altLang="en-US" b="0" i="1" dirty="0">
                <a:sym typeface="Symbol" panose="05050102010706020507" pitchFamily="18" charset="2"/>
              </a:rPr>
              <a:t>p </a:t>
            </a:r>
            <a:r>
              <a:rPr lang="en-US" altLang="en-US" b="0" dirty="0">
                <a:sym typeface="Symbol" panose="05050102010706020507" pitchFamily="18" charset="2"/>
              </a:rPr>
              <a:t>hasn’t been previously eliminated from the list</a:t>
            </a:r>
            <a:br>
              <a:rPr lang="en-US" altLang="en-US" b="0" dirty="0">
                <a:sym typeface="Symbol" panose="05050102010706020507" pitchFamily="18" charset="2"/>
              </a:rPr>
            </a:br>
            <a:r>
              <a:rPr lang="en-US" altLang="en-US" b="0" dirty="0">
                <a:sym typeface="Symbol" panose="05050102010706020507" pitchFamily="18" charset="2"/>
              </a:rPr>
              <a:t>      </a:t>
            </a:r>
            <a:r>
              <a:rPr lang="en-US" altLang="en-US" b="0" i="1" dirty="0">
                <a:sym typeface="Symbol" panose="05050102010706020507" pitchFamily="18" charset="2"/>
              </a:rPr>
              <a:t>j </a:t>
            </a:r>
            <a:r>
              <a:rPr lang="pt-BR" altLang="en-US" dirty="0"/>
              <a:t>← </a:t>
            </a:r>
            <a:r>
              <a:rPr lang="pt-BR" altLang="en-US" i="1" dirty="0"/>
              <a:t>p</a:t>
            </a:r>
            <a:r>
              <a:rPr lang="en-US" altLang="en-US" i="1" baseline="-2000" dirty="0">
                <a:cs typeface="Times New Roman" panose="02020603050405020304" pitchFamily="18" charset="0"/>
              </a:rPr>
              <a:t>*</a:t>
            </a:r>
            <a:r>
              <a:rPr lang="en-US" altLang="en-US" b="0" dirty="0">
                <a:sym typeface="Symbol" panose="05050102010706020507" pitchFamily="18" charset="2"/>
              </a:rPr>
              <a:t> </a:t>
            </a:r>
            <a:r>
              <a:rPr lang="en-US" altLang="en-US" b="0" i="1" dirty="0">
                <a:sym typeface="Symbol" panose="05050102010706020507" pitchFamily="18" charset="2"/>
              </a:rPr>
              <a:t>p</a:t>
            </a:r>
          </a:p>
          <a:p>
            <a:pPr>
              <a:buFont typeface="Monotype Sorts" pitchFamily="2" charset="2"/>
              <a:buNone/>
            </a:pPr>
            <a:r>
              <a:rPr lang="en-US" altLang="en-US" i="1" dirty="0">
                <a:sym typeface="Symbol" panose="05050102010706020507" pitchFamily="18" charset="2"/>
              </a:rPr>
              <a:t>          </a:t>
            </a:r>
            <a:r>
              <a:rPr lang="en-US" altLang="en-US" dirty="0">
                <a:sym typeface="Symbol" panose="05050102010706020507" pitchFamily="18" charset="2"/>
              </a:rPr>
              <a:t>while </a:t>
            </a:r>
            <a:r>
              <a:rPr lang="en-US" altLang="en-US" b="0" i="1" dirty="0">
                <a:sym typeface="Symbol" panose="05050102010706020507" pitchFamily="18" charset="2"/>
              </a:rPr>
              <a:t>j </a:t>
            </a:r>
            <a:r>
              <a:rPr lang="en-US" altLang="en-US" b="0" dirty="0"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altLang="en-US" b="0" i="1" dirty="0">
                <a:cs typeface="Times New Roman" panose="02020603050405020304" pitchFamily="18" charset="0"/>
                <a:sym typeface="Symbol" panose="05050102010706020507" pitchFamily="18" charset="2"/>
              </a:rPr>
              <a:t> n</a:t>
            </a:r>
            <a:r>
              <a:rPr lang="en-US" altLang="en-US" i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do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ym typeface="Symbol" panose="05050102010706020507" pitchFamily="18" charset="2"/>
              </a:rPr>
              <a:t>                 </a:t>
            </a:r>
            <a:r>
              <a:rPr lang="en-US" altLang="en-US" b="0" i="1" dirty="0"/>
              <a:t>A</a:t>
            </a:r>
            <a:r>
              <a:rPr lang="en-US" altLang="en-US" b="0" dirty="0"/>
              <a:t>[</a:t>
            </a:r>
            <a:r>
              <a:rPr lang="en-US" altLang="en-US" b="0" i="1" dirty="0"/>
              <a:t>j</a:t>
            </a:r>
            <a:r>
              <a:rPr lang="en-US" altLang="en-US" b="0" dirty="0"/>
              <a:t>] </a:t>
            </a:r>
            <a:r>
              <a:rPr lang="pt-BR" altLang="en-US" dirty="0"/>
              <a:t>← 0  </a:t>
            </a:r>
            <a:r>
              <a:rPr lang="pt-BR" altLang="en-US" b="0" dirty="0"/>
              <a:t>//mark element as eliminated</a:t>
            </a:r>
            <a:r>
              <a:rPr lang="pt-BR" altLang="en-US" dirty="0"/>
              <a:t> </a:t>
            </a:r>
            <a:r>
              <a:rPr lang="en-US" altLang="en-US" dirty="0"/>
              <a:t>	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                 </a:t>
            </a:r>
            <a:r>
              <a:rPr lang="en-US" altLang="en-US" b="0" i="1" dirty="0">
                <a:sym typeface="Symbol" panose="05050102010706020507" pitchFamily="18" charset="2"/>
              </a:rPr>
              <a:t>j </a:t>
            </a:r>
            <a:r>
              <a:rPr lang="pt-BR" altLang="en-US" dirty="0"/>
              <a:t>← </a:t>
            </a:r>
            <a:r>
              <a:rPr lang="en-US" altLang="en-US" b="0" i="1" dirty="0">
                <a:sym typeface="Symbol" panose="05050102010706020507" pitchFamily="18" charset="2"/>
              </a:rPr>
              <a:t>j</a:t>
            </a:r>
            <a:r>
              <a:rPr lang="pt-BR" altLang="en-US" dirty="0"/>
              <a:t> </a:t>
            </a:r>
            <a:r>
              <a:rPr lang="pt-BR" altLang="en-US" i="1" dirty="0"/>
              <a:t>+ p</a:t>
            </a:r>
          </a:p>
          <a:p>
            <a:pPr>
              <a:buFont typeface="Monotype Sorts" pitchFamily="2" charset="2"/>
              <a:buNone/>
            </a:pPr>
            <a:endParaRPr lang="pt-BR" alt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071560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289F-25E0-4BAA-915B-E1BD9FB87905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382000" cy="685800"/>
          </a:xfrm>
        </p:spPr>
        <p:txBody>
          <a:bodyPr/>
          <a:lstStyle/>
          <a:p>
            <a:r>
              <a:rPr lang="en-US" altLang="en-US" dirty="0"/>
              <a:t>Sieve of Eratosthenes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66800"/>
            <a:ext cx="8686800" cy="5334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b="0" dirty="0"/>
              <a:t>Input: </a:t>
            </a:r>
            <a:r>
              <a:rPr lang="en-US" altLang="en-US" b="0" dirty="0">
                <a:cs typeface="Times New Roman" panose="02020603050405020304" pitchFamily="18" charset="0"/>
              </a:rPr>
              <a:t>Integer </a:t>
            </a:r>
            <a:r>
              <a:rPr lang="en-US" altLang="en-US" b="0" i="1" dirty="0">
                <a:cs typeface="Times New Roman" panose="02020603050405020304" pitchFamily="18" charset="0"/>
              </a:rPr>
              <a:t>n </a:t>
            </a:r>
            <a:r>
              <a:rPr lang="en-US" altLang="en-US" b="0" dirty="0">
                <a:cs typeface="Times New Roman" panose="02020603050405020304" pitchFamily="18" charset="0"/>
              </a:rPr>
              <a:t>≥ 2</a:t>
            </a:r>
          </a:p>
          <a:p>
            <a:pPr>
              <a:buFont typeface="Monotype Sorts" pitchFamily="2" charset="2"/>
              <a:buNone/>
            </a:pPr>
            <a:r>
              <a:rPr lang="en-US" altLang="en-US" b="0" dirty="0">
                <a:cs typeface="Times New Roman" panose="02020603050405020304" pitchFamily="18" charset="0"/>
              </a:rPr>
              <a:t>Output: List of primes less than or equal to </a:t>
            </a:r>
            <a:r>
              <a:rPr lang="en-US" altLang="en-US" b="0" i="1" dirty="0">
                <a:cs typeface="Times New Roman" panose="02020603050405020304" pitchFamily="18" charset="0"/>
              </a:rPr>
              <a:t>n</a:t>
            </a:r>
          </a:p>
          <a:p>
            <a:pPr>
              <a:buFont typeface="Monotype Sorts" pitchFamily="2" charset="2"/>
              <a:buNone/>
            </a:pPr>
            <a:endParaRPr lang="en-US" altLang="en-US" i="1" dirty="0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 b="0" i="1" dirty="0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for </a:t>
            </a:r>
            <a:r>
              <a:rPr lang="en-US" altLang="en-US" b="0" i="1" dirty="0">
                <a:cs typeface="Times New Roman" panose="02020603050405020304" pitchFamily="18" charset="0"/>
              </a:rPr>
              <a:t>p </a:t>
            </a:r>
            <a:r>
              <a:rPr lang="pt-BR" altLang="en-US" b="0" dirty="0"/>
              <a:t>← 2</a:t>
            </a:r>
            <a:r>
              <a:rPr lang="pt-BR" altLang="en-US" dirty="0"/>
              <a:t> to </a:t>
            </a:r>
            <a:r>
              <a:rPr lang="pt-BR" altLang="en-US" b="0" i="1" dirty="0"/>
              <a:t>n</a:t>
            </a:r>
            <a:r>
              <a:rPr lang="pt-BR" altLang="en-US" dirty="0"/>
              <a:t> do  </a:t>
            </a:r>
            <a:r>
              <a:rPr lang="pt-BR" altLang="en-US" b="0" i="1" dirty="0"/>
              <a:t>A</a:t>
            </a:r>
            <a:r>
              <a:rPr lang="pt-BR" altLang="en-US" b="0" dirty="0"/>
              <a:t>[</a:t>
            </a:r>
            <a:r>
              <a:rPr lang="pt-BR" altLang="en-US" b="0" i="1" dirty="0"/>
              <a:t>p</a:t>
            </a:r>
            <a:r>
              <a:rPr lang="pt-BR" altLang="en-US" b="0" dirty="0"/>
              <a:t>] ← </a:t>
            </a:r>
            <a:r>
              <a:rPr lang="pt-BR" altLang="en-US" b="0" i="1" dirty="0"/>
              <a:t>p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for </a:t>
            </a:r>
            <a:r>
              <a:rPr lang="en-US" altLang="en-US" b="0" i="1" dirty="0">
                <a:cs typeface="Times New Roman" panose="02020603050405020304" pitchFamily="18" charset="0"/>
              </a:rPr>
              <a:t>p </a:t>
            </a:r>
            <a:r>
              <a:rPr lang="pt-BR" altLang="en-US" b="0" dirty="0"/>
              <a:t>← 2</a:t>
            </a:r>
            <a:r>
              <a:rPr lang="pt-BR" altLang="en-US" dirty="0"/>
              <a:t> to </a:t>
            </a:r>
            <a:r>
              <a:rPr lang="pt-BR" altLang="en-US" b="0" dirty="0">
                <a:sym typeface="Symbol" panose="05050102010706020507" pitchFamily="18" charset="2"/>
              </a:rPr>
              <a:t></a:t>
            </a:r>
            <a:r>
              <a:rPr lang="pt-BR" altLang="en-US" b="0" i="1" dirty="0"/>
              <a:t>n</a:t>
            </a:r>
            <a:r>
              <a:rPr lang="pt-BR" altLang="en-US" b="0" dirty="0">
                <a:sym typeface="Symbol" panose="05050102010706020507" pitchFamily="18" charset="2"/>
              </a:rPr>
              <a:t></a:t>
            </a:r>
            <a:r>
              <a:rPr lang="pt-BR" altLang="en-US" dirty="0"/>
              <a:t> do  </a:t>
            </a:r>
            <a:endParaRPr lang="en-US" altLang="en-US" dirty="0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	  if </a:t>
            </a:r>
            <a:r>
              <a:rPr lang="en-US" altLang="en-US" b="0" i="1" dirty="0"/>
              <a:t>A</a:t>
            </a:r>
            <a:r>
              <a:rPr lang="en-US" altLang="en-US" b="0" dirty="0"/>
              <a:t>[</a:t>
            </a:r>
            <a:r>
              <a:rPr lang="en-US" altLang="en-US" b="0" i="1" dirty="0"/>
              <a:t>p</a:t>
            </a:r>
            <a:r>
              <a:rPr lang="en-US" altLang="en-US" b="0" dirty="0"/>
              <a:t>] </a:t>
            </a:r>
            <a:r>
              <a:rPr lang="en-US" altLang="en-US" b="0" dirty="0">
                <a:sym typeface="Symbol" panose="05050102010706020507" pitchFamily="18" charset="2"/>
              </a:rPr>
              <a:t> 0  //</a:t>
            </a:r>
            <a:r>
              <a:rPr lang="en-US" altLang="en-US" b="0" i="1" dirty="0">
                <a:sym typeface="Symbol" panose="05050102010706020507" pitchFamily="18" charset="2"/>
              </a:rPr>
              <a:t>p </a:t>
            </a:r>
            <a:r>
              <a:rPr lang="en-US" altLang="en-US" b="0" dirty="0">
                <a:sym typeface="Symbol" panose="05050102010706020507" pitchFamily="18" charset="2"/>
              </a:rPr>
              <a:t>hasn’t been previously eliminated from the list</a:t>
            </a:r>
            <a:br>
              <a:rPr lang="en-US" altLang="en-US" b="0" dirty="0">
                <a:sym typeface="Symbol" panose="05050102010706020507" pitchFamily="18" charset="2"/>
              </a:rPr>
            </a:br>
            <a:r>
              <a:rPr lang="en-US" altLang="en-US" b="0" dirty="0">
                <a:sym typeface="Symbol" panose="05050102010706020507" pitchFamily="18" charset="2"/>
              </a:rPr>
              <a:t>      </a:t>
            </a:r>
            <a:r>
              <a:rPr lang="en-US" altLang="en-US" b="0" i="1" dirty="0">
                <a:sym typeface="Symbol" panose="05050102010706020507" pitchFamily="18" charset="2"/>
              </a:rPr>
              <a:t>j </a:t>
            </a:r>
            <a:r>
              <a:rPr lang="pt-BR" altLang="en-US" dirty="0"/>
              <a:t>← </a:t>
            </a:r>
            <a:r>
              <a:rPr lang="pt-BR" altLang="en-US" i="1" dirty="0"/>
              <a:t>p</a:t>
            </a:r>
            <a:r>
              <a:rPr lang="en-US" altLang="en-US" i="1" baseline="-2000" dirty="0">
                <a:cs typeface="Times New Roman" panose="02020603050405020304" pitchFamily="18" charset="0"/>
              </a:rPr>
              <a:t>*</a:t>
            </a:r>
            <a:r>
              <a:rPr lang="en-US" altLang="en-US" b="0" dirty="0">
                <a:sym typeface="Symbol" panose="05050102010706020507" pitchFamily="18" charset="2"/>
              </a:rPr>
              <a:t> </a:t>
            </a:r>
            <a:r>
              <a:rPr lang="en-US" altLang="en-US" b="0" i="1" dirty="0">
                <a:sym typeface="Symbol" panose="05050102010706020507" pitchFamily="18" charset="2"/>
              </a:rPr>
              <a:t>p</a:t>
            </a:r>
          </a:p>
          <a:p>
            <a:pPr>
              <a:buFont typeface="Monotype Sorts" pitchFamily="2" charset="2"/>
              <a:buNone/>
            </a:pPr>
            <a:r>
              <a:rPr lang="en-US" altLang="en-US" i="1" dirty="0">
                <a:sym typeface="Symbol" panose="05050102010706020507" pitchFamily="18" charset="2"/>
              </a:rPr>
              <a:t>          </a:t>
            </a:r>
            <a:r>
              <a:rPr lang="en-US" altLang="en-US" dirty="0">
                <a:sym typeface="Symbol" panose="05050102010706020507" pitchFamily="18" charset="2"/>
              </a:rPr>
              <a:t>while </a:t>
            </a:r>
            <a:r>
              <a:rPr lang="en-US" altLang="en-US" b="0" i="1" dirty="0">
                <a:sym typeface="Symbol" panose="05050102010706020507" pitchFamily="18" charset="2"/>
              </a:rPr>
              <a:t>j </a:t>
            </a:r>
            <a:r>
              <a:rPr lang="en-US" altLang="en-US" b="0" dirty="0"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altLang="en-US" b="0" i="1" dirty="0">
                <a:cs typeface="Times New Roman" panose="02020603050405020304" pitchFamily="18" charset="0"/>
                <a:sym typeface="Symbol" panose="05050102010706020507" pitchFamily="18" charset="2"/>
              </a:rPr>
              <a:t> n</a:t>
            </a:r>
            <a:r>
              <a:rPr lang="en-US" altLang="en-US" i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do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ym typeface="Symbol" panose="05050102010706020507" pitchFamily="18" charset="2"/>
              </a:rPr>
              <a:t>                 </a:t>
            </a:r>
            <a:r>
              <a:rPr lang="en-US" altLang="en-US" b="0" i="1" dirty="0"/>
              <a:t>A</a:t>
            </a:r>
            <a:r>
              <a:rPr lang="en-US" altLang="en-US" b="0" dirty="0"/>
              <a:t>[</a:t>
            </a:r>
            <a:r>
              <a:rPr lang="en-US" altLang="en-US" b="0" i="1" dirty="0"/>
              <a:t>j</a:t>
            </a:r>
            <a:r>
              <a:rPr lang="en-US" altLang="en-US" b="0" dirty="0"/>
              <a:t>] </a:t>
            </a:r>
            <a:r>
              <a:rPr lang="pt-BR" altLang="en-US" dirty="0"/>
              <a:t>← 0  </a:t>
            </a:r>
            <a:r>
              <a:rPr lang="pt-BR" altLang="en-US" b="0" dirty="0"/>
              <a:t>//mark element as eliminated</a:t>
            </a:r>
            <a:r>
              <a:rPr lang="pt-BR" altLang="en-US" dirty="0"/>
              <a:t> </a:t>
            </a:r>
            <a:r>
              <a:rPr lang="en-US" altLang="en-US" dirty="0"/>
              <a:t>	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                 </a:t>
            </a:r>
            <a:r>
              <a:rPr lang="en-US" altLang="en-US" b="0" i="1" dirty="0">
                <a:sym typeface="Symbol" panose="05050102010706020507" pitchFamily="18" charset="2"/>
              </a:rPr>
              <a:t>j </a:t>
            </a:r>
            <a:r>
              <a:rPr lang="pt-BR" altLang="en-US" dirty="0"/>
              <a:t>← </a:t>
            </a:r>
            <a:r>
              <a:rPr lang="en-US" altLang="en-US" b="0" i="1" dirty="0">
                <a:sym typeface="Symbol" panose="05050102010706020507" pitchFamily="18" charset="2"/>
              </a:rPr>
              <a:t>j</a:t>
            </a:r>
            <a:r>
              <a:rPr lang="pt-BR" altLang="en-US" dirty="0"/>
              <a:t> </a:t>
            </a:r>
            <a:r>
              <a:rPr lang="pt-BR" altLang="en-US" i="1" dirty="0"/>
              <a:t>+ p</a:t>
            </a:r>
          </a:p>
          <a:p>
            <a:pPr>
              <a:buFont typeface="Monotype Sorts" pitchFamily="2" charset="2"/>
              <a:buNone/>
            </a:pPr>
            <a:endParaRPr lang="pt-BR" altLang="en-US" sz="2800" i="1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Example: 2  3  4  5  6  7  8  9 10  11  12  13  14  15  16  17  18  19 20</a:t>
            </a:r>
          </a:p>
        </p:txBody>
      </p:sp>
    </p:spTree>
    <p:extLst>
      <p:ext uri="{BB962C8B-B14F-4D97-AF65-F5344CB8AC3E}">
        <p14:creationId xmlns:p14="http://schemas.microsoft.com/office/powerpoint/2010/main" val="84057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A157D-507F-400D-845A-F2E2163C2EA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Euclid’s Algorithm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2060"/>
            <a:ext cx="8534400" cy="5286375"/>
          </a:xfrm>
        </p:spPr>
        <p:txBody>
          <a:bodyPr>
            <a:norm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en-US" sz="2400" dirty="0"/>
              <a:t>Problem: 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				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			Examples:  </a:t>
            </a:r>
            <a:r>
              <a:rPr lang="en-US" altLang="en-US" dirty="0" err="1"/>
              <a:t>gcd</a:t>
            </a:r>
            <a:r>
              <a:rPr lang="en-US" altLang="en-US" dirty="0"/>
              <a:t>(60,24) = 12,    </a:t>
            </a:r>
            <a:r>
              <a:rPr lang="en-US" altLang="en-US" dirty="0" err="1"/>
              <a:t>gcd</a:t>
            </a:r>
            <a:r>
              <a:rPr lang="en-US" altLang="en-US" dirty="0"/>
              <a:t>(60,0) = 60,    </a:t>
            </a:r>
            <a:r>
              <a:rPr lang="en-US" altLang="en-US" dirty="0" err="1"/>
              <a:t>gcd</a:t>
            </a:r>
            <a:r>
              <a:rPr lang="en-US" altLang="en-US" dirty="0"/>
              <a:t>(0,0) = ? 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pPr lvl="2">
              <a:buNone/>
            </a:pPr>
            <a:endParaRPr lang="en-US" altLang="en-US" dirty="0"/>
          </a:p>
          <a:p>
            <a:pPr lvl="2">
              <a:buNone/>
            </a:pPr>
            <a:endParaRPr lang="en-US" altLang="en-US" dirty="0"/>
          </a:p>
          <a:p>
            <a:pPr lvl="2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7884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A157D-507F-400D-845A-F2E2163C2EA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Euclid’s Algorithm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2060"/>
            <a:ext cx="8534400" cy="5286375"/>
          </a:xfrm>
        </p:spPr>
        <p:txBody>
          <a:bodyPr>
            <a:norm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en-US" sz="2400" dirty="0"/>
              <a:t>Problem: 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				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			Examples:  </a:t>
            </a:r>
            <a:r>
              <a:rPr lang="en-US" altLang="en-US" dirty="0" err="1"/>
              <a:t>gcd</a:t>
            </a:r>
            <a:r>
              <a:rPr lang="en-US" altLang="en-US" dirty="0"/>
              <a:t>(60,24) = 12,    </a:t>
            </a:r>
            <a:r>
              <a:rPr lang="en-US" altLang="en-US" dirty="0" err="1"/>
              <a:t>gcd</a:t>
            </a:r>
            <a:r>
              <a:rPr lang="en-US" altLang="en-US" dirty="0"/>
              <a:t>(60,0) = 60,    </a:t>
            </a:r>
            <a:r>
              <a:rPr lang="en-US" altLang="en-US" dirty="0" err="1"/>
              <a:t>gcd</a:t>
            </a:r>
            <a:r>
              <a:rPr lang="en-US" altLang="en-US" dirty="0"/>
              <a:t>(0,0) = ? 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pPr lvl="2">
              <a:buNone/>
            </a:pPr>
            <a:endParaRPr lang="en-US" altLang="en-US" dirty="0"/>
          </a:p>
          <a:p>
            <a:pPr lvl="2">
              <a:buNone/>
            </a:pPr>
            <a:endParaRPr lang="en-US" altLang="en-US" dirty="0"/>
          </a:p>
          <a:p>
            <a:pPr>
              <a:buNone/>
            </a:pPr>
            <a:r>
              <a:rPr lang="en-US" altLang="en-US" sz="2400" dirty="0"/>
              <a:t>Euclid’s algorithm:</a:t>
            </a:r>
          </a:p>
          <a:p>
            <a:pPr lvl="2">
              <a:buNone/>
            </a:pPr>
            <a:r>
              <a:rPr lang="en-US" altLang="en-US" sz="1600" dirty="0"/>
              <a:t>Euclid’s algorithm is based on repeated application of equality</a:t>
            </a:r>
          </a:p>
          <a:p>
            <a:pPr lvl="2" algn="ctr">
              <a:buNone/>
            </a:pPr>
            <a:r>
              <a:rPr lang="en-US" altLang="en-US" sz="1600" dirty="0" err="1"/>
              <a:t>gcd</a:t>
            </a:r>
            <a:r>
              <a:rPr lang="en-US" altLang="en-US" sz="1600" dirty="0"/>
              <a:t>(</a:t>
            </a:r>
            <a:r>
              <a:rPr lang="en-US" altLang="en-US" sz="1600" i="1" dirty="0" err="1"/>
              <a:t>m,n</a:t>
            </a:r>
            <a:r>
              <a:rPr lang="en-US" altLang="en-US" sz="1600" dirty="0"/>
              <a:t>) = </a:t>
            </a:r>
            <a:r>
              <a:rPr lang="en-US" altLang="en-US" sz="1600" dirty="0" err="1"/>
              <a:t>gcd</a:t>
            </a:r>
            <a:r>
              <a:rPr lang="en-US" altLang="en-US" sz="1600" dirty="0"/>
              <a:t>(</a:t>
            </a:r>
            <a:r>
              <a:rPr lang="en-US" altLang="en-US" sz="1600" i="1" dirty="0"/>
              <a:t>n, m </a:t>
            </a:r>
            <a:r>
              <a:rPr lang="en-US" altLang="en-US" sz="1600" dirty="0"/>
              <a:t>mod </a:t>
            </a:r>
            <a:r>
              <a:rPr lang="en-US" altLang="en-US" sz="1600" i="1" dirty="0"/>
              <a:t>n</a:t>
            </a:r>
            <a:r>
              <a:rPr lang="en-US" altLang="en-US" sz="1600" dirty="0"/>
              <a:t>)</a:t>
            </a:r>
          </a:p>
          <a:p>
            <a:pPr lvl="2">
              <a:buNone/>
            </a:pPr>
            <a:r>
              <a:rPr lang="en-US" altLang="en-US" sz="1600" dirty="0"/>
              <a:t>until the second number becomes 0, which makes the problem trivial.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			Example: </a:t>
            </a:r>
            <a:r>
              <a:rPr lang="en-US" altLang="en-US" dirty="0" err="1"/>
              <a:t>gcd</a:t>
            </a:r>
            <a:r>
              <a:rPr lang="en-US" altLang="en-US" dirty="0"/>
              <a:t>(60,24) = </a:t>
            </a:r>
            <a:r>
              <a:rPr lang="en-US" altLang="en-US" dirty="0" err="1"/>
              <a:t>gcd</a:t>
            </a:r>
            <a:r>
              <a:rPr lang="en-US" altLang="en-US" dirty="0"/>
              <a:t>(24,12) = </a:t>
            </a:r>
            <a:r>
              <a:rPr lang="en-US" altLang="en-US" dirty="0" err="1"/>
              <a:t>gcd</a:t>
            </a:r>
            <a:r>
              <a:rPr lang="en-US" altLang="en-US" dirty="0"/>
              <a:t>(12,0) = 12</a:t>
            </a:r>
          </a:p>
        </p:txBody>
      </p:sp>
    </p:spTree>
    <p:extLst>
      <p:ext uri="{BB962C8B-B14F-4D97-AF65-F5344CB8AC3E}">
        <p14:creationId xmlns:p14="http://schemas.microsoft.com/office/powerpoint/2010/main" val="3436780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6DC5F-49CE-415C-BEAA-0433019DE05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Two descriptions of Euclid’s algorithm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828801"/>
            <a:ext cx="8534400" cy="528637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/>
              <a:t>Step 1  If </a:t>
            </a:r>
            <a:r>
              <a:rPr lang="pt-BR" altLang="en-US" i="1" dirty="0"/>
              <a:t>n</a:t>
            </a:r>
            <a:r>
              <a:rPr lang="pt-BR" altLang="en-US" dirty="0"/>
              <a:t> = 0, return </a:t>
            </a:r>
            <a:r>
              <a:rPr lang="pt-BR" altLang="en-US" i="1" dirty="0"/>
              <a:t>m</a:t>
            </a:r>
            <a:r>
              <a:rPr lang="pt-BR" altLang="en-US" dirty="0"/>
              <a:t> and stop; otherwise go to Step 2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Step 2 </a:t>
            </a:r>
            <a:r>
              <a:rPr lang="pt-BR" altLang="en-US" dirty="0"/>
              <a:t> Divide </a:t>
            </a:r>
            <a:r>
              <a:rPr lang="pt-BR" altLang="en-US" i="1" dirty="0"/>
              <a:t>m</a:t>
            </a:r>
            <a:r>
              <a:rPr lang="pt-BR" altLang="en-US" dirty="0"/>
              <a:t> by </a:t>
            </a:r>
            <a:r>
              <a:rPr lang="pt-BR" altLang="en-US" i="1" dirty="0"/>
              <a:t>n </a:t>
            </a:r>
            <a:r>
              <a:rPr lang="pt-BR" altLang="en-US" dirty="0"/>
              <a:t>and assign the value fo the remainder to</a:t>
            </a:r>
            <a:r>
              <a:rPr lang="pt-BR" altLang="en-US" i="1" dirty="0"/>
              <a:t> r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Step 3  Assign the value of </a:t>
            </a:r>
            <a:r>
              <a:rPr lang="en-US" altLang="en-US" i="1" dirty="0"/>
              <a:t>n </a:t>
            </a:r>
            <a:r>
              <a:rPr lang="en-US" altLang="en-US" dirty="0"/>
              <a:t>to </a:t>
            </a:r>
            <a:r>
              <a:rPr lang="en-US" altLang="en-US" i="1" dirty="0"/>
              <a:t>m</a:t>
            </a:r>
            <a:r>
              <a:rPr lang="en-US" altLang="en-US" dirty="0"/>
              <a:t> and the value of </a:t>
            </a:r>
            <a:r>
              <a:rPr lang="en-US" altLang="en-US" i="1" dirty="0"/>
              <a:t>r</a:t>
            </a:r>
            <a:r>
              <a:rPr lang="en-US" altLang="en-US" dirty="0"/>
              <a:t> to </a:t>
            </a:r>
            <a:r>
              <a:rPr lang="en-US" altLang="en-US" i="1" dirty="0"/>
              <a:t>n.  </a:t>
            </a:r>
            <a:r>
              <a:rPr lang="en-US" altLang="en-US" dirty="0"/>
              <a:t>Go to</a:t>
            </a:r>
            <a:br>
              <a:rPr lang="en-US" altLang="en-US" dirty="0"/>
            </a:br>
            <a:r>
              <a:rPr lang="en-US" altLang="en-US" dirty="0"/>
              <a:t>        Step 1.</a:t>
            </a:r>
            <a:br>
              <a:rPr lang="en-US" altLang="en-US" dirty="0"/>
            </a:br>
            <a:endParaRPr lang="en-US" altLang="en-US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	   </a:t>
            </a:r>
          </a:p>
        </p:txBody>
      </p:sp>
    </p:spTree>
    <p:extLst>
      <p:ext uri="{BB962C8B-B14F-4D97-AF65-F5344CB8AC3E}">
        <p14:creationId xmlns:p14="http://schemas.microsoft.com/office/powerpoint/2010/main" val="70288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6DC5F-49CE-415C-BEAA-0433019DE05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Two descriptions of Euclid’s algorithm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828801"/>
            <a:ext cx="8534400" cy="528637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/>
              <a:t>Step 1  If </a:t>
            </a:r>
            <a:r>
              <a:rPr lang="pt-BR" altLang="en-US" i="1" dirty="0"/>
              <a:t>n</a:t>
            </a:r>
            <a:r>
              <a:rPr lang="pt-BR" altLang="en-US" dirty="0"/>
              <a:t> = 0, return </a:t>
            </a:r>
            <a:r>
              <a:rPr lang="pt-BR" altLang="en-US" i="1" dirty="0"/>
              <a:t>m</a:t>
            </a:r>
            <a:r>
              <a:rPr lang="pt-BR" altLang="en-US" dirty="0"/>
              <a:t> and stop; otherwise go to Step 2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Step 2 </a:t>
            </a:r>
            <a:r>
              <a:rPr lang="pt-BR" altLang="en-US" dirty="0"/>
              <a:t> Divide </a:t>
            </a:r>
            <a:r>
              <a:rPr lang="pt-BR" altLang="en-US" i="1" dirty="0"/>
              <a:t>m</a:t>
            </a:r>
            <a:r>
              <a:rPr lang="pt-BR" altLang="en-US" dirty="0"/>
              <a:t> by </a:t>
            </a:r>
            <a:r>
              <a:rPr lang="pt-BR" altLang="en-US" i="1" dirty="0"/>
              <a:t>n </a:t>
            </a:r>
            <a:r>
              <a:rPr lang="pt-BR" altLang="en-US" dirty="0"/>
              <a:t>and assign the value fo the remainder to</a:t>
            </a:r>
            <a:r>
              <a:rPr lang="pt-BR" altLang="en-US" i="1" dirty="0"/>
              <a:t> r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Step 3  Assign the value of </a:t>
            </a:r>
            <a:r>
              <a:rPr lang="en-US" altLang="en-US" i="1" dirty="0"/>
              <a:t>n </a:t>
            </a:r>
            <a:r>
              <a:rPr lang="en-US" altLang="en-US" dirty="0"/>
              <a:t>to </a:t>
            </a:r>
            <a:r>
              <a:rPr lang="en-US" altLang="en-US" i="1" dirty="0"/>
              <a:t>m</a:t>
            </a:r>
            <a:r>
              <a:rPr lang="en-US" altLang="en-US" dirty="0"/>
              <a:t> and the value of </a:t>
            </a:r>
            <a:r>
              <a:rPr lang="en-US" altLang="en-US" i="1" dirty="0"/>
              <a:t>r</a:t>
            </a:r>
            <a:r>
              <a:rPr lang="en-US" altLang="en-US" dirty="0"/>
              <a:t> to </a:t>
            </a:r>
            <a:r>
              <a:rPr lang="en-US" altLang="en-US" i="1" dirty="0"/>
              <a:t>n.  </a:t>
            </a:r>
            <a:r>
              <a:rPr lang="en-US" altLang="en-US" dirty="0"/>
              <a:t>Go to</a:t>
            </a:r>
            <a:br>
              <a:rPr lang="en-US" altLang="en-US" dirty="0"/>
            </a:br>
            <a:r>
              <a:rPr lang="en-US" altLang="en-US" dirty="0"/>
              <a:t>        Step 1.</a:t>
            </a:r>
            <a:br>
              <a:rPr lang="en-US" altLang="en-US" dirty="0"/>
            </a:br>
            <a:endParaRPr lang="en-US" altLang="en-US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	   </a:t>
            </a:r>
          </a:p>
          <a:p>
            <a:pPr>
              <a:buFont typeface="Monotype Sorts" pitchFamily="2" charset="2"/>
              <a:buNone/>
            </a:pPr>
            <a:r>
              <a:rPr lang="pt-BR" altLang="en-US" dirty="0"/>
              <a:t>while</a:t>
            </a:r>
            <a:r>
              <a:rPr lang="pt-BR" altLang="en-US" i="1" dirty="0"/>
              <a:t> </a:t>
            </a:r>
            <a:r>
              <a:rPr lang="pt-BR" altLang="en-US" b="0" i="1" dirty="0"/>
              <a:t>n</a:t>
            </a:r>
            <a:r>
              <a:rPr lang="pt-BR" altLang="en-US" b="0" dirty="0"/>
              <a:t> ≠ 0</a:t>
            </a:r>
            <a:r>
              <a:rPr lang="pt-BR" altLang="en-US" dirty="0"/>
              <a:t> do</a:t>
            </a:r>
            <a:r>
              <a:rPr lang="pt-BR" altLang="en-US" i="1" dirty="0"/>
              <a:t>            </a:t>
            </a:r>
          </a:p>
          <a:p>
            <a:pPr>
              <a:buFont typeface="Monotype Sorts" pitchFamily="2" charset="2"/>
              <a:buNone/>
            </a:pPr>
            <a:r>
              <a:rPr lang="pt-BR" altLang="en-US" i="1" dirty="0"/>
              <a:t>	</a:t>
            </a:r>
            <a:r>
              <a:rPr lang="pt-BR" altLang="en-US" b="0" i="1" dirty="0"/>
              <a:t>r ← m </a:t>
            </a:r>
            <a:r>
              <a:rPr lang="pt-BR" altLang="en-US" b="0" dirty="0"/>
              <a:t>mod </a:t>
            </a:r>
            <a:r>
              <a:rPr lang="pt-BR" altLang="en-US" b="0" i="1" dirty="0"/>
              <a:t>n</a:t>
            </a:r>
          </a:p>
          <a:p>
            <a:pPr>
              <a:buFont typeface="Monotype Sorts" pitchFamily="2" charset="2"/>
              <a:buNone/>
            </a:pPr>
            <a:r>
              <a:rPr lang="pt-BR" altLang="en-US" i="1" dirty="0"/>
              <a:t>    </a:t>
            </a:r>
            <a:r>
              <a:rPr lang="pt-BR" altLang="en-US" b="0" i="1" dirty="0"/>
              <a:t>m← n   </a:t>
            </a:r>
          </a:p>
          <a:p>
            <a:pPr>
              <a:buFont typeface="Monotype Sorts" pitchFamily="2" charset="2"/>
              <a:buNone/>
            </a:pPr>
            <a:r>
              <a:rPr lang="pt-BR" altLang="en-US" b="0" i="1" dirty="0"/>
              <a:t>    n ← r</a:t>
            </a:r>
            <a:r>
              <a:rPr lang="pt-BR" altLang="en-US" i="1" dirty="0"/>
              <a:t>    </a:t>
            </a:r>
          </a:p>
          <a:p>
            <a:pPr>
              <a:buFont typeface="Monotype Sorts" pitchFamily="2" charset="2"/>
              <a:buNone/>
            </a:pPr>
            <a:r>
              <a:rPr lang="pt-BR" altLang="en-US" dirty="0"/>
              <a:t>return</a:t>
            </a:r>
            <a:r>
              <a:rPr lang="pt-BR" altLang="en-US" i="1" dirty="0"/>
              <a:t> </a:t>
            </a:r>
            <a:r>
              <a:rPr lang="pt-BR" altLang="en-US" b="0" i="1" dirty="0"/>
              <a:t>m</a:t>
            </a:r>
            <a:endParaRPr lang="en-US" altLang="en-US" b="0" i="1" dirty="0"/>
          </a:p>
        </p:txBody>
      </p:sp>
    </p:spTree>
    <p:extLst>
      <p:ext uri="{BB962C8B-B14F-4D97-AF65-F5344CB8AC3E}">
        <p14:creationId xmlns:p14="http://schemas.microsoft.com/office/powerpoint/2010/main" val="4190509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6DC5F-49CE-415C-BEAA-0433019DE05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z="3200" dirty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828801"/>
            <a:ext cx="8534400" cy="528637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/>
              <a:t> </a:t>
            </a:r>
            <a:r>
              <a:rPr lang="pt-BR" altLang="en-US" dirty="0"/>
              <a:t>while</a:t>
            </a:r>
            <a:r>
              <a:rPr lang="pt-BR" altLang="en-US" i="1" dirty="0"/>
              <a:t> </a:t>
            </a:r>
            <a:r>
              <a:rPr lang="pt-BR" altLang="en-US" b="0" i="1" dirty="0"/>
              <a:t>n</a:t>
            </a:r>
            <a:r>
              <a:rPr lang="pt-BR" altLang="en-US" b="0" dirty="0"/>
              <a:t> ≠ 0</a:t>
            </a:r>
            <a:r>
              <a:rPr lang="pt-BR" altLang="en-US" dirty="0"/>
              <a:t> do</a:t>
            </a:r>
            <a:r>
              <a:rPr lang="pt-BR" altLang="en-US" i="1" dirty="0"/>
              <a:t>            </a:t>
            </a:r>
          </a:p>
          <a:p>
            <a:pPr>
              <a:buFont typeface="Monotype Sorts" pitchFamily="2" charset="2"/>
              <a:buNone/>
            </a:pPr>
            <a:r>
              <a:rPr lang="pt-BR" altLang="en-US" i="1" dirty="0"/>
              <a:t>	</a:t>
            </a:r>
            <a:r>
              <a:rPr lang="pt-BR" altLang="en-US" b="0" i="1" dirty="0"/>
              <a:t>r ← m </a:t>
            </a:r>
            <a:r>
              <a:rPr lang="pt-BR" altLang="en-US" b="0" dirty="0"/>
              <a:t>mod </a:t>
            </a:r>
            <a:r>
              <a:rPr lang="pt-BR" altLang="en-US" b="0" i="1" dirty="0"/>
              <a:t>n</a:t>
            </a:r>
          </a:p>
          <a:p>
            <a:pPr>
              <a:buFont typeface="Monotype Sorts" pitchFamily="2" charset="2"/>
              <a:buNone/>
            </a:pPr>
            <a:r>
              <a:rPr lang="pt-BR" altLang="en-US" i="1" dirty="0"/>
              <a:t>    </a:t>
            </a:r>
            <a:r>
              <a:rPr lang="pt-BR" altLang="en-US" b="0" i="1" dirty="0"/>
              <a:t>m← n   </a:t>
            </a:r>
          </a:p>
          <a:p>
            <a:pPr>
              <a:buFont typeface="Monotype Sorts" pitchFamily="2" charset="2"/>
              <a:buNone/>
            </a:pPr>
            <a:r>
              <a:rPr lang="pt-BR" altLang="en-US" b="0" i="1" dirty="0"/>
              <a:t>    n ← r</a:t>
            </a:r>
            <a:r>
              <a:rPr lang="pt-BR" altLang="en-US" i="1" dirty="0"/>
              <a:t>    </a:t>
            </a:r>
          </a:p>
          <a:p>
            <a:pPr>
              <a:buFont typeface="Monotype Sorts" pitchFamily="2" charset="2"/>
              <a:buNone/>
            </a:pPr>
            <a:r>
              <a:rPr lang="pt-BR" altLang="en-US" dirty="0"/>
              <a:t>return</a:t>
            </a:r>
            <a:r>
              <a:rPr lang="pt-BR" altLang="en-US" i="1" dirty="0"/>
              <a:t> </a:t>
            </a:r>
            <a:r>
              <a:rPr lang="pt-BR" altLang="en-US" b="0" i="1" dirty="0"/>
              <a:t>m</a:t>
            </a:r>
            <a:endParaRPr lang="en-US" altLang="en-US" b="0" i="1" dirty="0"/>
          </a:p>
        </p:txBody>
      </p:sp>
    </p:spTree>
    <p:extLst>
      <p:ext uri="{BB962C8B-B14F-4D97-AF65-F5344CB8AC3E}">
        <p14:creationId xmlns:p14="http://schemas.microsoft.com/office/powerpoint/2010/main" val="141301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6DC5F-49CE-415C-BEAA-0433019DE05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z="3200" dirty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5545" y="1208851"/>
            <a:ext cx="8534400" cy="5286375"/>
          </a:xfrm>
        </p:spPr>
        <p:txBody>
          <a:bodyPr>
            <a:normAutofit fontScale="85000" lnSpcReduction="20000"/>
          </a:bodyPr>
          <a:lstStyle/>
          <a:p>
            <a:pPr>
              <a:buFont typeface="Monotype Sorts" pitchFamily="2" charset="2"/>
              <a:buNone/>
            </a:pPr>
            <a:r>
              <a:rPr lang="en-US" altLang="en-US" dirty="0"/>
              <a:t> </a:t>
            </a:r>
            <a:r>
              <a:rPr lang="pt-BR" altLang="en-US" dirty="0"/>
              <a:t>while</a:t>
            </a:r>
            <a:r>
              <a:rPr lang="pt-BR" altLang="en-US" i="1" dirty="0"/>
              <a:t> </a:t>
            </a:r>
            <a:r>
              <a:rPr lang="pt-BR" altLang="en-US" b="0" i="1" dirty="0"/>
              <a:t>n</a:t>
            </a:r>
            <a:r>
              <a:rPr lang="pt-BR" altLang="en-US" b="0" dirty="0"/>
              <a:t> ≠ 0</a:t>
            </a:r>
            <a:r>
              <a:rPr lang="pt-BR" altLang="en-US" dirty="0"/>
              <a:t> do</a:t>
            </a:r>
            <a:r>
              <a:rPr lang="pt-BR" altLang="en-US" i="1" dirty="0"/>
              <a:t>            </a:t>
            </a:r>
          </a:p>
          <a:p>
            <a:pPr>
              <a:buFont typeface="Monotype Sorts" pitchFamily="2" charset="2"/>
              <a:buNone/>
            </a:pPr>
            <a:r>
              <a:rPr lang="pt-BR" altLang="en-US" i="1" dirty="0"/>
              <a:t>	</a:t>
            </a:r>
            <a:r>
              <a:rPr lang="pt-BR" altLang="en-US" b="0" i="1" dirty="0"/>
              <a:t>r ← m </a:t>
            </a:r>
            <a:r>
              <a:rPr lang="pt-BR" altLang="en-US" b="0" dirty="0"/>
              <a:t>mod </a:t>
            </a:r>
            <a:r>
              <a:rPr lang="pt-BR" altLang="en-US" b="0" i="1" dirty="0"/>
              <a:t>n</a:t>
            </a:r>
          </a:p>
          <a:p>
            <a:pPr>
              <a:buFont typeface="Monotype Sorts" pitchFamily="2" charset="2"/>
              <a:buNone/>
            </a:pPr>
            <a:r>
              <a:rPr lang="pt-BR" altLang="en-US" i="1" dirty="0"/>
              <a:t>    </a:t>
            </a:r>
            <a:r>
              <a:rPr lang="pt-BR" altLang="en-US" b="0" i="1" dirty="0"/>
              <a:t>m← n   </a:t>
            </a:r>
          </a:p>
          <a:p>
            <a:pPr>
              <a:buFont typeface="Monotype Sorts" pitchFamily="2" charset="2"/>
              <a:buNone/>
            </a:pPr>
            <a:r>
              <a:rPr lang="pt-BR" altLang="en-US" b="0" i="1" dirty="0"/>
              <a:t>    n ← r</a:t>
            </a:r>
            <a:r>
              <a:rPr lang="pt-BR" altLang="en-US" i="1" dirty="0"/>
              <a:t>    </a:t>
            </a:r>
          </a:p>
          <a:p>
            <a:pPr>
              <a:buFont typeface="Monotype Sorts" pitchFamily="2" charset="2"/>
              <a:buNone/>
            </a:pPr>
            <a:r>
              <a:rPr lang="pt-BR" altLang="en-US" dirty="0"/>
              <a:t>return</a:t>
            </a:r>
            <a:r>
              <a:rPr lang="pt-BR" altLang="en-US" i="1" dirty="0"/>
              <a:t> </a:t>
            </a:r>
            <a:r>
              <a:rPr lang="pt-BR" altLang="en-US" b="0" i="1" dirty="0"/>
              <a:t>m</a:t>
            </a:r>
          </a:p>
          <a:p>
            <a:pPr>
              <a:buFont typeface="Monotype Sorts" pitchFamily="2" charset="2"/>
              <a:buNone/>
            </a:pPr>
            <a:endParaRPr lang="pt-BR" altLang="en-US" i="1" dirty="0"/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gcd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m, </a:t>
            </a:r>
            <a:r>
              <a:rPr lang="en-US" dirty="0" err="1"/>
              <a:t>int</a:t>
            </a:r>
            <a:r>
              <a:rPr lang="en-US" dirty="0"/>
              <a:t> n)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while(n!=0)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r=m % n;</a:t>
            </a:r>
          </a:p>
          <a:p>
            <a:r>
              <a:rPr lang="en-US" dirty="0"/>
              <a:t>        m=n;</a:t>
            </a:r>
          </a:p>
          <a:p>
            <a:r>
              <a:rPr lang="en-US" dirty="0"/>
              <a:t>        n=r;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    return m;</a:t>
            </a:r>
          </a:p>
          <a:p>
            <a:r>
              <a:rPr lang="en-US" dirty="0"/>
              <a:t>}</a:t>
            </a:r>
          </a:p>
          <a:p>
            <a:pPr>
              <a:buFont typeface="Monotype Sorts" pitchFamily="2" charset="2"/>
              <a:buNone/>
            </a:pPr>
            <a:endParaRPr lang="en-US" altLang="en-US" b="0" i="1" dirty="0"/>
          </a:p>
        </p:txBody>
      </p:sp>
    </p:spTree>
    <p:extLst>
      <p:ext uri="{BB962C8B-B14F-4D97-AF65-F5344CB8AC3E}">
        <p14:creationId xmlns:p14="http://schemas.microsoft.com/office/powerpoint/2010/main" val="2074595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D029-32DC-4053-8983-47D90F4BDEE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3820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Other methods for computing gcd(</a:t>
            </a:r>
            <a:r>
              <a:rPr lang="en-US" altLang="en-US" i="1"/>
              <a:t>m,n</a:t>
            </a:r>
            <a:r>
              <a:rPr lang="en-US" altLang="en-US"/>
              <a:t>)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19200"/>
            <a:ext cx="8382000" cy="5334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endParaRPr lang="en-US" altLang="en-US" sz="2800" dirty="0"/>
          </a:p>
          <a:p>
            <a:pPr>
              <a:buFont typeface="Monotype Sorts" pitchFamily="2" charset="2"/>
              <a:buNone/>
            </a:pPr>
            <a:r>
              <a:rPr lang="en-US" altLang="en-US" sz="2800" dirty="0"/>
              <a:t>Consecutive integer checking algorithm</a:t>
            </a:r>
          </a:p>
          <a:p>
            <a:pPr>
              <a:buFont typeface="Monotype Sorts" pitchFamily="2" charset="2"/>
              <a:buNone/>
            </a:pPr>
            <a:endParaRPr lang="en-US" altLang="en-US" sz="2800" dirty="0"/>
          </a:p>
          <a:p>
            <a:pPr lvl="1">
              <a:buNone/>
            </a:pPr>
            <a:r>
              <a:rPr lang="en-US" altLang="en-US" dirty="0"/>
              <a:t>Step 1  Assign the value of min{</a:t>
            </a:r>
            <a:r>
              <a:rPr lang="en-US" altLang="en-US" i="1" dirty="0" err="1"/>
              <a:t>m,n</a:t>
            </a:r>
            <a:r>
              <a:rPr lang="en-US" altLang="en-US" dirty="0"/>
              <a:t>} to </a:t>
            </a:r>
            <a:r>
              <a:rPr lang="en-US" altLang="en-US" i="1" dirty="0"/>
              <a:t>t</a:t>
            </a:r>
            <a:endParaRPr lang="pt-BR" altLang="en-US" dirty="0"/>
          </a:p>
          <a:p>
            <a:pPr lvl="1">
              <a:buNone/>
            </a:pPr>
            <a:r>
              <a:rPr lang="en-US" altLang="en-US" dirty="0"/>
              <a:t>Step 2  </a:t>
            </a:r>
            <a:r>
              <a:rPr lang="pt-BR" altLang="en-US" dirty="0"/>
              <a:t>Divide </a:t>
            </a:r>
            <a:r>
              <a:rPr lang="pt-BR" altLang="en-US" i="1" dirty="0"/>
              <a:t>m</a:t>
            </a:r>
            <a:r>
              <a:rPr lang="pt-BR" altLang="en-US" dirty="0"/>
              <a:t> by </a:t>
            </a:r>
            <a:r>
              <a:rPr lang="pt-BR" altLang="en-US" i="1" dirty="0"/>
              <a:t>t.  </a:t>
            </a:r>
            <a:r>
              <a:rPr lang="pt-BR" altLang="en-US" dirty="0"/>
              <a:t>If the remainder is 0, go to Step 3;</a:t>
            </a:r>
            <a:br>
              <a:rPr lang="pt-BR" altLang="en-US" dirty="0"/>
            </a:br>
            <a:r>
              <a:rPr lang="pt-BR" altLang="en-US" dirty="0"/>
              <a:t>        otherwise, go to Step 4</a:t>
            </a:r>
            <a:endParaRPr lang="pt-BR" altLang="en-US" i="1" dirty="0"/>
          </a:p>
          <a:p>
            <a:pPr lvl="1">
              <a:buNone/>
            </a:pPr>
            <a:r>
              <a:rPr lang="en-US" altLang="en-US" dirty="0"/>
              <a:t>Step 3  </a:t>
            </a:r>
            <a:r>
              <a:rPr lang="pt-BR" altLang="en-US" dirty="0"/>
              <a:t>Divide </a:t>
            </a:r>
            <a:r>
              <a:rPr lang="pt-BR" altLang="en-US" i="1" dirty="0"/>
              <a:t>n</a:t>
            </a:r>
            <a:r>
              <a:rPr lang="pt-BR" altLang="en-US" dirty="0"/>
              <a:t> by </a:t>
            </a:r>
            <a:r>
              <a:rPr lang="pt-BR" altLang="en-US" i="1" dirty="0"/>
              <a:t>t.  </a:t>
            </a:r>
            <a:r>
              <a:rPr lang="pt-BR" altLang="en-US" dirty="0"/>
              <a:t>If the remainder is 0, return </a:t>
            </a:r>
            <a:r>
              <a:rPr lang="pt-BR" altLang="en-US" i="1" dirty="0"/>
              <a:t>t</a:t>
            </a:r>
            <a:r>
              <a:rPr lang="pt-BR" altLang="en-US" dirty="0"/>
              <a:t> and stop;</a:t>
            </a:r>
            <a:br>
              <a:rPr lang="pt-BR" altLang="en-US" dirty="0"/>
            </a:br>
            <a:r>
              <a:rPr lang="pt-BR" altLang="en-US" dirty="0"/>
              <a:t>        otherwise, go to Step 4</a:t>
            </a:r>
            <a:endParaRPr lang="pt-BR" altLang="en-US" i="1" dirty="0"/>
          </a:p>
          <a:p>
            <a:pPr lvl="1">
              <a:buNone/>
            </a:pPr>
            <a:r>
              <a:rPr lang="en-US" altLang="en-US" dirty="0"/>
              <a:t>Step 4  Decrease </a:t>
            </a:r>
            <a:r>
              <a:rPr lang="en-US" altLang="en-US" i="1" dirty="0"/>
              <a:t>t </a:t>
            </a:r>
            <a:r>
              <a:rPr lang="en-US" altLang="en-US" dirty="0"/>
              <a:t>by 1 and go to Step 2</a:t>
            </a:r>
          </a:p>
          <a:p>
            <a:pPr>
              <a:buFont typeface="Monotype Sorts" pitchFamily="2" charset="2"/>
              <a:buNone/>
            </a:pPr>
            <a:endParaRPr lang="en-US" altLang="en-US" sz="3600" dirty="0"/>
          </a:p>
          <a:p>
            <a:pPr>
              <a:buFont typeface="Monotype Sorts" pitchFamily="2" charset="2"/>
              <a:buNone/>
            </a:pPr>
            <a:endParaRPr lang="en-US" altLang="en-US" sz="3600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0559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D029-32DC-4053-8983-47D90F4BDEE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3820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Other methods for computing gcd(</a:t>
            </a:r>
            <a:r>
              <a:rPr lang="en-US" altLang="en-US" i="1"/>
              <a:t>m,n</a:t>
            </a:r>
            <a:r>
              <a:rPr lang="en-US" altLang="en-US"/>
              <a:t>)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19200"/>
            <a:ext cx="8382000" cy="5334000"/>
          </a:xfrm>
        </p:spPr>
        <p:txBody>
          <a:bodyPr>
            <a:norm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en-US" sz="2800" dirty="0"/>
              <a:t>Consecutive integer checking algorithm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endParaRPr lang="en-US" sz="1900" dirty="0"/>
          </a:p>
          <a:p>
            <a:pPr>
              <a:buFont typeface="Monotype Sorts" pitchFamily="2" charset="2"/>
              <a:buNone/>
            </a:pPr>
            <a:r>
              <a:rPr lang="en-US" altLang="en-US" sz="1900" dirty="0"/>
              <a:t>							</a:t>
            </a:r>
            <a:r>
              <a:rPr lang="en-US" altLang="en-US" sz="1900"/>
              <a:t>Your Turn !</a:t>
            </a:r>
            <a:endParaRPr lang="en-US" altLang="en-US" sz="3600" dirty="0"/>
          </a:p>
          <a:p>
            <a:pPr>
              <a:buFont typeface="Monotype Sorts" pitchFamily="2" charset="2"/>
              <a:buNone/>
            </a:pPr>
            <a:endParaRPr lang="en-US" altLang="en-US" sz="3600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00650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117</TotalTime>
  <Words>495</Words>
  <Application>Microsoft Office PowerPoint</Application>
  <PresentationFormat>Widescreen</PresentationFormat>
  <Paragraphs>142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Monotype Sorts</vt:lpstr>
      <vt:lpstr>Wingdings 3</vt:lpstr>
      <vt:lpstr>Wisp</vt:lpstr>
      <vt:lpstr>PowerPoint Presentation</vt:lpstr>
      <vt:lpstr>Euclid’s Algorithm</vt:lpstr>
      <vt:lpstr>Euclid’s Algorithm</vt:lpstr>
      <vt:lpstr>Two descriptions of Euclid’s algorithm</vt:lpstr>
      <vt:lpstr>Two descriptions of Euclid’s algorithm</vt:lpstr>
      <vt:lpstr>PowerPoint Presentation</vt:lpstr>
      <vt:lpstr>PowerPoint Presentation</vt:lpstr>
      <vt:lpstr>Other methods for computing gcd(m,n)</vt:lpstr>
      <vt:lpstr>Other methods for computing gcd(m,n)</vt:lpstr>
      <vt:lpstr>Other methods for gcd(m,n) [cont.]</vt:lpstr>
      <vt:lpstr>PowerPoint Presentation</vt:lpstr>
      <vt:lpstr>Sieve of Eratosthenes</vt:lpstr>
      <vt:lpstr>Sieve of Eratosthenes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32</cp:revision>
  <dcterms:created xsi:type="dcterms:W3CDTF">2016-08-31T19:16:09Z</dcterms:created>
  <dcterms:modified xsi:type="dcterms:W3CDTF">2019-10-23T23:55:16Z</dcterms:modified>
</cp:coreProperties>
</file>