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63" r:id="rId2"/>
    <p:sldId id="264" r:id="rId3"/>
    <p:sldId id="265" r:id="rId4"/>
    <p:sldId id="267" r:id="rId5"/>
    <p:sldId id="268" r:id="rId6"/>
    <p:sldId id="266" r:id="rId7"/>
    <p:sldId id="273" r:id="rId8"/>
    <p:sldId id="274" r:id="rId9"/>
    <p:sldId id="269" r:id="rId10"/>
    <p:sldId id="275" r:id="rId11"/>
    <p:sldId id="270" r:id="rId12"/>
    <p:sldId id="276" r:id="rId13"/>
    <p:sldId id="277" r:id="rId14"/>
    <p:sldId id="27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3B8534-74D7-49EE-B1C9-36059BAFCCD5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255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0342-2FF1-4B7B-A24F-8AF3920C5DC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532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F4113-6C62-4526-B665-872BF0F91B3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685800"/>
            <a:ext cx="6400800" cy="3600450"/>
          </a:xfrm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519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0342-2FF1-4B7B-A24F-8AF3920C5DC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62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D5E4C1-7696-40A5-939D-CE8DE7A9A92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544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512967-0B9D-4779-B919-E9726679227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7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856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54EF9-76DF-493D-92C7-EE2F3631B512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0185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9325F0-377C-464C-9E18-A3C428D10498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508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A305C6-03F4-486F-BB1F-EF4ED1F6D7E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527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93CC44-5416-44DD-9F97-9EFEBAFC7B4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685800"/>
            <a:ext cx="6400800" cy="3600450"/>
          </a:xfrm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94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0342-2FF1-4B7B-A24F-8AF3920C5DC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042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93CC44-5416-44DD-9F97-9EFEBAFC7B4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685800"/>
            <a:ext cx="6400800" cy="3600450"/>
          </a:xfrm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777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0342-2FF1-4B7B-A24F-8AF3920C5DC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04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B89D84-FCC7-4FA3-AC84-32B1EC1C3F8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685800"/>
            <a:ext cx="6400800" cy="3600450"/>
          </a:xfrm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1119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117667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1600" y="6400800"/>
            <a:ext cx="71120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457267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6FE58DA6-2BDC-45F6-8B3A-5194872045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95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46BBA4-6761-4E5F-8533-0DDAEA56CC7E}" type="datetime1">
              <a:rPr lang="en-US" altLang="en-US"/>
              <a:pPr eaLnBrk="1" hangingPunct="1"/>
              <a:t>9/3/2021</a:t>
            </a:fld>
            <a:endParaRPr lang="en-US" altLang="en-US"/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5CA8EC-8F71-47A8-9A23-EF70746B901A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	</a:t>
            </a:r>
          </a:p>
          <a:p>
            <a:pPr eaLnBrk="1" hangingPunct="1">
              <a:buFontTx/>
              <a:buNone/>
            </a:pPr>
            <a:r>
              <a:rPr lang="en-US" altLang="en-US"/>
              <a:t>	Analyzing the complexity of an algorithm</a:t>
            </a:r>
          </a:p>
        </p:txBody>
      </p:sp>
    </p:spTree>
    <p:extLst>
      <p:ext uri="{BB962C8B-B14F-4D97-AF65-F5344CB8AC3E}">
        <p14:creationId xmlns:p14="http://schemas.microsoft.com/office/powerpoint/2010/main" val="2677640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73AE-756D-4A54-828F-3E9FE0E8B22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Time efficiency of nonrecursive algorithms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305800" cy="5286375"/>
          </a:xfrm>
        </p:spPr>
        <p:txBody>
          <a:bodyPr/>
          <a:lstStyle/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800" dirty="0"/>
              <a:t>General Plan for Analysis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dirty="0"/>
              <a:t> </a:t>
            </a:r>
            <a:endParaRPr lang="en-US" altLang="en-US" i="1" u="sng" dirty="0"/>
          </a:p>
          <a:p>
            <a:pPr>
              <a:lnSpc>
                <a:spcPct val="80000"/>
              </a:lnSpc>
            </a:pPr>
            <a:r>
              <a:rPr lang="en-US" altLang="en-US" i="1" u="sng" dirty="0"/>
              <a:t>input size </a:t>
            </a:r>
            <a:r>
              <a:rPr lang="en-US" altLang="en-US" dirty="0"/>
              <a:t> ?</a:t>
            </a:r>
            <a:endParaRPr lang="en-US" altLang="en-US" i="1" u="sng" dirty="0"/>
          </a:p>
          <a:p>
            <a:pPr>
              <a:lnSpc>
                <a:spcPct val="80000"/>
              </a:lnSpc>
            </a:pPr>
            <a:endParaRPr lang="en-US" altLang="en-US" i="1" u="sng" dirty="0"/>
          </a:p>
          <a:p>
            <a:pPr>
              <a:lnSpc>
                <a:spcPct val="80000"/>
              </a:lnSpc>
            </a:pPr>
            <a:r>
              <a:rPr lang="en-US" altLang="en-US" i="1" u="sng" dirty="0"/>
              <a:t>basic operation</a:t>
            </a:r>
            <a:r>
              <a:rPr lang="en-US" altLang="en-US" dirty="0"/>
              <a:t>: ?</a:t>
            </a:r>
            <a:endParaRPr lang="en-US" altLang="en-US" i="1" u="sng" dirty="0"/>
          </a:p>
          <a:p>
            <a:pPr>
              <a:lnSpc>
                <a:spcPct val="80000"/>
              </a:lnSpc>
            </a:pPr>
            <a:endParaRPr lang="en-US" altLang="en-US" i="1" u="sng" dirty="0"/>
          </a:p>
          <a:p>
            <a:pPr>
              <a:lnSpc>
                <a:spcPct val="80000"/>
              </a:lnSpc>
            </a:pPr>
            <a:r>
              <a:rPr lang="en-US" altLang="en-US" i="1" u="sng" dirty="0"/>
              <a:t>worst</a:t>
            </a:r>
            <a:r>
              <a:rPr lang="en-US" altLang="en-US" dirty="0"/>
              <a:t>, </a:t>
            </a:r>
            <a:r>
              <a:rPr lang="en-US" altLang="en-US" i="1" u="sng" dirty="0"/>
              <a:t>average</a:t>
            </a:r>
            <a:r>
              <a:rPr lang="en-US" altLang="en-US" dirty="0"/>
              <a:t>, </a:t>
            </a:r>
            <a:r>
              <a:rPr lang="en-US" altLang="en-US" i="1" u="sng" dirty="0"/>
              <a:t>best</a:t>
            </a:r>
            <a:r>
              <a:rPr lang="en-US" altLang="en-US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 ?</a:t>
            </a:r>
          </a:p>
          <a:p>
            <a:pPr lvl="1">
              <a:lnSpc>
                <a:spcPct val="80000"/>
              </a:lnSpc>
            </a:pPr>
            <a:endParaRPr lang="en-US" altLang="en-US" i="1" dirty="0"/>
          </a:p>
          <a:p>
            <a:pPr>
              <a:lnSpc>
                <a:spcPct val="80000"/>
              </a:lnSpc>
            </a:pPr>
            <a:r>
              <a:rPr lang="en-US" altLang="en-US" dirty="0"/>
              <a:t>A sum for the number of times the basic operation is executed </a:t>
            </a:r>
          </a:p>
          <a:p>
            <a:pPr lvl="1">
              <a:lnSpc>
                <a:spcPct val="80000"/>
              </a:lnSpc>
            </a:pPr>
            <a:r>
              <a:rPr lang="en-US" altLang="en-US" i="1" dirty="0"/>
              <a:t> ?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i="1" dirty="0"/>
          </a:p>
          <a:p>
            <a:pPr>
              <a:lnSpc>
                <a:spcPct val="80000"/>
              </a:lnSpc>
            </a:pPr>
            <a:r>
              <a:rPr lang="en-US" altLang="en-US" dirty="0"/>
              <a:t>Simplify the sum using standard formulas and rules 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ym typeface="Symbol" panose="05050102010706020507" pitchFamily="18" charset="2"/>
              </a:rPr>
              <a:t>?</a:t>
            </a:r>
            <a:endParaRPr lang="en-US" altLang="en-US" dirty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 i="1" dirty="0"/>
              <a:t>                      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6137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8398F-074C-446B-8691-5929BE37F4F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3: Matrix multiplication</a:t>
            </a:r>
          </a:p>
        </p:txBody>
      </p:sp>
      <p:pic>
        <p:nvPicPr>
          <p:cNvPr id="344068" name="Picture 4" descr="2_3c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1295400"/>
            <a:ext cx="8305800" cy="3252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3675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73AE-756D-4A54-828F-3E9FE0E8B22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Time efficiency of nonrecursive algorithms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305800" cy="5286375"/>
          </a:xfrm>
        </p:spPr>
        <p:txBody>
          <a:bodyPr/>
          <a:lstStyle/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800" dirty="0"/>
              <a:t>General Plan for Analysis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dirty="0"/>
              <a:t> </a:t>
            </a:r>
            <a:endParaRPr lang="en-US" altLang="en-US" i="1" u="sng" dirty="0"/>
          </a:p>
          <a:p>
            <a:pPr>
              <a:lnSpc>
                <a:spcPct val="80000"/>
              </a:lnSpc>
            </a:pPr>
            <a:r>
              <a:rPr lang="en-US" altLang="en-US" i="1" u="sng" dirty="0"/>
              <a:t>input size </a:t>
            </a:r>
            <a:r>
              <a:rPr lang="en-US" altLang="en-US" dirty="0"/>
              <a:t> ?</a:t>
            </a:r>
            <a:endParaRPr lang="en-US" altLang="en-US" i="1" u="sng" dirty="0"/>
          </a:p>
          <a:p>
            <a:pPr>
              <a:lnSpc>
                <a:spcPct val="80000"/>
              </a:lnSpc>
            </a:pPr>
            <a:endParaRPr lang="en-US" altLang="en-US" i="1" u="sng" dirty="0"/>
          </a:p>
          <a:p>
            <a:pPr>
              <a:lnSpc>
                <a:spcPct val="80000"/>
              </a:lnSpc>
            </a:pPr>
            <a:r>
              <a:rPr lang="en-US" altLang="en-US" i="1" u="sng" dirty="0"/>
              <a:t>basic operation</a:t>
            </a:r>
            <a:r>
              <a:rPr lang="en-US" altLang="en-US" dirty="0"/>
              <a:t>: ?</a:t>
            </a:r>
            <a:endParaRPr lang="en-US" altLang="en-US" i="1" u="sng" dirty="0"/>
          </a:p>
          <a:p>
            <a:pPr>
              <a:lnSpc>
                <a:spcPct val="80000"/>
              </a:lnSpc>
            </a:pPr>
            <a:endParaRPr lang="en-US" altLang="en-US" i="1" u="sng" dirty="0"/>
          </a:p>
          <a:p>
            <a:pPr>
              <a:lnSpc>
                <a:spcPct val="80000"/>
              </a:lnSpc>
            </a:pPr>
            <a:r>
              <a:rPr lang="en-US" altLang="en-US" i="1" u="sng" dirty="0"/>
              <a:t>worst</a:t>
            </a:r>
            <a:r>
              <a:rPr lang="en-US" altLang="en-US" dirty="0"/>
              <a:t>, </a:t>
            </a:r>
            <a:r>
              <a:rPr lang="en-US" altLang="en-US" i="1" u="sng" dirty="0"/>
              <a:t>average</a:t>
            </a:r>
            <a:r>
              <a:rPr lang="en-US" altLang="en-US" dirty="0"/>
              <a:t>, </a:t>
            </a:r>
            <a:r>
              <a:rPr lang="en-US" altLang="en-US" i="1" u="sng" dirty="0"/>
              <a:t>best</a:t>
            </a:r>
            <a:r>
              <a:rPr lang="en-US" altLang="en-US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 ?</a:t>
            </a:r>
          </a:p>
          <a:p>
            <a:pPr lvl="1">
              <a:lnSpc>
                <a:spcPct val="80000"/>
              </a:lnSpc>
            </a:pPr>
            <a:endParaRPr lang="en-US" altLang="en-US" i="1" dirty="0"/>
          </a:p>
          <a:p>
            <a:pPr>
              <a:lnSpc>
                <a:spcPct val="80000"/>
              </a:lnSpc>
            </a:pPr>
            <a:r>
              <a:rPr lang="en-US" altLang="en-US" dirty="0"/>
              <a:t>A sum for the number of times the basic operation is executed </a:t>
            </a:r>
          </a:p>
          <a:p>
            <a:pPr lvl="1">
              <a:lnSpc>
                <a:spcPct val="80000"/>
              </a:lnSpc>
            </a:pPr>
            <a:r>
              <a:rPr lang="en-US" altLang="en-US" i="1" dirty="0"/>
              <a:t> ?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i="1" dirty="0"/>
          </a:p>
          <a:p>
            <a:pPr>
              <a:lnSpc>
                <a:spcPct val="80000"/>
              </a:lnSpc>
            </a:pPr>
            <a:r>
              <a:rPr lang="en-US" altLang="en-US" dirty="0"/>
              <a:t>Simplify the sum using standard formulas and rules 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ym typeface="Symbol" panose="05050102010706020507" pitchFamily="18" charset="2"/>
              </a:rPr>
              <a:t>?</a:t>
            </a:r>
            <a:endParaRPr lang="en-US" altLang="en-US" dirty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 i="1" dirty="0"/>
              <a:t>                      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6180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F82-1405-4C29-9934-D9BD590AC94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7588250" cy="685800"/>
          </a:xfrm>
        </p:spPr>
        <p:txBody>
          <a:bodyPr/>
          <a:lstStyle/>
          <a:p>
            <a:r>
              <a:rPr lang="en-US" altLang="en-US"/>
              <a:t>Example 4:  Gaussian elimination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19201"/>
            <a:ext cx="8167688" cy="4905375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Algorithm</a:t>
            </a:r>
            <a:r>
              <a:rPr lang="en-US" altLang="en-US" i="1"/>
              <a:t> </a:t>
            </a:r>
            <a:r>
              <a:rPr lang="en-US" altLang="en-US" b="0" i="1"/>
              <a:t>GaussianElimination</a:t>
            </a:r>
            <a:r>
              <a:rPr lang="en-US" altLang="en-US" b="0"/>
              <a:t>(</a:t>
            </a:r>
            <a:r>
              <a:rPr lang="en-US" altLang="en-US" b="0" i="1"/>
              <a:t>A</a:t>
            </a:r>
            <a:r>
              <a:rPr lang="en-US" altLang="en-US" b="0"/>
              <a:t>[0..</a:t>
            </a:r>
            <a:r>
              <a:rPr lang="en-US" altLang="en-US" b="0" i="1"/>
              <a:t>n</a:t>
            </a:r>
            <a:r>
              <a:rPr lang="en-US" altLang="en-US"/>
              <a:t>-</a:t>
            </a:r>
            <a:r>
              <a:rPr lang="en-US" altLang="en-US" b="0"/>
              <a:t>1,0..</a:t>
            </a:r>
            <a:r>
              <a:rPr lang="en-US" altLang="en-US" b="0" i="1"/>
              <a:t>n</a:t>
            </a:r>
            <a:r>
              <a:rPr lang="en-US" altLang="en-US" b="0"/>
              <a:t>])</a:t>
            </a:r>
          </a:p>
          <a:p>
            <a:pPr marL="0" indent="0">
              <a:buNone/>
            </a:pPr>
            <a:r>
              <a:rPr lang="en-US" altLang="en-US" b="0"/>
              <a:t>//Implements Gaussian elimination of an </a:t>
            </a:r>
            <a:r>
              <a:rPr lang="en-US" altLang="en-US" b="0" i="1"/>
              <a:t>n-</a:t>
            </a:r>
            <a:r>
              <a:rPr lang="en-US" altLang="en-US" b="0"/>
              <a:t>by</a:t>
            </a:r>
            <a:r>
              <a:rPr lang="en-US" altLang="en-US" b="0" i="1"/>
              <a:t>-</a:t>
            </a:r>
            <a:r>
              <a:rPr lang="en-US" altLang="en-US" b="0"/>
              <a:t>(</a:t>
            </a:r>
            <a:r>
              <a:rPr lang="en-US" altLang="en-US" b="0" i="1"/>
              <a:t>n</a:t>
            </a:r>
            <a:r>
              <a:rPr lang="en-US" altLang="en-US" b="0"/>
              <a:t>+1) matrix</a:t>
            </a:r>
            <a:r>
              <a:rPr lang="en-US" altLang="en-US"/>
              <a:t> </a:t>
            </a:r>
            <a:r>
              <a:rPr lang="en-US" altLang="en-US" i="1"/>
              <a:t>A</a:t>
            </a:r>
          </a:p>
          <a:p>
            <a:pPr marL="0" indent="0">
              <a:buNone/>
            </a:pPr>
            <a:r>
              <a:rPr lang="en-US" altLang="en-US"/>
              <a:t>for</a:t>
            </a:r>
            <a:r>
              <a:rPr lang="en-US" altLang="en-US" b="0"/>
              <a:t> </a:t>
            </a:r>
            <a:r>
              <a:rPr lang="en-US" altLang="en-US" b="0" i="1"/>
              <a:t>i</a:t>
            </a:r>
            <a:r>
              <a:rPr lang="en-US" altLang="en-US" b="0"/>
              <a:t> </a:t>
            </a:r>
            <a:r>
              <a:rPr lang="en-US" altLang="en-US" b="0">
                <a:sym typeface="Symbol" panose="05050102010706020507" pitchFamily="18" charset="2"/>
              </a:rPr>
              <a:t></a:t>
            </a:r>
            <a:r>
              <a:rPr lang="en-US" altLang="en-US" b="0" i="1">
                <a:sym typeface="Symbol" panose="05050102010706020507" pitchFamily="18" charset="2"/>
              </a:rPr>
              <a:t>  </a:t>
            </a:r>
            <a:r>
              <a:rPr lang="en-US" altLang="en-US" b="0">
                <a:sym typeface="Symbol" panose="05050102010706020507" pitchFamily="18" charset="2"/>
              </a:rPr>
              <a:t>0</a:t>
            </a:r>
            <a:r>
              <a:rPr lang="en-US" altLang="en-US">
                <a:sym typeface="Symbol" panose="05050102010706020507" pitchFamily="18" charset="2"/>
              </a:rPr>
              <a:t> to</a:t>
            </a:r>
            <a:r>
              <a:rPr lang="en-US" altLang="en-US" b="0">
                <a:sym typeface="Symbol" panose="05050102010706020507" pitchFamily="18" charset="2"/>
              </a:rPr>
              <a:t> </a:t>
            </a:r>
            <a:r>
              <a:rPr lang="en-US" altLang="en-US" b="0" i="1">
                <a:sym typeface="Symbol" panose="05050102010706020507" pitchFamily="18" charset="2"/>
              </a:rPr>
              <a:t>n </a:t>
            </a:r>
            <a:r>
              <a:rPr lang="en-US" altLang="en-US"/>
              <a:t>-</a:t>
            </a:r>
            <a:r>
              <a:rPr lang="en-US" altLang="en-US" b="0" i="1">
                <a:sym typeface="Symbol" panose="05050102010706020507" pitchFamily="18" charset="2"/>
              </a:rPr>
              <a:t> </a:t>
            </a:r>
            <a:r>
              <a:rPr lang="en-US" altLang="en-US" b="0">
                <a:sym typeface="Symbol" panose="05050102010706020507" pitchFamily="18" charset="2"/>
              </a:rPr>
              <a:t>2</a:t>
            </a:r>
            <a:r>
              <a:rPr lang="en-US" altLang="en-US">
                <a:sym typeface="Symbol" panose="05050102010706020507" pitchFamily="18" charset="2"/>
              </a:rPr>
              <a:t> do</a:t>
            </a:r>
            <a:br>
              <a:rPr lang="en-US" altLang="en-US" b="0">
                <a:sym typeface="Symbol" panose="05050102010706020507" pitchFamily="18" charset="2"/>
              </a:rPr>
            </a:br>
            <a:r>
              <a:rPr lang="en-US" altLang="en-US" b="0">
                <a:sym typeface="Symbol" panose="05050102010706020507" pitchFamily="18" charset="2"/>
              </a:rPr>
              <a:t>      </a:t>
            </a:r>
            <a:r>
              <a:rPr lang="en-US" altLang="en-US"/>
              <a:t>for </a:t>
            </a:r>
            <a:r>
              <a:rPr lang="en-US" altLang="en-US" b="0" i="1"/>
              <a:t>j</a:t>
            </a:r>
            <a:r>
              <a:rPr lang="en-US" altLang="en-US" b="0"/>
              <a:t> </a:t>
            </a:r>
            <a:r>
              <a:rPr lang="en-US" altLang="en-US" b="0">
                <a:sym typeface="Symbol" panose="05050102010706020507" pitchFamily="18" charset="2"/>
              </a:rPr>
              <a:t></a:t>
            </a:r>
            <a:r>
              <a:rPr lang="en-US" altLang="en-US" b="0" i="1">
                <a:sym typeface="Symbol" panose="05050102010706020507" pitchFamily="18" charset="2"/>
              </a:rPr>
              <a:t>  </a:t>
            </a:r>
            <a:r>
              <a:rPr lang="en-US" altLang="en-US" b="0" i="1"/>
              <a:t>i </a:t>
            </a:r>
            <a:r>
              <a:rPr lang="en-US" altLang="en-US" b="0"/>
              <a:t>+ 1</a:t>
            </a:r>
            <a:r>
              <a:rPr lang="en-US" altLang="en-US">
                <a:sym typeface="Symbol" panose="05050102010706020507" pitchFamily="18" charset="2"/>
              </a:rPr>
              <a:t> to </a:t>
            </a:r>
            <a:r>
              <a:rPr lang="en-US" altLang="en-US" b="0" i="1">
                <a:sym typeface="Symbol" panose="05050102010706020507" pitchFamily="18" charset="2"/>
              </a:rPr>
              <a:t>n </a:t>
            </a:r>
            <a:r>
              <a:rPr lang="en-US" altLang="en-US"/>
              <a:t>-</a:t>
            </a:r>
            <a:r>
              <a:rPr lang="en-US" altLang="en-US" b="0"/>
              <a:t> </a:t>
            </a:r>
            <a:r>
              <a:rPr lang="en-US" altLang="en-US" b="0">
                <a:sym typeface="Symbol" panose="05050102010706020507" pitchFamily="18" charset="2"/>
              </a:rPr>
              <a:t>1</a:t>
            </a:r>
            <a:r>
              <a:rPr lang="en-US" altLang="en-US">
                <a:sym typeface="Symbol" panose="05050102010706020507" pitchFamily="18" charset="2"/>
              </a:rPr>
              <a:t> do </a:t>
            </a:r>
            <a:br>
              <a:rPr lang="en-US" altLang="en-US" b="0">
                <a:sym typeface="Symbol" panose="05050102010706020507" pitchFamily="18" charset="2"/>
              </a:rPr>
            </a:br>
            <a:r>
              <a:rPr lang="en-US" altLang="en-US" b="0">
                <a:sym typeface="Symbol" panose="05050102010706020507" pitchFamily="18" charset="2"/>
              </a:rPr>
              <a:t>            </a:t>
            </a:r>
            <a:r>
              <a:rPr lang="en-US" altLang="en-US"/>
              <a:t>for</a:t>
            </a:r>
            <a:r>
              <a:rPr lang="en-US" altLang="en-US" b="0"/>
              <a:t> </a:t>
            </a:r>
            <a:r>
              <a:rPr lang="en-US" altLang="en-US" b="0" i="1"/>
              <a:t>k</a:t>
            </a:r>
            <a:r>
              <a:rPr lang="en-US" altLang="en-US" b="0"/>
              <a:t> </a:t>
            </a:r>
            <a:r>
              <a:rPr lang="en-US" altLang="en-US" b="0">
                <a:sym typeface="Symbol" panose="05050102010706020507" pitchFamily="18" charset="2"/>
              </a:rPr>
              <a:t></a:t>
            </a:r>
            <a:r>
              <a:rPr lang="en-US" altLang="en-US" b="0" i="1">
                <a:sym typeface="Symbol" panose="05050102010706020507" pitchFamily="18" charset="2"/>
              </a:rPr>
              <a:t>  </a:t>
            </a:r>
            <a:r>
              <a:rPr lang="en-US" altLang="en-US" b="0" i="1"/>
              <a:t>i</a:t>
            </a:r>
            <a:r>
              <a:rPr lang="en-US" altLang="en-US">
                <a:sym typeface="Symbol" panose="05050102010706020507" pitchFamily="18" charset="2"/>
              </a:rPr>
              <a:t> to</a:t>
            </a:r>
            <a:r>
              <a:rPr lang="en-US" altLang="en-US" b="0">
                <a:sym typeface="Symbol" panose="05050102010706020507" pitchFamily="18" charset="2"/>
              </a:rPr>
              <a:t> </a:t>
            </a:r>
            <a:r>
              <a:rPr lang="en-US" altLang="en-US" b="0" i="1">
                <a:sym typeface="Symbol" panose="05050102010706020507" pitchFamily="18" charset="2"/>
              </a:rPr>
              <a:t>n </a:t>
            </a:r>
            <a:r>
              <a:rPr lang="en-US" altLang="en-US">
                <a:sym typeface="Symbol" panose="05050102010706020507" pitchFamily="18" charset="2"/>
              </a:rPr>
              <a:t>do</a:t>
            </a:r>
          </a:p>
          <a:p>
            <a:pPr marL="0" indent="0">
              <a:buNone/>
            </a:pPr>
            <a:r>
              <a:rPr lang="en-US" altLang="en-US" b="0">
                <a:sym typeface="Symbol" panose="05050102010706020507" pitchFamily="18" charset="2"/>
              </a:rPr>
              <a:t>                 </a:t>
            </a:r>
            <a:r>
              <a:rPr lang="en-US" altLang="en-US" b="0" i="1">
                <a:sym typeface="Symbol" panose="05050102010706020507" pitchFamily="18" charset="2"/>
              </a:rPr>
              <a:t>A</a:t>
            </a:r>
            <a:r>
              <a:rPr lang="en-US" altLang="en-US" b="0">
                <a:sym typeface="Symbol" panose="05050102010706020507" pitchFamily="18" charset="2"/>
              </a:rPr>
              <a:t>[</a:t>
            </a:r>
            <a:r>
              <a:rPr lang="en-US" altLang="en-US" b="0" i="1">
                <a:sym typeface="Symbol" panose="05050102010706020507" pitchFamily="18" charset="2"/>
              </a:rPr>
              <a:t>j</a:t>
            </a:r>
            <a:r>
              <a:rPr lang="en-US" altLang="en-US" b="0">
                <a:sym typeface="Symbol" panose="05050102010706020507" pitchFamily="18" charset="2"/>
              </a:rPr>
              <a:t>,</a:t>
            </a:r>
            <a:r>
              <a:rPr lang="en-US" altLang="en-US" b="0" i="1">
                <a:sym typeface="Symbol" panose="05050102010706020507" pitchFamily="18" charset="2"/>
              </a:rPr>
              <a:t>k</a:t>
            </a:r>
            <a:r>
              <a:rPr lang="en-US" altLang="en-US" b="0">
                <a:sym typeface="Symbol" panose="05050102010706020507" pitchFamily="18" charset="2"/>
              </a:rPr>
              <a:t>] </a:t>
            </a:r>
            <a:r>
              <a:rPr lang="en-US" altLang="en-US" b="0" i="1">
                <a:sym typeface="Symbol" panose="05050102010706020507" pitchFamily="18" charset="2"/>
              </a:rPr>
              <a:t> A</a:t>
            </a:r>
            <a:r>
              <a:rPr lang="en-US" altLang="en-US" b="0">
                <a:sym typeface="Symbol" panose="05050102010706020507" pitchFamily="18" charset="2"/>
              </a:rPr>
              <a:t>[</a:t>
            </a:r>
            <a:r>
              <a:rPr lang="en-US" altLang="en-US" b="0" i="1">
                <a:sym typeface="Symbol" panose="05050102010706020507" pitchFamily="18" charset="2"/>
              </a:rPr>
              <a:t>j</a:t>
            </a:r>
            <a:r>
              <a:rPr lang="en-US" altLang="en-US" b="0">
                <a:sym typeface="Symbol" panose="05050102010706020507" pitchFamily="18" charset="2"/>
              </a:rPr>
              <a:t>,</a:t>
            </a:r>
            <a:r>
              <a:rPr lang="en-US" altLang="en-US" b="0" i="1">
                <a:sym typeface="Symbol" panose="05050102010706020507" pitchFamily="18" charset="2"/>
              </a:rPr>
              <a:t>k</a:t>
            </a:r>
            <a:r>
              <a:rPr lang="en-US" altLang="en-US" b="0">
                <a:sym typeface="Symbol" panose="05050102010706020507" pitchFamily="18" charset="2"/>
              </a:rPr>
              <a:t>] </a:t>
            </a:r>
            <a:r>
              <a:rPr lang="en-US" altLang="en-US"/>
              <a:t>-</a:t>
            </a:r>
            <a:r>
              <a:rPr lang="en-US" altLang="en-US" b="0">
                <a:sym typeface="Symbol" panose="05050102010706020507" pitchFamily="18" charset="2"/>
              </a:rPr>
              <a:t> </a:t>
            </a:r>
            <a:r>
              <a:rPr lang="en-US" altLang="en-US" b="0" i="1"/>
              <a:t>A</a:t>
            </a:r>
            <a:r>
              <a:rPr lang="en-US" altLang="en-US" b="0"/>
              <a:t>[</a:t>
            </a:r>
            <a:r>
              <a:rPr lang="en-US" altLang="en-US" b="0" i="1"/>
              <a:t>i</a:t>
            </a:r>
            <a:r>
              <a:rPr lang="en-US" altLang="en-US" b="0"/>
              <a:t>,</a:t>
            </a:r>
            <a:r>
              <a:rPr lang="en-US" altLang="en-US" b="0" i="1"/>
              <a:t>k</a:t>
            </a:r>
            <a:r>
              <a:rPr lang="en-US" altLang="en-US" b="0"/>
              <a:t>]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 b="0"/>
              <a:t> </a:t>
            </a:r>
            <a:r>
              <a:rPr lang="en-US" altLang="en-US" b="0" i="1">
                <a:sym typeface="Symbol" panose="05050102010706020507" pitchFamily="18" charset="2"/>
              </a:rPr>
              <a:t>A</a:t>
            </a:r>
            <a:r>
              <a:rPr lang="en-US" altLang="en-US" b="0">
                <a:sym typeface="Symbol" panose="05050102010706020507" pitchFamily="18" charset="2"/>
              </a:rPr>
              <a:t>[</a:t>
            </a:r>
            <a:r>
              <a:rPr lang="en-US" altLang="en-US" b="0" i="1">
                <a:sym typeface="Symbol" panose="05050102010706020507" pitchFamily="18" charset="2"/>
              </a:rPr>
              <a:t>j</a:t>
            </a:r>
            <a:r>
              <a:rPr lang="en-US" altLang="en-US" b="0">
                <a:sym typeface="Symbol" panose="05050102010706020507" pitchFamily="18" charset="2"/>
              </a:rPr>
              <a:t>,</a:t>
            </a:r>
            <a:r>
              <a:rPr lang="en-US" altLang="en-US" b="0" i="1">
                <a:sym typeface="Symbol" panose="05050102010706020507" pitchFamily="18" charset="2"/>
              </a:rPr>
              <a:t>i</a:t>
            </a:r>
            <a:r>
              <a:rPr lang="en-US" altLang="en-US" b="0">
                <a:sym typeface="Symbol" panose="05050102010706020507" pitchFamily="18" charset="2"/>
              </a:rPr>
              <a:t>] / </a:t>
            </a:r>
            <a:r>
              <a:rPr lang="en-US" altLang="en-US" b="0" i="1"/>
              <a:t>A</a:t>
            </a:r>
            <a:r>
              <a:rPr lang="en-US" altLang="en-US" b="0"/>
              <a:t>[</a:t>
            </a:r>
            <a:r>
              <a:rPr lang="en-US" altLang="en-US" b="0" i="1"/>
              <a:t>i</a:t>
            </a:r>
            <a:r>
              <a:rPr lang="en-US" altLang="en-US" b="0"/>
              <a:t>,</a:t>
            </a:r>
            <a:r>
              <a:rPr lang="en-US" altLang="en-US" b="0" i="1"/>
              <a:t>i</a:t>
            </a:r>
            <a:r>
              <a:rPr lang="en-US" altLang="en-US" b="0"/>
              <a:t>]</a:t>
            </a: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Find the efficiency class and a constant factor improvement.</a:t>
            </a:r>
            <a:endParaRPr lang="en-US" altLang="en-US" b="0"/>
          </a:p>
          <a:p>
            <a:pPr marL="0" indent="0"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2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4606-4EC6-435D-8FC7-5C33277AA1E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5: Counting binary digits  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66826"/>
            <a:ext cx="8382000" cy="4905375"/>
          </a:xfrm>
        </p:spPr>
        <p:txBody>
          <a:bodyPr/>
          <a:lstStyle/>
          <a:p>
            <a:pPr marL="0" indent="0">
              <a:buNone/>
            </a:pPr>
            <a:endParaRPr lang="en-US" altLang="en-US" sz="2000" i="1"/>
          </a:p>
          <a:p>
            <a:pPr marL="0" indent="0">
              <a:buNone/>
            </a:pPr>
            <a:endParaRPr lang="en-US" altLang="en-US" sz="2000"/>
          </a:p>
          <a:p>
            <a:pPr marL="0" indent="0">
              <a:buNone/>
            </a:pPr>
            <a:endParaRPr lang="en-US" altLang="en-US" sz="2000"/>
          </a:p>
          <a:p>
            <a:pPr marL="0" indent="0">
              <a:buNone/>
            </a:pPr>
            <a:endParaRPr lang="en-US" altLang="en-US" sz="2000"/>
          </a:p>
          <a:p>
            <a:pPr marL="0" indent="0">
              <a:buNone/>
            </a:pPr>
            <a:endParaRPr lang="en-US" altLang="en-US" sz="2000"/>
          </a:p>
          <a:p>
            <a:pPr marL="0" indent="0">
              <a:buNone/>
            </a:pPr>
            <a:endParaRPr lang="en-US" altLang="en-US" sz="2000"/>
          </a:p>
          <a:p>
            <a:pPr marL="0" indent="0">
              <a:buNone/>
            </a:pPr>
            <a:endParaRPr lang="en-US" altLang="en-US" sz="2000"/>
          </a:p>
          <a:p>
            <a:pPr marL="0" indent="0">
              <a:buNone/>
            </a:pPr>
            <a:endParaRPr lang="en-US" altLang="en-US" sz="2000"/>
          </a:p>
          <a:p>
            <a:pPr marL="0" indent="0">
              <a:buNone/>
            </a:pPr>
            <a:endParaRPr lang="en-US" altLang="en-US" sz="2000"/>
          </a:p>
          <a:p>
            <a:pPr marL="0" indent="0">
              <a:buNone/>
            </a:pPr>
            <a:r>
              <a:rPr lang="en-US" altLang="en-US"/>
              <a:t>It cannot be investigated the way the previous examples are.</a:t>
            </a:r>
            <a:r>
              <a:rPr lang="en-US" altLang="en-US" sz="2000"/>
              <a:t> </a:t>
            </a:r>
          </a:p>
        </p:txBody>
      </p:sp>
      <p:pic>
        <p:nvPicPr>
          <p:cNvPr id="350212" name="Picture 4" descr="2_3d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1295401"/>
            <a:ext cx="8382000" cy="2955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312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240DC6-C49C-4ADA-A765-BABCC12CB281}" type="datetime1">
              <a:rPr lang="en-US" altLang="en-US"/>
              <a:pPr eaLnBrk="1" hangingPunct="1"/>
              <a:t>9/3/2021</a:t>
            </a:fld>
            <a:endParaRPr lang="en-US" altLang="en-US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1E2976-D5DC-4B72-8C74-4456F9659DEA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Kinds of analyses</a:t>
            </a:r>
          </a:p>
        </p:txBody>
      </p:sp>
      <p:sp>
        <p:nvSpPr>
          <p:cNvPr id="112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8000"/>
                </a:solidFill>
              </a:rPr>
              <a:t>Worst case</a:t>
            </a:r>
          </a:p>
          <a:p>
            <a:pPr lvl="1" eaLnBrk="1" hangingPunct="1"/>
            <a:r>
              <a:rPr lang="en-US" altLang="en-US"/>
              <a:t>Provides an upper bound on running time</a:t>
            </a:r>
          </a:p>
          <a:p>
            <a:pPr eaLnBrk="1" hangingPunct="1"/>
            <a:r>
              <a:rPr lang="en-US" altLang="en-US"/>
              <a:t>Best case – not very useful, can always cheat</a:t>
            </a:r>
          </a:p>
          <a:p>
            <a:pPr eaLnBrk="1" hangingPunct="1"/>
            <a:r>
              <a:rPr lang="en-US" altLang="en-US">
                <a:solidFill>
                  <a:srgbClr val="008000"/>
                </a:solidFill>
              </a:rPr>
              <a:t>Average case</a:t>
            </a:r>
          </a:p>
          <a:p>
            <a:pPr lvl="1" eaLnBrk="1" hangingPunct="1"/>
            <a:r>
              <a:rPr lang="en-US" altLang="en-US"/>
              <a:t>Provides the expected running time</a:t>
            </a:r>
          </a:p>
          <a:p>
            <a:pPr lvl="1" eaLnBrk="1" hangingPunct="1"/>
            <a:r>
              <a:rPr lang="en-US" altLang="en-US"/>
              <a:t>Very useful, but treat with care: what is “average”?</a:t>
            </a:r>
          </a:p>
        </p:txBody>
      </p:sp>
    </p:spTree>
    <p:extLst>
      <p:ext uri="{BB962C8B-B14F-4D97-AF65-F5344CB8AC3E}">
        <p14:creationId xmlns:p14="http://schemas.microsoft.com/office/powerpoint/2010/main" val="162475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02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E844C9-8EF5-4E17-BEC8-56EDF56ABCCE}" type="datetime1">
              <a:rPr lang="en-US" altLang="en-US"/>
              <a:pPr eaLnBrk="1" hangingPunct="1"/>
              <a:t>9/3/2021</a:t>
            </a:fld>
            <a:endParaRPr lang="en-US" altLang="en-US"/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8AE555-D74E-4B3E-86BA-0593894B4ACA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General plan for analyzing time efficiency of a non-recursive algorithm</a:t>
            </a:r>
          </a:p>
        </p:txBody>
      </p:sp>
      <p:sp>
        <p:nvSpPr>
          <p:cNvPr id="141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800"/>
              <a:t>Decide parameter (input size)</a:t>
            </a:r>
          </a:p>
          <a:p>
            <a:pPr lvl="1" eaLnBrk="1" hangingPunct="1"/>
            <a:endParaRPr lang="en-US" altLang="en-US" sz="2400"/>
          </a:p>
          <a:p>
            <a:pPr eaLnBrk="1" hangingPunct="1"/>
            <a:r>
              <a:rPr lang="en-US" altLang="en-US" sz="2800"/>
              <a:t>Identify most executed line (basic operation)</a:t>
            </a:r>
          </a:p>
          <a:p>
            <a:pPr lvl="1" eaLnBrk="1" hangingPunct="1"/>
            <a:endParaRPr lang="en-US" altLang="en-US" sz="2400"/>
          </a:p>
          <a:p>
            <a:pPr eaLnBrk="1" hangingPunct="1"/>
            <a:r>
              <a:rPr lang="en-US" altLang="en-US" sz="2800"/>
              <a:t>worst-case = average-case?</a:t>
            </a:r>
          </a:p>
          <a:p>
            <a:pPr lvl="1" eaLnBrk="1" hangingPunct="1">
              <a:buFontTx/>
              <a:buNone/>
            </a:pPr>
            <a:endParaRPr lang="en-US" altLang="en-US" sz="2400"/>
          </a:p>
          <a:p>
            <a:pPr eaLnBrk="1" hangingPunct="1"/>
            <a:r>
              <a:rPr lang="en-US" altLang="en-US" sz="2800"/>
              <a:t>T(n) = </a:t>
            </a:r>
            <a:r>
              <a:rPr lang="en-US" altLang="en-US" sz="2800">
                <a:sym typeface="Symbol" panose="05050102010706020507" pitchFamily="18" charset="2"/>
              </a:rPr>
              <a:t></a:t>
            </a:r>
            <a:r>
              <a:rPr lang="en-US" altLang="en-US" sz="2800" baseline="-25000">
                <a:sym typeface="Symbol" panose="05050102010706020507" pitchFamily="18" charset="2"/>
              </a:rPr>
              <a:t>i</a:t>
            </a:r>
            <a:r>
              <a:rPr lang="en-US" altLang="en-US" sz="2800">
                <a:sym typeface="Symbol" panose="05050102010706020507" pitchFamily="18" charset="2"/>
              </a:rPr>
              <a:t> t</a:t>
            </a:r>
            <a:r>
              <a:rPr lang="en-US" altLang="en-US" sz="2800" baseline="-25000">
                <a:sym typeface="Symbol" panose="05050102010706020507" pitchFamily="18" charset="2"/>
              </a:rPr>
              <a:t>i</a:t>
            </a:r>
          </a:p>
          <a:p>
            <a:pPr lvl="1" eaLnBrk="1" hangingPunct="1">
              <a:buFontTx/>
              <a:buNone/>
            </a:pPr>
            <a:endParaRPr lang="en-US" altLang="en-US" sz="2400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2800">
                <a:sym typeface="Symbol" panose="05050102010706020507" pitchFamily="18" charset="2"/>
              </a:rPr>
              <a:t>T(n) = </a:t>
            </a:r>
            <a:r>
              <a:rPr lang="el-GR" altLang="en-US" sz="2800">
                <a:cs typeface="Arial" panose="020B0604020202020204" pitchFamily="34" charset="0"/>
                <a:sym typeface="Symbol" panose="05050102010706020507" pitchFamily="18" charset="2"/>
              </a:rPr>
              <a:t>Θ</a:t>
            </a:r>
            <a:r>
              <a:rPr lang="en-US" altLang="en-US" sz="2800">
                <a:cs typeface="Arial" panose="020B0604020202020204" pitchFamily="34" charset="0"/>
                <a:sym typeface="Symbol" panose="05050102010706020507" pitchFamily="18" charset="2"/>
              </a:rPr>
              <a:t> (f(n)) </a:t>
            </a:r>
            <a:endParaRPr lang="el-GR" altLang="en-US" sz="2800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50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7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F7D8-BAA7-46F0-AC62-3A79CAAD962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6106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Useful summation formulas and rules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143000"/>
            <a:ext cx="8610600" cy="5715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</a:t>
            </a:r>
            <a:r>
              <a:rPr lang="en-US" altLang="en-US" i="1" baseline="-25000" dirty="0">
                <a:sym typeface="Symbol" panose="05050102010706020507" pitchFamily="18" charset="2"/>
              </a:rPr>
              <a:t>l</a:t>
            </a:r>
            <a:r>
              <a:rPr lang="en-US" altLang="en-US" baseline="-25000" dirty="0">
                <a:sym typeface="Symbol" panose="05050102010706020507" pitchFamily="18" charset="2"/>
              </a:rPr>
              <a:t></a:t>
            </a:r>
            <a:r>
              <a:rPr lang="en-US" altLang="en-US" i="1" baseline="-25000" dirty="0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</a:t>
            </a:r>
            <a:r>
              <a:rPr lang="en-US" altLang="en-US" i="1" baseline="-25000" dirty="0">
                <a:sym typeface="Symbol" panose="05050102010706020507" pitchFamily="18" charset="2"/>
              </a:rPr>
              <a:t>u</a:t>
            </a:r>
            <a:r>
              <a:rPr lang="en-US" altLang="en-US" dirty="0">
                <a:sym typeface="Symbol" panose="05050102010706020507" pitchFamily="18" charset="2"/>
              </a:rPr>
              <a:t>1 = 1+1+ ⋯ +1 = </a:t>
            </a:r>
            <a:r>
              <a:rPr lang="en-US" altLang="en-US" i="1" dirty="0">
                <a:sym typeface="Symbol" panose="05050102010706020507" pitchFamily="18" charset="2"/>
              </a:rPr>
              <a:t>u </a:t>
            </a:r>
            <a:r>
              <a:rPr lang="en-US" altLang="en-US" dirty="0"/>
              <a:t>-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l </a:t>
            </a:r>
            <a:r>
              <a:rPr lang="en-US" altLang="en-US" dirty="0">
                <a:sym typeface="Symbol" panose="05050102010706020507" pitchFamily="18" charset="2"/>
              </a:rPr>
              <a:t>+ 1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	    In particular, </a:t>
            </a:r>
            <a:r>
              <a:rPr lang="en-US" altLang="en-US" baseline="-25000" dirty="0">
                <a:sym typeface="Symbol" panose="05050102010706020507" pitchFamily="18" charset="2"/>
              </a:rPr>
              <a:t>l</a:t>
            </a:r>
            <a:r>
              <a:rPr lang="en-US" altLang="en-US" i="1" baseline="-25000" dirty="0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</a:t>
            </a:r>
            <a:r>
              <a:rPr lang="en-US" altLang="en-US" i="1" baseline="-25000" dirty="0">
                <a:sym typeface="Symbol" panose="05050102010706020507" pitchFamily="18" charset="2"/>
              </a:rPr>
              <a:t>u</a:t>
            </a:r>
            <a:r>
              <a:rPr lang="en-US" altLang="en-US" dirty="0">
                <a:sym typeface="Symbol" panose="05050102010706020507" pitchFamily="18" charset="2"/>
              </a:rPr>
              <a:t>1 = </a:t>
            </a:r>
            <a:r>
              <a:rPr lang="en-US" altLang="en-US" i="1" dirty="0">
                <a:sym typeface="Symbol" panose="05050102010706020507" pitchFamily="18" charset="2"/>
              </a:rPr>
              <a:t>n </a:t>
            </a:r>
            <a:r>
              <a:rPr lang="en-US" altLang="en-US" dirty="0"/>
              <a:t>-</a:t>
            </a:r>
            <a:r>
              <a:rPr lang="en-US" altLang="en-US" dirty="0">
                <a:sym typeface="Symbol" panose="05050102010706020507" pitchFamily="18" charset="2"/>
              </a:rPr>
              <a:t> 1 + 1 = </a:t>
            </a:r>
            <a:r>
              <a:rPr lang="en-US" altLang="en-US" i="1" dirty="0">
                <a:sym typeface="Symbol" panose="05050102010706020507" pitchFamily="18" charset="2"/>
              </a:rPr>
              <a:t>n </a:t>
            </a:r>
            <a:r>
              <a:rPr lang="en-US" altLang="en-US" dirty="0">
                <a:sym typeface="Symbol" panose="05050102010706020507" pitchFamily="18" charset="2"/>
              </a:rPr>
              <a:t> (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) </a:t>
            </a:r>
          </a:p>
          <a:p>
            <a:pPr>
              <a:buFont typeface="Monotype Sorts" pitchFamily="2" charset="2"/>
              <a:buNone/>
            </a:pPr>
            <a:endParaRPr lang="en-US" altLang="en-US" dirty="0">
              <a:sym typeface="Symbol" panose="05050102010706020507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</a:t>
            </a:r>
            <a:r>
              <a:rPr lang="en-US" altLang="en-US" baseline="-25000" dirty="0">
                <a:sym typeface="Symbol" panose="05050102010706020507" pitchFamily="18" charset="2"/>
              </a:rPr>
              <a:t>1</a:t>
            </a:r>
            <a:r>
              <a:rPr lang="en-US" altLang="en-US" i="1" baseline="-25000" dirty="0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</a:t>
            </a:r>
            <a:r>
              <a:rPr lang="en-US" altLang="en-US" i="1" baseline="-25000" dirty="0">
                <a:sym typeface="Symbol" panose="05050102010706020507" pitchFamily="18" charset="2"/>
              </a:rPr>
              <a:t>n</a:t>
            </a:r>
            <a:r>
              <a:rPr lang="en-US" altLang="en-US" baseline="-25000" dirty="0">
                <a:sym typeface="Symbol" panose="05050102010706020507" pitchFamily="18" charset="2"/>
              </a:rPr>
              <a:t> </a:t>
            </a:r>
            <a:r>
              <a:rPr lang="en-US" altLang="en-US" i="1" dirty="0" err="1">
                <a:sym typeface="Symbol" panose="05050102010706020507" pitchFamily="18" charset="2"/>
              </a:rPr>
              <a:t>i</a:t>
            </a:r>
            <a:r>
              <a:rPr lang="en-US" altLang="en-US" dirty="0">
                <a:sym typeface="Symbol" panose="05050102010706020507" pitchFamily="18" charset="2"/>
              </a:rPr>
              <a:t> = 1+2+ ⋯ +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 = 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+1)/2   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ym typeface="Symbol" panose="05050102010706020507" pitchFamily="18" charset="2"/>
              </a:rPr>
              <a:t>2</a:t>
            </a:r>
            <a:r>
              <a:rPr lang="en-US" altLang="en-US" dirty="0">
                <a:sym typeface="Symbol" panose="05050102010706020507" pitchFamily="18" charset="2"/>
              </a:rPr>
              <a:t>/2  (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ym typeface="Symbol" panose="05050102010706020507" pitchFamily="18" charset="2"/>
              </a:rPr>
              <a:t>2</a:t>
            </a:r>
            <a:r>
              <a:rPr lang="en-US" altLang="en-US" dirty="0">
                <a:sym typeface="Symbol" panose="05050102010706020507" pitchFamily="18" charset="2"/>
              </a:rPr>
              <a:t>) </a:t>
            </a:r>
          </a:p>
          <a:p>
            <a:pPr>
              <a:buFont typeface="Monotype Sorts" pitchFamily="2" charset="2"/>
              <a:buNone/>
            </a:pPr>
            <a:endParaRPr lang="en-US" altLang="en-US" dirty="0">
              <a:sym typeface="Symbol" panose="05050102010706020507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</a:t>
            </a:r>
            <a:r>
              <a:rPr lang="en-US" altLang="en-US" baseline="-25000" dirty="0">
                <a:sym typeface="Symbol" panose="05050102010706020507" pitchFamily="18" charset="2"/>
              </a:rPr>
              <a:t>1</a:t>
            </a:r>
            <a:r>
              <a:rPr lang="en-US" altLang="en-US" i="1" baseline="-25000" dirty="0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</a:t>
            </a:r>
            <a:r>
              <a:rPr lang="en-US" altLang="en-US" i="1" baseline="-25000" dirty="0">
                <a:sym typeface="Symbol" panose="05050102010706020507" pitchFamily="18" charset="2"/>
              </a:rPr>
              <a:t>n</a:t>
            </a:r>
            <a:r>
              <a:rPr lang="en-US" altLang="en-US" baseline="-25000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i</a:t>
            </a:r>
            <a:r>
              <a:rPr lang="en-US" altLang="en-US" baseline="30000" dirty="0">
                <a:sym typeface="Symbol" panose="05050102010706020507" pitchFamily="18" charset="2"/>
              </a:rPr>
              <a:t>2</a:t>
            </a:r>
            <a:r>
              <a:rPr lang="en-US" altLang="en-US" dirty="0">
                <a:sym typeface="Symbol" panose="05050102010706020507" pitchFamily="18" charset="2"/>
              </a:rPr>
              <a:t> = 1</a:t>
            </a:r>
            <a:r>
              <a:rPr lang="en-US" altLang="en-US" baseline="30000" dirty="0">
                <a:sym typeface="Symbol" panose="05050102010706020507" pitchFamily="18" charset="2"/>
              </a:rPr>
              <a:t>2</a:t>
            </a:r>
            <a:r>
              <a:rPr lang="en-US" altLang="en-US" dirty="0">
                <a:sym typeface="Symbol" panose="05050102010706020507" pitchFamily="18" charset="2"/>
              </a:rPr>
              <a:t>+2</a:t>
            </a:r>
            <a:r>
              <a:rPr lang="en-US" altLang="en-US" baseline="30000" dirty="0">
                <a:sym typeface="Symbol" panose="05050102010706020507" pitchFamily="18" charset="2"/>
              </a:rPr>
              <a:t>2</a:t>
            </a:r>
            <a:r>
              <a:rPr lang="en-US" altLang="en-US" dirty="0">
                <a:sym typeface="Symbol" panose="05050102010706020507" pitchFamily="18" charset="2"/>
              </a:rPr>
              <a:t>+ ⋯ +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ym typeface="Symbol" panose="05050102010706020507" pitchFamily="18" charset="2"/>
              </a:rPr>
              <a:t>2</a:t>
            </a:r>
            <a:r>
              <a:rPr lang="en-US" altLang="en-US" dirty="0">
                <a:sym typeface="Symbol" panose="05050102010706020507" pitchFamily="18" charset="2"/>
              </a:rPr>
              <a:t> = 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+1)(2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+1)/6  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ym typeface="Symbol" panose="05050102010706020507" pitchFamily="18" charset="2"/>
              </a:rPr>
              <a:t>3</a:t>
            </a:r>
            <a:r>
              <a:rPr lang="en-US" altLang="en-US" dirty="0">
                <a:sym typeface="Symbol" panose="05050102010706020507" pitchFamily="18" charset="2"/>
              </a:rPr>
              <a:t>/3  (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ym typeface="Symbol" panose="05050102010706020507" pitchFamily="18" charset="2"/>
              </a:rPr>
              <a:t>3</a:t>
            </a:r>
            <a:r>
              <a:rPr lang="en-US" altLang="en-US" dirty="0">
                <a:sym typeface="Symbol" panose="05050102010706020507" pitchFamily="18" charset="2"/>
              </a:rPr>
              <a:t>)</a:t>
            </a:r>
            <a:r>
              <a:rPr lang="en-US" altLang="en-US" b="0" dirty="0">
                <a:sym typeface="Symbol" panose="05050102010706020507" pitchFamily="18" charset="2"/>
              </a:rPr>
              <a:t> </a:t>
            </a:r>
            <a:endParaRPr lang="en-US" altLang="en-US" dirty="0">
              <a:sym typeface="Symbol" panose="05050102010706020507" pitchFamily="18" charset="2"/>
            </a:endParaRPr>
          </a:p>
          <a:p>
            <a:pPr>
              <a:buFont typeface="Monotype Sorts" pitchFamily="2" charset="2"/>
              <a:buNone/>
            </a:pPr>
            <a:endParaRPr lang="en-US" altLang="en-US" dirty="0">
              <a:sym typeface="Symbol" panose="05050102010706020507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</a:t>
            </a:r>
            <a:r>
              <a:rPr lang="en-US" altLang="en-US" baseline="-25000" dirty="0">
                <a:sym typeface="Symbol" panose="05050102010706020507" pitchFamily="18" charset="2"/>
              </a:rPr>
              <a:t>0</a:t>
            </a:r>
            <a:r>
              <a:rPr lang="en-US" altLang="en-US" i="1" baseline="-25000" dirty="0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</a:t>
            </a:r>
            <a:r>
              <a:rPr lang="en-US" altLang="en-US" i="1" baseline="-25000" dirty="0">
                <a:sym typeface="Symbol" panose="05050102010706020507" pitchFamily="18" charset="2"/>
              </a:rPr>
              <a:t>n</a:t>
            </a:r>
            <a:r>
              <a:rPr lang="en-US" altLang="en-US" baseline="-25000" dirty="0">
                <a:sym typeface="Symbol" panose="05050102010706020507" pitchFamily="18" charset="2"/>
              </a:rPr>
              <a:t> </a:t>
            </a:r>
            <a:r>
              <a:rPr lang="en-US" altLang="en-US" i="1" dirty="0" err="1">
                <a:sym typeface="Symbol" panose="05050102010706020507" pitchFamily="18" charset="2"/>
              </a:rPr>
              <a:t>a</a:t>
            </a:r>
            <a:r>
              <a:rPr lang="en-US" altLang="en-US" i="1" baseline="30000" dirty="0" err="1">
                <a:sym typeface="Symbol" panose="05050102010706020507" pitchFamily="18" charset="2"/>
              </a:rPr>
              <a:t>i</a:t>
            </a:r>
            <a:r>
              <a:rPr lang="en-US" altLang="en-US" baseline="30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 = 1</a:t>
            </a:r>
            <a:r>
              <a:rPr lang="en-US" altLang="en-US" baseline="30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+ </a:t>
            </a:r>
            <a:r>
              <a:rPr lang="en-US" altLang="en-US" i="1" dirty="0">
                <a:sym typeface="Symbol" panose="05050102010706020507" pitchFamily="18" charset="2"/>
              </a:rPr>
              <a:t>a </a:t>
            </a:r>
            <a:r>
              <a:rPr lang="en-US" altLang="en-US" baseline="30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+ ⋯ + </a:t>
            </a:r>
            <a:r>
              <a:rPr lang="en-US" altLang="en-US" i="1" dirty="0">
                <a:sym typeface="Symbol" panose="05050102010706020507" pitchFamily="18" charset="2"/>
              </a:rPr>
              <a:t>a</a:t>
            </a:r>
            <a:r>
              <a:rPr lang="en-US" altLang="en-US" i="1" baseline="30000" dirty="0"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 = (</a:t>
            </a:r>
            <a:r>
              <a:rPr lang="en-US" altLang="en-US" i="1" dirty="0">
                <a:sym typeface="Symbol" panose="05050102010706020507" pitchFamily="18" charset="2"/>
              </a:rPr>
              <a:t>a</a:t>
            </a:r>
            <a:r>
              <a:rPr lang="en-US" altLang="en-US" i="1" baseline="30000" dirty="0"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ym typeface="Symbol" panose="05050102010706020507" pitchFamily="18" charset="2"/>
              </a:rPr>
              <a:t>+1 </a:t>
            </a:r>
            <a:r>
              <a:rPr lang="en-US" altLang="en-US" dirty="0"/>
              <a:t>-</a:t>
            </a:r>
            <a:r>
              <a:rPr lang="en-US" altLang="en-US" dirty="0">
                <a:sym typeface="Symbol" panose="05050102010706020507" pitchFamily="18" charset="2"/>
              </a:rPr>
              <a:t> 1)/(</a:t>
            </a:r>
            <a:r>
              <a:rPr lang="en-US" altLang="en-US" i="1" dirty="0">
                <a:sym typeface="Symbol" panose="05050102010706020507" pitchFamily="18" charset="2"/>
              </a:rPr>
              <a:t>a </a:t>
            </a:r>
            <a:r>
              <a:rPr lang="en-US" altLang="en-US" dirty="0"/>
              <a:t>-</a:t>
            </a:r>
            <a:r>
              <a:rPr lang="en-US" altLang="en-US" dirty="0">
                <a:sym typeface="Symbol" panose="05050102010706020507" pitchFamily="18" charset="2"/>
              </a:rPr>
              <a:t> 1)  for any </a:t>
            </a:r>
            <a:r>
              <a:rPr lang="en-US" altLang="en-US" i="1" dirty="0">
                <a:sym typeface="Symbol" panose="05050102010706020507" pitchFamily="18" charset="2"/>
              </a:rPr>
              <a:t>a </a:t>
            </a:r>
            <a:r>
              <a:rPr lang="en-US" altLang="en-US" dirty="0">
                <a:sym typeface="Symbol" panose="05050102010706020507" pitchFamily="18" charset="2"/>
              </a:rPr>
              <a:t> 1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         In particular, </a:t>
            </a:r>
            <a:r>
              <a:rPr lang="en-US" altLang="en-US" baseline="-25000" dirty="0">
                <a:sym typeface="Symbol" panose="05050102010706020507" pitchFamily="18" charset="2"/>
              </a:rPr>
              <a:t>0</a:t>
            </a:r>
            <a:r>
              <a:rPr lang="en-US" altLang="en-US" i="1" baseline="-25000" dirty="0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</a:t>
            </a:r>
            <a:r>
              <a:rPr lang="en-US" altLang="en-US" i="1" baseline="-25000" dirty="0">
                <a:sym typeface="Symbol" panose="05050102010706020507" pitchFamily="18" charset="2"/>
              </a:rPr>
              <a:t>n</a:t>
            </a:r>
            <a:r>
              <a:rPr lang="en-US" altLang="en-US" baseline="-25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2</a:t>
            </a:r>
            <a:r>
              <a:rPr lang="en-US" altLang="en-US" i="1" baseline="30000" dirty="0">
                <a:sym typeface="Symbol" panose="05050102010706020507" pitchFamily="18" charset="2"/>
              </a:rPr>
              <a:t>i</a:t>
            </a:r>
            <a:r>
              <a:rPr lang="en-US" altLang="en-US" baseline="30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 = 2</a:t>
            </a:r>
            <a:r>
              <a:rPr lang="en-US" altLang="en-US" baseline="30000" dirty="0">
                <a:sym typeface="Symbol" panose="05050102010706020507" pitchFamily="18" charset="2"/>
              </a:rPr>
              <a:t>0 </a:t>
            </a:r>
            <a:r>
              <a:rPr lang="en-US" altLang="en-US" dirty="0">
                <a:sym typeface="Symbol" panose="05050102010706020507" pitchFamily="18" charset="2"/>
              </a:rPr>
              <a:t>+ 2</a:t>
            </a:r>
            <a:r>
              <a:rPr lang="en-US" altLang="en-US" baseline="30000" dirty="0">
                <a:sym typeface="Symbol" panose="05050102010706020507" pitchFamily="18" charset="2"/>
              </a:rPr>
              <a:t>1 </a:t>
            </a:r>
            <a:r>
              <a:rPr lang="en-US" altLang="en-US" dirty="0">
                <a:sym typeface="Symbol" panose="05050102010706020507" pitchFamily="18" charset="2"/>
              </a:rPr>
              <a:t>+ ⋯ + 2</a:t>
            </a:r>
            <a:r>
              <a:rPr lang="en-US" altLang="en-US" i="1" baseline="30000" dirty="0"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 = 2</a:t>
            </a:r>
            <a:r>
              <a:rPr lang="en-US" altLang="en-US" i="1" baseline="30000" dirty="0"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ym typeface="Symbol" panose="05050102010706020507" pitchFamily="18" charset="2"/>
              </a:rPr>
              <a:t>+1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/>
              <a:t>-</a:t>
            </a:r>
            <a:r>
              <a:rPr lang="en-US" altLang="en-US" dirty="0">
                <a:sym typeface="Symbol" panose="05050102010706020507" pitchFamily="18" charset="2"/>
              </a:rPr>
              <a:t> 1  (2</a:t>
            </a:r>
            <a:r>
              <a:rPr lang="en-US" altLang="en-US" i="1" baseline="30000" dirty="0"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)</a:t>
            </a:r>
            <a:r>
              <a:rPr lang="en-US" altLang="en-US" b="0" dirty="0">
                <a:sym typeface="Symbol" panose="05050102010706020507" pitchFamily="18" charset="2"/>
              </a:rPr>
              <a:t> </a:t>
            </a:r>
            <a:br>
              <a:rPr lang="en-US" altLang="en-US" dirty="0">
                <a:sym typeface="Symbol" panose="05050102010706020507" pitchFamily="18" charset="2"/>
              </a:rPr>
            </a:br>
            <a:endParaRPr lang="en-US" altLang="en-US" dirty="0">
              <a:sym typeface="Symbol" panose="05050102010706020507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(</a:t>
            </a:r>
            <a:r>
              <a:rPr lang="en-US" altLang="en-US" i="1" dirty="0" err="1">
                <a:sym typeface="Symbol" panose="05050102010706020507" pitchFamily="18" charset="2"/>
              </a:rPr>
              <a:t>a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±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b</a:t>
            </a:r>
            <a:r>
              <a:rPr lang="en-US" altLang="en-US" i="1" baseline="-25000" dirty="0">
                <a:sym typeface="Symbol" panose="05050102010706020507" pitchFamily="18" charset="2"/>
              </a:rPr>
              <a:t>i </a:t>
            </a:r>
            <a:r>
              <a:rPr lang="en-US" altLang="en-US" dirty="0">
                <a:sym typeface="Symbol" panose="05050102010706020507" pitchFamily="18" charset="2"/>
              </a:rPr>
              <a:t>) = </a:t>
            </a:r>
            <a:r>
              <a:rPr lang="en-US" altLang="en-US" i="1" dirty="0" err="1">
                <a:sym typeface="Symbol" panose="05050102010706020507" pitchFamily="18" charset="2"/>
              </a:rPr>
              <a:t>a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±</a:t>
            </a:r>
            <a:r>
              <a:rPr lang="en-US" altLang="en-US" dirty="0">
                <a:sym typeface="Symbol" panose="05050102010706020507" pitchFamily="18" charset="2"/>
              </a:rPr>
              <a:t> </a:t>
            </a:r>
            <a:r>
              <a:rPr lang="en-US" altLang="en-US" i="1" dirty="0">
                <a:sym typeface="Symbol" panose="05050102010706020507" pitchFamily="18" charset="2"/>
              </a:rPr>
              <a:t>b</a:t>
            </a:r>
            <a:r>
              <a:rPr lang="en-US" altLang="en-US" i="1" baseline="-25000" dirty="0">
                <a:sym typeface="Symbol" panose="05050102010706020507" pitchFamily="18" charset="2"/>
              </a:rPr>
              <a:t>i         </a:t>
            </a:r>
            <a:r>
              <a:rPr lang="en-US" altLang="en-US" dirty="0">
                <a:sym typeface="Symbol" panose="05050102010706020507" pitchFamily="18" charset="2"/>
              </a:rPr>
              <a:t></a:t>
            </a:r>
            <a:r>
              <a:rPr lang="en-US" altLang="en-US" i="1" dirty="0" err="1">
                <a:sym typeface="Symbol" panose="05050102010706020507" pitchFamily="18" charset="2"/>
              </a:rPr>
              <a:t>ca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 = </a:t>
            </a:r>
            <a:r>
              <a:rPr lang="en-US" altLang="en-US" i="1" dirty="0" err="1">
                <a:sym typeface="Symbol" panose="05050102010706020507" pitchFamily="18" charset="2"/>
              </a:rPr>
              <a:t>c</a:t>
            </a:r>
            <a:r>
              <a:rPr lang="en-US" altLang="en-US" dirty="0" err="1">
                <a:sym typeface="Symbol" panose="05050102010706020507" pitchFamily="18" charset="2"/>
              </a:rPr>
              <a:t></a:t>
            </a:r>
            <a:r>
              <a:rPr lang="en-US" altLang="en-US" i="1" dirty="0" err="1">
                <a:sym typeface="Symbol" panose="05050102010706020507" pitchFamily="18" charset="2"/>
              </a:rPr>
              <a:t>a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       </a:t>
            </a:r>
            <a:r>
              <a:rPr lang="en-US" altLang="en-US" dirty="0">
                <a:sym typeface="Symbol" panose="05050102010706020507" pitchFamily="18" charset="2"/>
              </a:rPr>
              <a:t>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l</a:t>
            </a:r>
            <a:r>
              <a:rPr lang="en-US" altLang="en-US" baseline="-25000" dirty="0" err="1">
                <a:sym typeface="Symbol" panose="05050102010706020507" pitchFamily="18" charset="2"/>
              </a:rPr>
              <a:t>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aseline="-25000" dirty="0" err="1">
                <a:sym typeface="Symbol" panose="05050102010706020507" pitchFamily="18" charset="2"/>
              </a:rPr>
              <a:t>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u</a:t>
            </a:r>
            <a:r>
              <a:rPr lang="en-US" altLang="en-US" i="1" dirty="0" err="1">
                <a:sym typeface="Symbol" panose="05050102010706020507" pitchFamily="18" charset="2"/>
              </a:rPr>
              <a:t>a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 = 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l</a:t>
            </a:r>
            <a:r>
              <a:rPr lang="en-US" altLang="en-US" baseline="-25000" dirty="0" err="1">
                <a:sym typeface="Symbol" panose="05050102010706020507" pitchFamily="18" charset="2"/>
              </a:rPr>
              <a:t>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aseline="-25000" dirty="0" err="1">
                <a:sym typeface="Symbol" panose="05050102010706020507" pitchFamily="18" charset="2"/>
              </a:rPr>
              <a:t>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m</a:t>
            </a:r>
            <a:r>
              <a:rPr lang="en-US" altLang="en-US" i="1" dirty="0" err="1">
                <a:sym typeface="Symbol" panose="05050102010706020507" pitchFamily="18" charset="2"/>
              </a:rPr>
              <a:t>a</a:t>
            </a:r>
            <a:r>
              <a:rPr lang="en-US" altLang="en-US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+ </a:t>
            </a:r>
            <a:r>
              <a:rPr lang="en-US" altLang="en-US" i="1" baseline="-25000" dirty="0">
                <a:sym typeface="Symbol" panose="05050102010706020507" pitchFamily="18" charset="2"/>
              </a:rPr>
              <a:t>m</a:t>
            </a:r>
            <a:r>
              <a:rPr lang="en-US" altLang="en-US" baseline="-25000" dirty="0">
                <a:sym typeface="Symbol" panose="05050102010706020507" pitchFamily="18" charset="2"/>
              </a:rPr>
              <a:t>+1</a:t>
            </a:r>
            <a:r>
              <a:rPr lang="en-US" altLang="en-US" i="1" baseline="-25000" dirty="0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</a:t>
            </a:r>
            <a:r>
              <a:rPr lang="en-US" altLang="en-US" i="1" baseline="-25000" dirty="0">
                <a:sym typeface="Symbol" panose="05050102010706020507" pitchFamily="18" charset="2"/>
              </a:rPr>
              <a:t>u</a:t>
            </a:r>
            <a:r>
              <a:rPr lang="en-US" altLang="en-US" i="1" dirty="0">
                <a:sym typeface="Symbol" panose="05050102010706020507" pitchFamily="18" charset="2"/>
              </a:rPr>
              <a:t>a</a:t>
            </a:r>
            <a:r>
              <a:rPr lang="en-US" altLang="en-US" i="1" baseline="-25000" dirty="0">
                <a:sym typeface="Symbol" panose="05050102010706020507" pitchFamily="18" charset="2"/>
              </a:rPr>
              <a:t>i</a:t>
            </a:r>
            <a:r>
              <a:rPr lang="en-US" altLang="en-US" baseline="-25000" dirty="0">
                <a:sym typeface="Symbol" panose="05050102010706020507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842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1473-AF3B-4389-BD7B-A351C6419BF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1: Maximum element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sz="2000">
              <a:cs typeface="Times New Roman" panose="02020603050405020304" pitchFamily="18" charset="0"/>
            </a:endParaRPr>
          </a:p>
          <a:p>
            <a:endParaRPr lang="en-US" altLang="en-US" sz="2000"/>
          </a:p>
        </p:txBody>
      </p:sp>
      <p:pic>
        <p:nvPicPr>
          <p:cNvPr id="336900" name="Picture 4" descr="2_3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295401"/>
            <a:ext cx="8077200" cy="3381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893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73AE-756D-4A54-828F-3E9FE0E8B22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Time efficiency of nonrecursive algorithms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305800" cy="5286375"/>
          </a:xfrm>
        </p:spPr>
        <p:txBody>
          <a:bodyPr/>
          <a:lstStyle/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800"/>
              <a:t>General Plan for Analysis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/>
              <a:t> </a:t>
            </a:r>
            <a:endParaRPr lang="en-US" altLang="en-US" i="1" u="sng"/>
          </a:p>
          <a:p>
            <a:pPr>
              <a:lnSpc>
                <a:spcPct val="80000"/>
              </a:lnSpc>
            </a:pPr>
            <a:r>
              <a:rPr lang="en-US" altLang="en-US"/>
              <a:t>Decide on parameter </a:t>
            </a:r>
            <a:r>
              <a:rPr lang="en-US" altLang="en-US" i="1"/>
              <a:t>n</a:t>
            </a:r>
            <a:r>
              <a:rPr lang="en-US" altLang="en-US"/>
              <a:t> indicating </a:t>
            </a:r>
            <a:r>
              <a:rPr lang="en-US" altLang="en-US" i="1" u="sng"/>
              <a:t>input size</a:t>
            </a:r>
          </a:p>
          <a:p>
            <a:pPr>
              <a:lnSpc>
                <a:spcPct val="80000"/>
              </a:lnSpc>
            </a:pPr>
            <a:endParaRPr lang="en-US" altLang="en-US" i="1" u="sng"/>
          </a:p>
          <a:p>
            <a:pPr>
              <a:lnSpc>
                <a:spcPct val="80000"/>
              </a:lnSpc>
            </a:pPr>
            <a:r>
              <a:rPr lang="en-US" altLang="en-US"/>
              <a:t>Identify algorithm’s </a:t>
            </a:r>
            <a:r>
              <a:rPr lang="en-US" altLang="en-US" i="1" u="sng"/>
              <a:t>basic operation</a:t>
            </a:r>
          </a:p>
          <a:p>
            <a:pPr>
              <a:lnSpc>
                <a:spcPct val="80000"/>
              </a:lnSpc>
            </a:pPr>
            <a:endParaRPr lang="en-US" altLang="en-US" i="1" u="sng"/>
          </a:p>
          <a:p>
            <a:pPr>
              <a:lnSpc>
                <a:spcPct val="80000"/>
              </a:lnSpc>
            </a:pPr>
            <a:r>
              <a:rPr lang="en-US" altLang="en-US"/>
              <a:t>Determine </a:t>
            </a:r>
            <a:r>
              <a:rPr lang="en-US" altLang="en-US" i="1" u="sng"/>
              <a:t>worst</a:t>
            </a:r>
            <a:r>
              <a:rPr lang="en-US" altLang="en-US"/>
              <a:t>, </a:t>
            </a:r>
            <a:r>
              <a:rPr lang="en-US" altLang="en-US" i="1" u="sng"/>
              <a:t>average</a:t>
            </a:r>
            <a:r>
              <a:rPr lang="en-US" altLang="en-US"/>
              <a:t>, and </a:t>
            </a:r>
            <a:r>
              <a:rPr lang="en-US" altLang="en-US" i="1" u="sng"/>
              <a:t>best</a:t>
            </a:r>
            <a:r>
              <a:rPr lang="en-US" altLang="en-US"/>
              <a:t> cases for input of size </a:t>
            </a:r>
            <a:r>
              <a:rPr lang="en-US" altLang="en-US" i="1"/>
              <a:t>n</a:t>
            </a:r>
          </a:p>
          <a:p>
            <a:pPr>
              <a:lnSpc>
                <a:spcPct val="80000"/>
              </a:lnSpc>
            </a:pPr>
            <a:endParaRPr lang="en-US" altLang="en-US" i="1"/>
          </a:p>
          <a:p>
            <a:pPr>
              <a:lnSpc>
                <a:spcPct val="80000"/>
              </a:lnSpc>
            </a:pPr>
            <a:r>
              <a:rPr lang="en-US" altLang="en-US"/>
              <a:t>Set up a sum for the number of times the basic operation is executed</a:t>
            </a:r>
          </a:p>
          <a:p>
            <a:pPr>
              <a:lnSpc>
                <a:spcPct val="80000"/>
              </a:lnSpc>
            </a:pPr>
            <a:endParaRPr lang="en-US" altLang="en-US" i="1"/>
          </a:p>
          <a:p>
            <a:pPr>
              <a:lnSpc>
                <a:spcPct val="80000"/>
              </a:lnSpc>
            </a:pPr>
            <a:r>
              <a:rPr lang="en-US" altLang="en-US"/>
              <a:t>Simplify the sum using standard formulas and rules (see Appendix A)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 i="1"/>
              <a:t>                      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112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1473-AF3B-4389-BD7B-A351C6419BF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1: Maximum element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sz="2000">
              <a:cs typeface="Times New Roman" panose="02020603050405020304" pitchFamily="18" charset="0"/>
            </a:endParaRPr>
          </a:p>
          <a:p>
            <a:endParaRPr lang="en-US" altLang="en-US" sz="2000"/>
          </a:p>
        </p:txBody>
      </p:sp>
      <p:pic>
        <p:nvPicPr>
          <p:cNvPr id="336900" name="Picture 4" descr="2_3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295401"/>
            <a:ext cx="8077200" cy="3381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830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73AE-756D-4A54-828F-3E9FE0E8B22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Time efficiency of nonrecursive algorithms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305800" cy="5286375"/>
          </a:xfrm>
        </p:spPr>
        <p:txBody>
          <a:bodyPr/>
          <a:lstStyle/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800" dirty="0"/>
              <a:t>General Plan for Analysis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dirty="0"/>
              <a:t> </a:t>
            </a:r>
            <a:endParaRPr lang="en-US" altLang="en-US" i="1" u="sng" dirty="0"/>
          </a:p>
          <a:p>
            <a:pPr>
              <a:lnSpc>
                <a:spcPct val="80000"/>
              </a:lnSpc>
            </a:pPr>
            <a:r>
              <a:rPr lang="en-US" altLang="en-US" i="1" u="sng" dirty="0"/>
              <a:t>input size </a:t>
            </a:r>
            <a:r>
              <a:rPr lang="en-US" altLang="en-US" dirty="0"/>
              <a:t> the number of elements in the array </a:t>
            </a:r>
            <a:endParaRPr lang="en-US" altLang="en-US" i="1" u="sng" dirty="0"/>
          </a:p>
          <a:p>
            <a:pPr>
              <a:lnSpc>
                <a:spcPct val="80000"/>
              </a:lnSpc>
            </a:pPr>
            <a:endParaRPr lang="en-US" altLang="en-US" i="1" u="sng" dirty="0"/>
          </a:p>
          <a:p>
            <a:pPr>
              <a:lnSpc>
                <a:spcPct val="80000"/>
              </a:lnSpc>
            </a:pPr>
            <a:r>
              <a:rPr lang="en-US" altLang="en-US" i="1" u="sng" dirty="0"/>
              <a:t>basic operation</a:t>
            </a:r>
            <a:r>
              <a:rPr lang="en-US" altLang="en-US" dirty="0"/>
              <a:t>: comparison (&gt;) </a:t>
            </a:r>
            <a:endParaRPr lang="en-US" altLang="en-US" i="1" u="sng" dirty="0"/>
          </a:p>
          <a:p>
            <a:pPr>
              <a:lnSpc>
                <a:spcPct val="80000"/>
              </a:lnSpc>
            </a:pPr>
            <a:endParaRPr lang="en-US" altLang="en-US" i="1" u="sng" dirty="0"/>
          </a:p>
          <a:p>
            <a:pPr>
              <a:lnSpc>
                <a:spcPct val="80000"/>
              </a:lnSpc>
            </a:pPr>
            <a:r>
              <a:rPr lang="en-US" altLang="en-US" i="1" u="sng" dirty="0"/>
              <a:t>worst</a:t>
            </a:r>
            <a:r>
              <a:rPr lang="en-US" altLang="en-US" dirty="0"/>
              <a:t>, </a:t>
            </a:r>
            <a:r>
              <a:rPr lang="en-US" altLang="en-US" i="1" u="sng" dirty="0"/>
              <a:t>average</a:t>
            </a:r>
            <a:r>
              <a:rPr lang="en-US" altLang="en-US" dirty="0"/>
              <a:t>, </a:t>
            </a:r>
            <a:r>
              <a:rPr lang="en-US" altLang="en-US" i="1" u="sng" dirty="0"/>
              <a:t>best</a:t>
            </a:r>
            <a:r>
              <a:rPr lang="en-US" altLang="en-US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 all cases are 1 operation for each iteration</a:t>
            </a:r>
          </a:p>
          <a:p>
            <a:pPr lvl="1">
              <a:lnSpc>
                <a:spcPct val="80000"/>
              </a:lnSpc>
            </a:pPr>
            <a:endParaRPr lang="en-US" altLang="en-US" i="1" dirty="0"/>
          </a:p>
          <a:p>
            <a:pPr>
              <a:lnSpc>
                <a:spcPct val="80000"/>
              </a:lnSpc>
            </a:pPr>
            <a:r>
              <a:rPr lang="en-US" altLang="en-US" dirty="0"/>
              <a:t>A sum for the number of times the basic operation is executed </a:t>
            </a:r>
          </a:p>
          <a:p>
            <a:pPr lvl="1">
              <a:lnSpc>
                <a:spcPct val="80000"/>
              </a:lnSpc>
            </a:pPr>
            <a:r>
              <a:rPr lang="en-US" altLang="en-US" i="1" dirty="0"/>
              <a:t> all  n-1 times 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i="1" dirty="0"/>
          </a:p>
          <a:p>
            <a:pPr>
              <a:lnSpc>
                <a:spcPct val="80000"/>
              </a:lnSpc>
            </a:pPr>
            <a:r>
              <a:rPr lang="en-US" altLang="en-US" dirty="0"/>
              <a:t>Simplify the sum using standard formulas and rules 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ym typeface="Symbol" panose="05050102010706020507" pitchFamily="18" charset="2"/>
              </a:rPr>
              <a:t></a:t>
            </a:r>
            <a:r>
              <a:rPr lang="en-US" altLang="en-US" dirty="0"/>
              <a:t>(</a:t>
            </a:r>
            <a:r>
              <a:rPr lang="en-US" altLang="en-US" i="1" dirty="0"/>
              <a:t>n)</a:t>
            </a:r>
            <a:endParaRPr lang="en-US" altLang="en-US" dirty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 i="1" dirty="0"/>
              <a:t>                      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3713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2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BDE-183D-4537-9AA0-5CA3028928F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5344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Example 2: Element uniqueness problem</a:t>
            </a:r>
          </a:p>
        </p:txBody>
      </p:sp>
      <p:pic>
        <p:nvPicPr>
          <p:cNvPr id="340996" name="Picture 4" descr="2_3b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1295400"/>
            <a:ext cx="8153400" cy="3257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294569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197</TotalTime>
  <Words>1103</Words>
  <Application>Microsoft Office PowerPoint</Application>
  <PresentationFormat>Widescreen</PresentationFormat>
  <Paragraphs>157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Monotype Sorts</vt:lpstr>
      <vt:lpstr>Times New Roman</vt:lpstr>
      <vt:lpstr>Wingdings 3</vt:lpstr>
      <vt:lpstr>Wisp</vt:lpstr>
      <vt:lpstr>PowerPoint Presentation</vt:lpstr>
      <vt:lpstr>Kinds of analyses</vt:lpstr>
      <vt:lpstr>General plan for analyzing time efficiency of a non-recursive algorithm</vt:lpstr>
      <vt:lpstr>Useful summation formulas and rules</vt:lpstr>
      <vt:lpstr>Example 1: Maximum element</vt:lpstr>
      <vt:lpstr>Time efficiency of nonrecursive algorithms</vt:lpstr>
      <vt:lpstr>Example 1: Maximum element</vt:lpstr>
      <vt:lpstr>Time efficiency of nonrecursive algorithms</vt:lpstr>
      <vt:lpstr>Example 2: Element uniqueness problem</vt:lpstr>
      <vt:lpstr>Time efficiency of nonrecursive algorithms</vt:lpstr>
      <vt:lpstr>Example 3: Matrix multiplication</vt:lpstr>
      <vt:lpstr>Time efficiency of nonrecursive algorithms</vt:lpstr>
      <vt:lpstr>Example 4:  Gaussian elimination</vt:lpstr>
      <vt:lpstr>Example 5: Counting binary digits  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31</cp:revision>
  <dcterms:created xsi:type="dcterms:W3CDTF">2016-08-31T19:16:09Z</dcterms:created>
  <dcterms:modified xsi:type="dcterms:W3CDTF">2021-09-03T07:07:54Z</dcterms:modified>
</cp:coreProperties>
</file>