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391" r:id="rId2"/>
    <p:sldId id="378" r:id="rId3"/>
    <p:sldId id="388" r:id="rId4"/>
    <p:sldId id="392" r:id="rId5"/>
    <p:sldId id="393" r:id="rId6"/>
    <p:sldId id="394" r:id="rId7"/>
    <p:sldId id="402" r:id="rId8"/>
    <p:sldId id="418" r:id="rId9"/>
    <p:sldId id="403" r:id="rId10"/>
    <p:sldId id="404" r:id="rId11"/>
    <p:sldId id="405" r:id="rId12"/>
    <p:sldId id="406" r:id="rId13"/>
    <p:sldId id="407" r:id="rId14"/>
    <p:sldId id="40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77" d="100"/>
          <a:sy n="77" d="100"/>
        </p:scale>
        <p:origin x="55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 lIns="92152" tIns="46076" rIns="92152" bIns="46076"/>
          <a:lstStyle/>
          <a:p>
            <a:fld id="{99184401-D5D5-4D8A-B395-18ECBF63CD9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52" tIns="46076" rIns="92152" bIns="46076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12576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48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 defTabSz="94148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 defTabSz="94148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 defTabSz="94148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 defTabSz="94148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algn="ctr" defTabSz="9414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algn="ctr" defTabSz="9414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algn="ctr" defTabSz="9414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algn="ctr" defTabSz="9414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C7BE89-F2C8-4474-8760-356066353702}" type="slidenum">
              <a:rPr lang="en-US" altLang="en-US">
                <a:latin typeface="Times New Roman" panose="02020603050405020304" pitchFamily="18" charset="0"/>
              </a:rPr>
              <a:pPr/>
              <a:t>10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4442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48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 defTabSz="94148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 defTabSz="94148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 defTabSz="94148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 defTabSz="94148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algn="ctr" defTabSz="9414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algn="ctr" defTabSz="9414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algn="ctr" defTabSz="9414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algn="ctr" defTabSz="9414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A788AE2-A4B7-4687-BE98-9F843EE13A70}" type="slidenum">
              <a:rPr lang="en-US" altLang="en-US">
                <a:latin typeface="Times New Roman" panose="02020603050405020304" pitchFamily="18" charset="0"/>
              </a:rPr>
              <a:pPr/>
              <a:t>11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37282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48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 defTabSz="94148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 defTabSz="94148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 defTabSz="94148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 defTabSz="94148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algn="ctr" defTabSz="9414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algn="ctr" defTabSz="9414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algn="ctr" defTabSz="9414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algn="ctr" defTabSz="9414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E898ADB-7B0B-4D21-A872-9721226B3DCE}" type="slidenum">
              <a:rPr lang="en-US" altLang="en-US">
                <a:latin typeface="Times New Roman" panose="02020603050405020304" pitchFamily="18" charset="0"/>
              </a:rPr>
              <a:pPr/>
              <a:t>12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90844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48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 defTabSz="94148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 defTabSz="94148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 defTabSz="94148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 defTabSz="94148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algn="ctr" defTabSz="9414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algn="ctr" defTabSz="9414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algn="ctr" defTabSz="9414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algn="ctr" defTabSz="9414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1AE8D8-13B0-46CC-9FE3-EF8B9C4B82C6}" type="slidenum">
              <a:rPr lang="en-US" altLang="en-US">
                <a:latin typeface="Times New Roman" panose="02020603050405020304" pitchFamily="18" charset="0"/>
              </a:rPr>
              <a:pPr/>
              <a:t>13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06662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48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 defTabSz="94148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 defTabSz="94148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 defTabSz="94148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 defTabSz="94148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algn="ctr" defTabSz="9414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algn="ctr" defTabSz="9414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algn="ctr" defTabSz="9414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algn="ctr" defTabSz="9414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94CF30B-992F-4EE5-8D9D-144481333568}" type="slidenum">
              <a:rPr lang="en-US" altLang="en-US">
                <a:latin typeface="Times New Roman" panose="02020603050405020304" pitchFamily="18" charset="0"/>
              </a:rPr>
              <a:pPr/>
              <a:t>14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3338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82C7FEE-15D8-48A2-A35A-E9D744AC8E78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6711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550D0C9-D3DE-499B-B189-45EA5A6C7B16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3043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 lIns="92152" tIns="46076" rIns="92152" bIns="46076"/>
          <a:lstStyle/>
          <a:p>
            <a:fld id="{68855C44-C16A-458E-9FDC-7EE3A18BAB0F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52" tIns="46076" rIns="92152" bIns="46076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96690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 lIns="92152" tIns="46076" rIns="92152" bIns="46076"/>
          <a:lstStyle/>
          <a:p>
            <a:fld id="{AC1DEE81-2F85-4CAB-95E4-9F83F0197A7F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52" tIns="46076" rIns="92152" bIns="46076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47616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 lIns="92152" tIns="46076" rIns="92152" bIns="46076"/>
          <a:lstStyle/>
          <a:p>
            <a:fld id="{032B547C-F6BF-4668-AB7C-70AFB0559406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52" tIns="46076" rIns="92152" bIns="46076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81944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48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 defTabSz="94148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 defTabSz="94148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 defTabSz="94148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 defTabSz="94148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algn="ctr" defTabSz="9414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algn="ctr" defTabSz="9414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algn="ctr" defTabSz="9414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algn="ctr" defTabSz="9414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BEAB555-6683-46F0-AA3B-17DBA3181E51}" type="slidenum">
              <a:rPr lang="en-US" altLang="en-US">
                <a:latin typeface="Times New Roman" panose="02020603050405020304" pitchFamily="18" charset="0"/>
              </a:rPr>
              <a:pPr/>
              <a:t>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64798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48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 defTabSz="94148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 defTabSz="94148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 defTabSz="94148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 defTabSz="94148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algn="ctr" defTabSz="9414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algn="ctr" defTabSz="9414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algn="ctr" defTabSz="9414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algn="ctr" defTabSz="9414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BEAB555-6683-46F0-AA3B-17DBA3181E51}" type="slidenum">
              <a:rPr lang="en-US" altLang="en-US">
                <a:latin typeface="Times New Roman" panose="02020603050405020304" pitchFamily="18" charset="0"/>
              </a:rPr>
              <a:pPr/>
              <a:t>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64798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48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 defTabSz="94148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 defTabSz="94148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 defTabSz="94148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 defTabSz="94148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algn="ctr" defTabSz="9414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algn="ctr" defTabSz="9414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algn="ctr" defTabSz="9414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algn="ctr" defTabSz="9414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676E96F-9647-4D1E-BF07-4D75720B8824}" type="slidenum">
              <a:rPr lang="en-US" altLang="en-US">
                <a:latin typeface="Times New Roman" panose="02020603050405020304" pitchFamily="18" charset="0"/>
              </a:rPr>
              <a:pPr/>
              <a:t>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9206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2D35857-1DBE-4DC7-BC4A-8A91472B041F}" type="datetime1">
              <a:rPr lang="en-US" altLang="en-US"/>
              <a:pPr/>
              <a:t>10/23/2019</a:t>
            </a:fld>
            <a:endParaRPr lang="en-US" altLang="en-US"/>
          </a:p>
        </p:txBody>
      </p:sp>
      <p:sp>
        <p:nvSpPr>
          <p:cNvPr id="1095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C6FBB7-2DF5-460A-AFB0-F75EB542B35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095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Running time of insertion sort</a:t>
            </a:r>
          </a:p>
        </p:txBody>
      </p:sp>
      <p:sp>
        <p:nvSpPr>
          <p:cNvPr id="91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The running time depends on the input: an already sorted sequence is easier to sort.</a:t>
            </a:r>
          </a:p>
          <a:p>
            <a:pPr eaLnBrk="1" hangingPunct="1"/>
            <a:r>
              <a:rPr lang="en-US" altLang="en-US" dirty="0"/>
              <a:t>Parameterize the running time by </a:t>
            </a:r>
            <a:r>
              <a:rPr lang="en-US" altLang="en-US" dirty="0">
                <a:solidFill>
                  <a:srgbClr val="008000"/>
                </a:solidFill>
              </a:rPr>
              <a:t>the size of the input</a:t>
            </a:r>
            <a:r>
              <a:rPr lang="en-US" altLang="en-US" dirty="0"/>
              <a:t>, since short sequences are easier to sort than long ones.</a:t>
            </a:r>
          </a:p>
          <a:p>
            <a:pPr eaLnBrk="1" hangingPunct="1"/>
            <a:r>
              <a:rPr lang="en-US" altLang="en-US" dirty="0"/>
              <a:t>Generally, we seek upper bounds on the running time, because everybody likes a guarantee.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7507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00D5404-7AB4-4214-BFFD-A35759142429}" type="datetime1">
              <a:rPr lang="en-US" altLang="en-US"/>
              <a:pPr eaLnBrk="1" hangingPunct="1"/>
              <a:t>10/23/2019</a:t>
            </a:fld>
            <a:endParaRPr lang="en-US" altLang="en-US"/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C640104-392A-407A-885E-F2EE7B84FB4E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1371601"/>
            <a:ext cx="8458200" cy="452596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Tx/>
              <a:buNone/>
            </a:pPr>
            <a:r>
              <a:rPr lang="en-US" altLang="en-US" sz="2400" u="sng" dirty="0"/>
              <a:t>	Statement 								cost   time__</a:t>
            </a:r>
          </a:p>
          <a:p>
            <a:pPr eaLnBrk="1" hangingPunct="1">
              <a:buFontTx/>
              <a:buNone/>
            </a:pPr>
            <a:r>
              <a:rPr lang="en-US" altLang="en-US" sz="2000" b="1" dirty="0" err="1">
                <a:latin typeface="Courier New" panose="02070309020205020404" pitchFamily="49" charset="0"/>
              </a:rPr>
              <a:t>InsertionSort</a:t>
            </a:r>
            <a:r>
              <a:rPr lang="en-US" altLang="en-US" sz="2000" b="1" dirty="0">
                <a:latin typeface="Courier New" panose="02070309020205020404" pitchFamily="49" charset="0"/>
              </a:rPr>
              <a:t>(A, n) {				</a:t>
            </a:r>
          </a:p>
          <a:p>
            <a:pPr eaLnBrk="1" hangingPunct="1">
              <a:buFontTx/>
              <a:buNone/>
            </a:pPr>
            <a:r>
              <a:rPr lang="en-US" altLang="en-US" sz="2000" b="1" dirty="0">
                <a:solidFill>
                  <a:srgbClr val="B2B2B2"/>
                </a:solidFill>
                <a:latin typeface="Courier New" panose="02070309020205020404" pitchFamily="49" charset="0"/>
              </a:rPr>
              <a:t>	for j = 2 to n { 							</a:t>
            </a:r>
            <a:r>
              <a:rPr lang="en-US" altLang="en-US" sz="2000" dirty="0">
                <a:solidFill>
                  <a:srgbClr val="B2B2B2"/>
                </a:solidFill>
              </a:rPr>
              <a:t>c</a:t>
            </a:r>
            <a:r>
              <a:rPr lang="en-US" altLang="en-US" sz="2000" baseline="-25000" dirty="0">
                <a:solidFill>
                  <a:srgbClr val="B2B2B2"/>
                </a:solidFill>
              </a:rPr>
              <a:t>1	</a:t>
            </a:r>
            <a:r>
              <a:rPr lang="en-US" altLang="en-US" sz="2000" dirty="0">
                <a:solidFill>
                  <a:srgbClr val="B2B2B2"/>
                </a:solidFill>
              </a:rPr>
              <a:t>n</a:t>
            </a:r>
            <a:endParaRPr lang="en-US" altLang="en-US" sz="2000" b="1" dirty="0">
              <a:solidFill>
                <a:srgbClr val="B2B2B2"/>
              </a:solidFill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dirty="0">
                <a:solidFill>
                  <a:srgbClr val="C0C0C0"/>
                </a:solidFill>
                <a:latin typeface="Courier New" panose="02070309020205020404" pitchFamily="49" charset="0"/>
              </a:rPr>
              <a:t>		key = A[j]									</a:t>
            </a:r>
            <a:r>
              <a:rPr lang="en-US" altLang="en-US" sz="2000" dirty="0">
                <a:solidFill>
                  <a:srgbClr val="C0C0C0"/>
                </a:solidFill>
              </a:rPr>
              <a:t>c</a:t>
            </a:r>
            <a:r>
              <a:rPr lang="en-US" altLang="en-US" sz="2000" baseline="-25000" dirty="0">
                <a:solidFill>
                  <a:srgbClr val="C0C0C0"/>
                </a:solidFill>
              </a:rPr>
              <a:t>2	</a:t>
            </a:r>
            <a:r>
              <a:rPr lang="en-US" altLang="en-US" sz="2000" dirty="0">
                <a:solidFill>
                  <a:srgbClr val="C0C0C0"/>
                </a:solidFill>
              </a:rPr>
              <a:t>(n-1)</a:t>
            </a:r>
            <a:endParaRPr lang="en-US" altLang="en-US" sz="2000" b="1" dirty="0">
              <a:solidFill>
                <a:srgbClr val="C0C0C0"/>
              </a:solidFill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dirty="0">
                <a:solidFill>
                  <a:srgbClr val="C0C0C0"/>
                </a:solidFill>
                <a:latin typeface="Courier New" panose="02070309020205020404" pitchFamily="49" charset="0"/>
              </a:rPr>
              <a:t>		</a:t>
            </a:r>
            <a:r>
              <a:rPr lang="en-US" altLang="en-US" sz="2000" b="1" dirty="0" err="1">
                <a:solidFill>
                  <a:srgbClr val="C0C0C0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solidFill>
                  <a:srgbClr val="C0C0C0"/>
                </a:solidFill>
                <a:latin typeface="Courier New" panose="02070309020205020404" pitchFamily="49" charset="0"/>
              </a:rPr>
              <a:t> = j - 1;									</a:t>
            </a:r>
            <a:r>
              <a:rPr lang="en-US" altLang="en-US" sz="2000" dirty="0">
                <a:solidFill>
                  <a:srgbClr val="C0C0C0"/>
                </a:solidFill>
              </a:rPr>
              <a:t>c</a:t>
            </a:r>
            <a:r>
              <a:rPr lang="en-US" altLang="en-US" sz="2000" baseline="-25000" dirty="0">
                <a:solidFill>
                  <a:srgbClr val="C0C0C0"/>
                </a:solidFill>
              </a:rPr>
              <a:t>3	</a:t>
            </a:r>
            <a:r>
              <a:rPr lang="en-US" altLang="en-US" sz="2000" dirty="0">
                <a:solidFill>
                  <a:srgbClr val="C0C0C0"/>
                </a:solidFill>
              </a:rPr>
              <a:t>(n-1)</a:t>
            </a:r>
            <a:endParaRPr lang="en-US" altLang="en-US" sz="2000" b="1" dirty="0">
              <a:solidFill>
                <a:srgbClr val="C0C0C0"/>
              </a:solidFill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	while (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latin typeface="Courier New" panose="02070309020205020404" pitchFamily="49" charset="0"/>
              </a:rPr>
              <a:t> &gt; 0) and (A[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latin typeface="Courier New" panose="02070309020205020404" pitchFamily="49" charset="0"/>
              </a:rPr>
              <a:t>] &gt; key) {		</a:t>
            </a:r>
            <a:r>
              <a:rPr lang="en-US" altLang="en-US" sz="2000" dirty="0"/>
              <a:t>c</a:t>
            </a:r>
            <a:r>
              <a:rPr lang="en-US" altLang="en-US" sz="2000" baseline="-25000" dirty="0"/>
              <a:t>4	</a:t>
            </a:r>
            <a:r>
              <a:rPr lang="en-US" altLang="en-US" sz="2000" dirty="0"/>
              <a:t>S</a:t>
            </a:r>
            <a:endParaRPr lang="en-US" altLang="en-US" sz="2000" b="1" dirty="0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dirty="0">
                <a:solidFill>
                  <a:srgbClr val="C0C0C0"/>
                </a:solidFill>
                <a:latin typeface="Courier New" panose="02070309020205020404" pitchFamily="49" charset="0"/>
              </a:rPr>
              <a:t>			A[i+1] = A[</a:t>
            </a:r>
            <a:r>
              <a:rPr lang="en-US" altLang="en-US" sz="2000" b="1" dirty="0" err="1">
                <a:solidFill>
                  <a:srgbClr val="C0C0C0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solidFill>
                  <a:srgbClr val="C0C0C0"/>
                </a:solidFill>
                <a:latin typeface="Courier New" panose="02070309020205020404" pitchFamily="49" charset="0"/>
              </a:rPr>
              <a:t>]							</a:t>
            </a:r>
            <a:r>
              <a:rPr lang="en-US" altLang="en-US" sz="2000" dirty="0">
                <a:solidFill>
                  <a:srgbClr val="C0C0C0"/>
                </a:solidFill>
              </a:rPr>
              <a:t>c</a:t>
            </a:r>
            <a:r>
              <a:rPr lang="en-US" altLang="en-US" sz="2000" baseline="-25000" dirty="0">
                <a:solidFill>
                  <a:srgbClr val="C0C0C0"/>
                </a:solidFill>
              </a:rPr>
              <a:t>5	</a:t>
            </a:r>
            <a:r>
              <a:rPr lang="en-US" altLang="en-US" sz="2000" dirty="0">
                <a:solidFill>
                  <a:srgbClr val="C0C0C0"/>
                </a:solidFill>
              </a:rPr>
              <a:t>(S-(n-1))</a:t>
            </a:r>
            <a:endParaRPr lang="en-US" altLang="en-US" sz="2000" b="1" dirty="0">
              <a:solidFill>
                <a:srgbClr val="C0C0C0"/>
              </a:solidFill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dirty="0">
                <a:solidFill>
                  <a:srgbClr val="C0C0C0"/>
                </a:solidFill>
                <a:latin typeface="Courier New" panose="02070309020205020404" pitchFamily="49" charset="0"/>
              </a:rPr>
              <a:t>			</a:t>
            </a:r>
            <a:r>
              <a:rPr lang="en-US" altLang="en-US" sz="2000" b="1" dirty="0" err="1">
                <a:solidFill>
                  <a:srgbClr val="C0C0C0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solidFill>
                  <a:srgbClr val="C0C0C0"/>
                </a:solidFill>
                <a:latin typeface="Courier New" panose="02070309020205020404" pitchFamily="49" charset="0"/>
              </a:rPr>
              <a:t> = </a:t>
            </a:r>
            <a:r>
              <a:rPr lang="en-US" altLang="en-US" sz="2000" b="1" dirty="0" err="1">
                <a:solidFill>
                  <a:srgbClr val="C0C0C0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solidFill>
                  <a:srgbClr val="C0C0C0"/>
                </a:solidFill>
                <a:latin typeface="Courier New" panose="02070309020205020404" pitchFamily="49" charset="0"/>
              </a:rPr>
              <a:t> - 1									</a:t>
            </a:r>
            <a:r>
              <a:rPr lang="en-US" altLang="en-US" sz="2000" dirty="0">
                <a:solidFill>
                  <a:srgbClr val="C0C0C0"/>
                </a:solidFill>
              </a:rPr>
              <a:t>c</a:t>
            </a:r>
            <a:r>
              <a:rPr lang="en-US" altLang="en-US" sz="2000" baseline="-25000" dirty="0">
                <a:solidFill>
                  <a:srgbClr val="C0C0C0"/>
                </a:solidFill>
              </a:rPr>
              <a:t>6	</a:t>
            </a:r>
            <a:r>
              <a:rPr lang="en-US" altLang="en-US" sz="2000" dirty="0">
                <a:solidFill>
                  <a:srgbClr val="C0C0C0"/>
                </a:solidFill>
              </a:rPr>
              <a:t>(S-(n-1))</a:t>
            </a:r>
            <a:endParaRPr lang="en-US" altLang="en-US" sz="2000" b="1" dirty="0">
              <a:solidFill>
                <a:srgbClr val="C0C0C0"/>
              </a:solidFill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dirty="0">
                <a:solidFill>
                  <a:srgbClr val="C0C0C0"/>
                </a:solidFill>
                <a:latin typeface="Courier New" panose="02070309020205020404" pitchFamily="49" charset="0"/>
              </a:rPr>
              <a:t>		}												</a:t>
            </a:r>
            <a:r>
              <a:rPr lang="en-US" altLang="en-US" sz="2000" dirty="0">
                <a:solidFill>
                  <a:srgbClr val="C0C0C0"/>
                </a:solidFill>
              </a:rPr>
              <a:t>0</a:t>
            </a:r>
            <a:endParaRPr lang="en-US" altLang="en-US" sz="2000" b="1" dirty="0">
              <a:solidFill>
                <a:srgbClr val="C0C0C0"/>
              </a:solidFill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dirty="0">
                <a:solidFill>
                  <a:srgbClr val="C0C0C0"/>
                </a:solidFill>
                <a:latin typeface="Courier New" panose="02070309020205020404" pitchFamily="49" charset="0"/>
              </a:rPr>
              <a:t>		A[i+1] = key									</a:t>
            </a:r>
            <a:r>
              <a:rPr lang="en-US" altLang="en-US" sz="2000" dirty="0">
                <a:solidFill>
                  <a:srgbClr val="C0C0C0"/>
                </a:solidFill>
              </a:rPr>
              <a:t>c</a:t>
            </a:r>
            <a:r>
              <a:rPr lang="en-US" altLang="en-US" sz="2000" baseline="-25000" dirty="0">
                <a:solidFill>
                  <a:srgbClr val="C0C0C0"/>
                </a:solidFill>
              </a:rPr>
              <a:t>7	</a:t>
            </a:r>
            <a:r>
              <a:rPr lang="en-US" altLang="en-US" sz="2000" dirty="0">
                <a:solidFill>
                  <a:srgbClr val="C0C0C0"/>
                </a:solidFill>
              </a:rPr>
              <a:t>(n-1)</a:t>
            </a:r>
            <a:endParaRPr lang="en-US" altLang="en-US" sz="2000" b="1" dirty="0">
              <a:solidFill>
                <a:srgbClr val="C0C0C0"/>
              </a:solidFill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dirty="0">
                <a:solidFill>
                  <a:srgbClr val="B2B2B2"/>
                </a:solidFill>
                <a:latin typeface="Courier New" panose="02070309020205020404" pitchFamily="49" charset="0"/>
              </a:rPr>
              <a:t>	}						</a:t>
            </a:r>
            <a:r>
              <a:rPr lang="en-US" altLang="en-US" sz="2000" b="1">
                <a:solidFill>
                  <a:srgbClr val="B2B2B2"/>
                </a:solidFill>
                <a:latin typeface="Courier New" panose="02070309020205020404" pitchFamily="49" charset="0"/>
              </a:rPr>
              <a:t>						</a:t>
            </a:r>
            <a:r>
              <a:rPr lang="en-US" altLang="en-US" sz="2000">
                <a:solidFill>
                  <a:srgbClr val="B2B2B2"/>
                </a:solidFill>
              </a:rPr>
              <a:t>0</a:t>
            </a:r>
            <a:endParaRPr lang="en-US" altLang="en-US" sz="2000" b="1" dirty="0">
              <a:solidFill>
                <a:srgbClr val="B2B2B2"/>
              </a:solidFill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}</a:t>
            </a:r>
            <a:endParaRPr lang="en-US" altLang="en-US" sz="2800" b="1" dirty="0">
              <a:solidFill>
                <a:schemeClr val="hlink"/>
              </a:solidFill>
              <a:latin typeface="Courier New" panose="02070309020205020404" pitchFamily="49" charset="0"/>
            </a:endParaRP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Analysis of insertion Sort</a:t>
            </a:r>
          </a:p>
        </p:txBody>
      </p:sp>
    </p:spTree>
    <p:extLst>
      <p:ext uri="{BB962C8B-B14F-4D97-AF65-F5344CB8AC3E}">
        <p14:creationId xmlns:p14="http://schemas.microsoft.com/office/powerpoint/2010/main" val="2599752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8ED7ADC-4F67-4D98-A012-8DCF1403F042}" type="datetime1">
              <a:rPr lang="en-US" altLang="en-US"/>
              <a:pPr eaLnBrk="1" hangingPunct="1"/>
              <a:t>10/23/2019</a:t>
            </a:fld>
            <a:endParaRPr lang="en-US" altLang="en-US"/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8AA53FF-8709-4487-B081-C0A351102887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can S be?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4114801"/>
            <a:ext cx="8229600" cy="20113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S = </a:t>
            </a:r>
            <a:r>
              <a:rPr lang="en-US" altLang="en-US" sz="2800">
                <a:sym typeface="Symbol" panose="05050102010706020507" pitchFamily="18" charset="2"/>
              </a:rPr>
              <a:t></a:t>
            </a:r>
            <a:r>
              <a:rPr lang="en-US" altLang="en-US" sz="2800"/>
              <a:t> </a:t>
            </a:r>
            <a:r>
              <a:rPr lang="en-US" altLang="en-US" sz="2800" baseline="-25000"/>
              <a:t>j=2..n</a:t>
            </a:r>
            <a:r>
              <a:rPr lang="en-US" altLang="en-US" sz="2800"/>
              <a:t> t</a:t>
            </a:r>
            <a:r>
              <a:rPr lang="en-US" altLang="en-US" sz="2800" baseline="-25000"/>
              <a:t>j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Best case: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Worst case: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Average case:</a:t>
            </a:r>
          </a:p>
        </p:txBody>
      </p:sp>
      <p:sp>
        <p:nvSpPr>
          <p:cNvPr id="25606" name="Rectangle 4"/>
          <p:cNvSpPr>
            <a:spLocks noChangeArrowheads="1"/>
          </p:cNvSpPr>
          <p:nvPr/>
        </p:nvSpPr>
        <p:spPr bwMode="auto">
          <a:xfrm>
            <a:off x="3581400" y="2743200"/>
            <a:ext cx="6019800" cy="3048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07" name="Rectangle 5"/>
          <p:cNvSpPr>
            <a:spLocks noChangeArrowheads="1"/>
          </p:cNvSpPr>
          <p:nvPr/>
        </p:nvSpPr>
        <p:spPr bwMode="auto">
          <a:xfrm>
            <a:off x="6400800" y="2743200"/>
            <a:ext cx="228600" cy="304800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08" name="Text Box 6"/>
          <p:cNvSpPr txBox="1">
            <a:spLocks noChangeArrowheads="1"/>
          </p:cNvSpPr>
          <p:nvPr/>
        </p:nvSpPr>
        <p:spPr bwMode="auto">
          <a:xfrm>
            <a:off x="3429000" y="2376489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000" i="1"/>
              <a:t>1</a:t>
            </a:r>
          </a:p>
        </p:txBody>
      </p:sp>
      <p:sp>
        <p:nvSpPr>
          <p:cNvPr id="25609" name="Text Box 7"/>
          <p:cNvSpPr txBox="1">
            <a:spLocks noChangeArrowheads="1"/>
          </p:cNvSpPr>
          <p:nvPr/>
        </p:nvSpPr>
        <p:spPr bwMode="auto">
          <a:xfrm>
            <a:off x="5549900" y="2362201"/>
            <a:ext cx="241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000" i="1"/>
              <a:t>i</a:t>
            </a:r>
          </a:p>
        </p:txBody>
      </p:sp>
      <p:sp>
        <p:nvSpPr>
          <p:cNvPr id="25610" name="Text Box 8"/>
          <p:cNvSpPr txBox="1">
            <a:spLocks noChangeArrowheads="1"/>
          </p:cNvSpPr>
          <p:nvPr/>
        </p:nvSpPr>
        <p:spPr bwMode="auto">
          <a:xfrm>
            <a:off x="6394450" y="2362201"/>
            <a:ext cx="241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000" i="1"/>
              <a:t>j</a:t>
            </a:r>
          </a:p>
        </p:txBody>
      </p:sp>
      <p:sp>
        <p:nvSpPr>
          <p:cNvPr id="25611" name="AutoShape 9"/>
          <p:cNvSpPr>
            <a:spLocks/>
          </p:cNvSpPr>
          <p:nvPr/>
        </p:nvSpPr>
        <p:spPr bwMode="auto">
          <a:xfrm rot="-5400000">
            <a:off x="4800600" y="1930400"/>
            <a:ext cx="381000" cy="2819400"/>
          </a:xfrm>
          <a:prstGeom prst="leftBrace">
            <a:avLst>
              <a:gd name="adj1" fmla="val 61667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12" name="Text Box 10"/>
          <p:cNvSpPr txBox="1">
            <a:spLocks noChangeArrowheads="1"/>
          </p:cNvSpPr>
          <p:nvPr/>
        </p:nvSpPr>
        <p:spPr bwMode="auto">
          <a:xfrm>
            <a:off x="4591050" y="3519488"/>
            <a:ext cx="819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/>
              <a:t>sorted</a:t>
            </a:r>
          </a:p>
        </p:txBody>
      </p:sp>
      <p:sp>
        <p:nvSpPr>
          <p:cNvPr id="25613" name="Line 11"/>
          <p:cNvSpPr>
            <a:spLocks noChangeShapeType="1"/>
          </p:cNvSpPr>
          <p:nvPr/>
        </p:nvSpPr>
        <p:spPr bwMode="auto">
          <a:xfrm flipH="1">
            <a:off x="5092700" y="2590800"/>
            <a:ext cx="533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Rectangle 12"/>
          <p:cNvSpPr>
            <a:spLocks noChangeArrowheads="1"/>
          </p:cNvSpPr>
          <p:nvPr/>
        </p:nvSpPr>
        <p:spPr bwMode="auto">
          <a:xfrm>
            <a:off x="5549900" y="2743200"/>
            <a:ext cx="228600" cy="304800"/>
          </a:xfrm>
          <a:prstGeom prst="rect">
            <a:avLst/>
          </a:prstGeom>
          <a:solidFill>
            <a:srgbClr val="00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15" name="Text Box 13"/>
          <p:cNvSpPr txBox="1">
            <a:spLocks noChangeArrowheads="1"/>
          </p:cNvSpPr>
          <p:nvPr/>
        </p:nvSpPr>
        <p:spPr bwMode="auto">
          <a:xfrm>
            <a:off x="4111626" y="1676401"/>
            <a:ext cx="4498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Inner loop stops when A[i] &lt;= key, or i = 0</a:t>
            </a:r>
          </a:p>
        </p:txBody>
      </p:sp>
      <p:sp>
        <p:nvSpPr>
          <p:cNvPr id="25616" name="Line 14"/>
          <p:cNvSpPr>
            <a:spLocks noChangeShapeType="1"/>
          </p:cNvSpPr>
          <p:nvPr/>
        </p:nvSpPr>
        <p:spPr bwMode="auto">
          <a:xfrm flipV="1">
            <a:off x="5638800" y="2057400"/>
            <a:ext cx="4572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Line 15"/>
          <p:cNvSpPr>
            <a:spLocks noChangeShapeType="1"/>
          </p:cNvSpPr>
          <p:nvPr/>
        </p:nvSpPr>
        <p:spPr bwMode="auto">
          <a:xfrm flipH="1" flipV="1">
            <a:off x="6096000" y="2057400"/>
            <a:ext cx="4572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8" name="Line 16"/>
          <p:cNvSpPr>
            <a:spLocks noChangeShapeType="1"/>
          </p:cNvSpPr>
          <p:nvPr/>
        </p:nvSpPr>
        <p:spPr bwMode="auto">
          <a:xfrm>
            <a:off x="6477000" y="31242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9" name="Text Box 17"/>
          <p:cNvSpPr txBox="1">
            <a:spLocks noChangeArrowheads="1"/>
          </p:cNvSpPr>
          <p:nvPr/>
        </p:nvSpPr>
        <p:spPr bwMode="auto">
          <a:xfrm>
            <a:off x="6203950" y="3443288"/>
            <a:ext cx="577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Key</a:t>
            </a:r>
          </a:p>
        </p:txBody>
      </p:sp>
    </p:spTree>
    <p:extLst>
      <p:ext uri="{BB962C8B-B14F-4D97-AF65-F5344CB8AC3E}">
        <p14:creationId xmlns:p14="http://schemas.microsoft.com/office/powerpoint/2010/main" val="1345255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05E9313-0593-4F2C-803A-5F5036DCCD08}" type="datetime1">
              <a:rPr lang="en-US" altLang="en-US"/>
              <a:pPr eaLnBrk="1" hangingPunct="1"/>
              <a:t>10/23/2019</a:t>
            </a:fld>
            <a:endParaRPr lang="en-US" altLang="en-US"/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036DD2B-942A-4F3C-8DC9-3D5AC08D6135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Best case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4114801"/>
            <a:ext cx="8229600" cy="20113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Array already sorted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S = </a:t>
            </a:r>
            <a:r>
              <a:rPr lang="en-US" altLang="en-US" sz="2800">
                <a:sym typeface="Symbol" panose="05050102010706020507" pitchFamily="18" charset="2"/>
              </a:rPr>
              <a:t></a:t>
            </a:r>
            <a:r>
              <a:rPr lang="en-US" altLang="en-US" sz="2800"/>
              <a:t> </a:t>
            </a:r>
            <a:r>
              <a:rPr lang="en-US" altLang="en-US" sz="2800" baseline="-25000"/>
              <a:t>j=2..n</a:t>
            </a:r>
            <a:r>
              <a:rPr lang="en-US" altLang="en-US" sz="2800"/>
              <a:t> t</a:t>
            </a:r>
            <a:r>
              <a:rPr lang="en-US" altLang="en-US" sz="2800" baseline="-25000"/>
              <a:t>j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t</a:t>
            </a:r>
            <a:r>
              <a:rPr lang="en-US" altLang="en-US" sz="2800" baseline="-25000"/>
              <a:t>j</a:t>
            </a:r>
            <a:r>
              <a:rPr lang="en-US" altLang="en-US" sz="2800"/>
              <a:t> = 1 for all j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S = n-1        T(n) = </a:t>
            </a:r>
            <a:r>
              <a:rPr lang="el-GR" altLang="en-US" sz="2800">
                <a:cs typeface="Arial" panose="020B0604020202020204" pitchFamily="34" charset="0"/>
              </a:rPr>
              <a:t>Θ</a:t>
            </a:r>
            <a:r>
              <a:rPr lang="en-US" altLang="en-US" sz="2800">
                <a:cs typeface="Arial" panose="020B0604020202020204" pitchFamily="34" charset="0"/>
              </a:rPr>
              <a:t> (n)</a:t>
            </a:r>
            <a:endParaRPr lang="el-GR" altLang="en-US" sz="2800">
              <a:cs typeface="Arial" panose="020B0604020202020204" pitchFamily="34" charset="0"/>
            </a:endParaRPr>
          </a:p>
        </p:txBody>
      </p:sp>
      <p:sp>
        <p:nvSpPr>
          <p:cNvPr id="26630" name="Rectangle 4"/>
          <p:cNvSpPr>
            <a:spLocks noChangeArrowheads="1"/>
          </p:cNvSpPr>
          <p:nvPr/>
        </p:nvSpPr>
        <p:spPr bwMode="auto">
          <a:xfrm>
            <a:off x="3581400" y="2743200"/>
            <a:ext cx="6019800" cy="3048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31" name="Rectangle 5"/>
          <p:cNvSpPr>
            <a:spLocks noChangeArrowheads="1"/>
          </p:cNvSpPr>
          <p:nvPr/>
        </p:nvSpPr>
        <p:spPr bwMode="auto">
          <a:xfrm>
            <a:off x="6400800" y="2743200"/>
            <a:ext cx="228600" cy="304800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32" name="Text Box 6"/>
          <p:cNvSpPr txBox="1">
            <a:spLocks noChangeArrowheads="1"/>
          </p:cNvSpPr>
          <p:nvPr/>
        </p:nvSpPr>
        <p:spPr bwMode="auto">
          <a:xfrm>
            <a:off x="3429000" y="2376489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000" i="1"/>
              <a:t>1</a:t>
            </a:r>
          </a:p>
        </p:txBody>
      </p:sp>
      <p:sp>
        <p:nvSpPr>
          <p:cNvPr id="26633" name="Text Box 7"/>
          <p:cNvSpPr txBox="1">
            <a:spLocks noChangeArrowheads="1"/>
          </p:cNvSpPr>
          <p:nvPr/>
        </p:nvSpPr>
        <p:spPr bwMode="auto">
          <a:xfrm>
            <a:off x="6172200" y="2362201"/>
            <a:ext cx="241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000" i="1"/>
              <a:t>i</a:t>
            </a:r>
          </a:p>
        </p:txBody>
      </p:sp>
      <p:sp>
        <p:nvSpPr>
          <p:cNvPr id="26634" name="Text Box 8"/>
          <p:cNvSpPr txBox="1">
            <a:spLocks noChangeArrowheads="1"/>
          </p:cNvSpPr>
          <p:nvPr/>
        </p:nvSpPr>
        <p:spPr bwMode="auto">
          <a:xfrm>
            <a:off x="6394450" y="2362201"/>
            <a:ext cx="241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000" i="1"/>
              <a:t>j</a:t>
            </a:r>
          </a:p>
        </p:txBody>
      </p:sp>
      <p:sp>
        <p:nvSpPr>
          <p:cNvPr id="26635" name="AutoShape 9"/>
          <p:cNvSpPr>
            <a:spLocks/>
          </p:cNvSpPr>
          <p:nvPr/>
        </p:nvSpPr>
        <p:spPr bwMode="auto">
          <a:xfrm rot="-5400000">
            <a:off x="4800600" y="1930400"/>
            <a:ext cx="381000" cy="2819400"/>
          </a:xfrm>
          <a:prstGeom prst="leftBrace">
            <a:avLst>
              <a:gd name="adj1" fmla="val 61667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36" name="Text Box 10"/>
          <p:cNvSpPr txBox="1">
            <a:spLocks noChangeArrowheads="1"/>
          </p:cNvSpPr>
          <p:nvPr/>
        </p:nvSpPr>
        <p:spPr bwMode="auto">
          <a:xfrm>
            <a:off x="4591050" y="3519488"/>
            <a:ext cx="819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/>
              <a:t>sorted</a:t>
            </a:r>
          </a:p>
        </p:txBody>
      </p:sp>
      <p:sp>
        <p:nvSpPr>
          <p:cNvPr id="26637" name="Line 11"/>
          <p:cNvSpPr>
            <a:spLocks noChangeShapeType="1"/>
          </p:cNvSpPr>
          <p:nvPr/>
        </p:nvSpPr>
        <p:spPr bwMode="auto">
          <a:xfrm flipH="1">
            <a:off x="5638800" y="2590800"/>
            <a:ext cx="533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Rectangle 12"/>
          <p:cNvSpPr>
            <a:spLocks noChangeArrowheads="1"/>
          </p:cNvSpPr>
          <p:nvPr/>
        </p:nvSpPr>
        <p:spPr bwMode="auto">
          <a:xfrm>
            <a:off x="6172200" y="2743200"/>
            <a:ext cx="228600" cy="304800"/>
          </a:xfrm>
          <a:prstGeom prst="rect">
            <a:avLst/>
          </a:prstGeom>
          <a:solidFill>
            <a:srgbClr val="00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39" name="Line 13"/>
          <p:cNvSpPr>
            <a:spLocks noChangeShapeType="1"/>
          </p:cNvSpPr>
          <p:nvPr/>
        </p:nvSpPr>
        <p:spPr bwMode="auto">
          <a:xfrm>
            <a:off x="6477000" y="31242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0" name="Text Box 14"/>
          <p:cNvSpPr txBox="1">
            <a:spLocks noChangeArrowheads="1"/>
          </p:cNvSpPr>
          <p:nvPr/>
        </p:nvSpPr>
        <p:spPr bwMode="auto">
          <a:xfrm>
            <a:off x="6203950" y="3443288"/>
            <a:ext cx="577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Key</a:t>
            </a:r>
          </a:p>
        </p:txBody>
      </p:sp>
      <p:sp>
        <p:nvSpPr>
          <p:cNvPr id="26641" name="Text Box 15"/>
          <p:cNvSpPr txBox="1">
            <a:spLocks noChangeArrowheads="1"/>
          </p:cNvSpPr>
          <p:nvPr/>
        </p:nvSpPr>
        <p:spPr bwMode="auto">
          <a:xfrm>
            <a:off x="4111626" y="1676401"/>
            <a:ext cx="4498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Inner loop stops when A[i] &lt;= key, or i = 0</a:t>
            </a:r>
          </a:p>
        </p:txBody>
      </p:sp>
    </p:spTree>
    <p:extLst>
      <p:ext uri="{BB962C8B-B14F-4D97-AF65-F5344CB8AC3E}">
        <p14:creationId xmlns:p14="http://schemas.microsoft.com/office/powerpoint/2010/main" val="2139625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CA7C105-0E73-4E82-AC6E-B49E2DA6CD58}" type="datetime1">
              <a:rPr lang="en-US" altLang="en-US"/>
              <a:pPr eaLnBrk="1" hangingPunct="1"/>
              <a:t>10/23/2019</a:t>
            </a:fld>
            <a:endParaRPr lang="en-US" altLang="en-US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98C8C82-954F-4270-A2A0-A18736D01B1E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Worst case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4114801"/>
            <a:ext cx="8229600" cy="20113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Array originally in reverse order sorted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S = </a:t>
            </a:r>
            <a:r>
              <a:rPr lang="en-US" altLang="en-US" sz="2400">
                <a:sym typeface="Symbol" panose="05050102010706020507" pitchFamily="18" charset="2"/>
              </a:rPr>
              <a:t></a:t>
            </a:r>
            <a:r>
              <a:rPr lang="en-US" altLang="en-US" sz="2400"/>
              <a:t> </a:t>
            </a:r>
            <a:r>
              <a:rPr lang="en-US" altLang="en-US" sz="2400" baseline="-25000"/>
              <a:t>j=2..n</a:t>
            </a:r>
            <a:r>
              <a:rPr lang="en-US" altLang="en-US" sz="2400"/>
              <a:t> t</a:t>
            </a:r>
            <a:r>
              <a:rPr lang="en-US" altLang="en-US" sz="2400" baseline="-25000"/>
              <a:t>j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t</a:t>
            </a:r>
            <a:r>
              <a:rPr lang="en-US" altLang="en-US" sz="2400" baseline="-25000"/>
              <a:t>j</a:t>
            </a:r>
            <a:r>
              <a:rPr lang="en-US" altLang="en-US" sz="2400"/>
              <a:t> = j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S = </a:t>
            </a:r>
            <a:r>
              <a:rPr lang="en-US" altLang="en-US" sz="2400">
                <a:sym typeface="Symbol" panose="05050102010706020507" pitchFamily="18" charset="2"/>
              </a:rPr>
              <a:t></a:t>
            </a:r>
            <a:r>
              <a:rPr lang="en-US" altLang="en-US" sz="2400"/>
              <a:t> </a:t>
            </a:r>
            <a:r>
              <a:rPr lang="en-US" altLang="en-US" sz="2400" baseline="-25000"/>
              <a:t>j=2..n</a:t>
            </a:r>
            <a:r>
              <a:rPr lang="en-US" altLang="en-US" sz="2400"/>
              <a:t> j = 2 + 3 + … + n = (n-1) (n+2) / 2 = </a:t>
            </a:r>
            <a:r>
              <a:rPr lang="el-GR" altLang="en-US" sz="2400">
                <a:cs typeface="Arial" panose="020B0604020202020204" pitchFamily="34" charset="0"/>
              </a:rPr>
              <a:t>Θ</a:t>
            </a:r>
            <a:r>
              <a:rPr lang="en-US" altLang="en-US" sz="2400">
                <a:cs typeface="Arial" panose="020B0604020202020204" pitchFamily="34" charset="0"/>
              </a:rPr>
              <a:t> (n</a:t>
            </a:r>
            <a:r>
              <a:rPr lang="en-US" altLang="en-US" sz="2400" baseline="30000">
                <a:cs typeface="Arial" panose="020B0604020202020204" pitchFamily="34" charset="0"/>
              </a:rPr>
              <a:t>2</a:t>
            </a:r>
            <a:r>
              <a:rPr lang="en-US" altLang="en-US" sz="2400">
                <a:cs typeface="Arial" panose="020B0604020202020204" pitchFamily="34" charset="0"/>
              </a:rPr>
              <a:t>)</a:t>
            </a:r>
            <a:endParaRPr lang="el-GR" altLang="en-US" sz="2400" baseline="-25000">
              <a:cs typeface="Arial" panose="020B0604020202020204" pitchFamily="34" charset="0"/>
            </a:endParaRPr>
          </a:p>
        </p:txBody>
      </p:sp>
      <p:sp>
        <p:nvSpPr>
          <p:cNvPr id="27654" name="Rectangle 4"/>
          <p:cNvSpPr>
            <a:spLocks noChangeArrowheads="1"/>
          </p:cNvSpPr>
          <p:nvPr/>
        </p:nvSpPr>
        <p:spPr bwMode="auto">
          <a:xfrm>
            <a:off x="3581400" y="2743200"/>
            <a:ext cx="6019800" cy="3048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55" name="Rectangle 5"/>
          <p:cNvSpPr>
            <a:spLocks noChangeArrowheads="1"/>
          </p:cNvSpPr>
          <p:nvPr/>
        </p:nvSpPr>
        <p:spPr bwMode="auto">
          <a:xfrm>
            <a:off x="6400800" y="2743200"/>
            <a:ext cx="228600" cy="304800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56" name="Text Box 6"/>
          <p:cNvSpPr txBox="1">
            <a:spLocks noChangeArrowheads="1"/>
          </p:cNvSpPr>
          <p:nvPr/>
        </p:nvSpPr>
        <p:spPr bwMode="auto">
          <a:xfrm>
            <a:off x="3429000" y="2376489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000" i="1"/>
              <a:t>1</a:t>
            </a:r>
          </a:p>
        </p:txBody>
      </p:sp>
      <p:sp>
        <p:nvSpPr>
          <p:cNvPr id="27657" name="Text Box 7"/>
          <p:cNvSpPr txBox="1">
            <a:spLocks noChangeArrowheads="1"/>
          </p:cNvSpPr>
          <p:nvPr/>
        </p:nvSpPr>
        <p:spPr bwMode="auto">
          <a:xfrm>
            <a:off x="6172200" y="2362201"/>
            <a:ext cx="241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000" i="1"/>
              <a:t>i</a:t>
            </a:r>
          </a:p>
        </p:txBody>
      </p:sp>
      <p:sp>
        <p:nvSpPr>
          <p:cNvPr id="27658" name="Text Box 8"/>
          <p:cNvSpPr txBox="1">
            <a:spLocks noChangeArrowheads="1"/>
          </p:cNvSpPr>
          <p:nvPr/>
        </p:nvSpPr>
        <p:spPr bwMode="auto">
          <a:xfrm>
            <a:off x="6394450" y="2362201"/>
            <a:ext cx="241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000" i="1"/>
              <a:t>j</a:t>
            </a:r>
          </a:p>
        </p:txBody>
      </p:sp>
      <p:sp>
        <p:nvSpPr>
          <p:cNvPr id="27659" name="AutoShape 9"/>
          <p:cNvSpPr>
            <a:spLocks/>
          </p:cNvSpPr>
          <p:nvPr/>
        </p:nvSpPr>
        <p:spPr bwMode="auto">
          <a:xfrm rot="-5400000">
            <a:off x="4800600" y="1930400"/>
            <a:ext cx="381000" cy="2819400"/>
          </a:xfrm>
          <a:prstGeom prst="leftBrace">
            <a:avLst>
              <a:gd name="adj1" fmla="val 61667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60" name="Text Box 10"/>
          <p:cNvSpPr txBox="1">
            <a:spLocks noChangeArrowheads="1"/>
          </p:cNvSpPr>
          <p:nvPr/>
        </p:nvSpPr>
        <p:spPr bwMode="auto">
          <a:xfrm>
            <a:off x="4591050" y="3519488"/>
            <a:ext cx="819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/>
              <a:t>sorted</a:t>
            </a:r>
          </a:p>
        </p:txBody>
      </p:sp>
      <p:sp>
        <p:nvSpPr>
          <p:cNvPr id="27661" name="Line 11"/>
          <p:cNvSpPr>
            <a:spLocks noChangeShapeType="1"/>
          </p:cNvSpPr>
          <p:nvPr/>
        </p:nvSpPr>
        <p:spPr bwMode="auto">
          <a:xfrm flipH="1">
            <a:off x="5334000" y="2590800"/>
            <a:ext cx="838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Rectangle 12"/>
          <p:cNvSpPr>
            <a:spLocks noChangeArrowheads="1"/>
          </p:cNvSpPr>
          <p:nvPr/>
        </p:nvSpPr>
        <p:spPr bwMode="auto">
          <a:xfrm>
            <a:off x="3352800" y="2743200"/>
            <a:ext cx="228600" cy="304800"/>
          </a:xfrm>
          <a:prstGeom prst="rect">
            <a:avLst/>
          </a:prstGeom>
          <a:solidFill>
            <a:srgbClr val="00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63" name="Text Box 13"/>
          <p:cNvSpPr txBox="1">
            <a:spLocks noChangeArrowheads="1"/>
          </p:cNvSpPr>
          <p:nvPr/>
        </p:nvSpPr>
        <p:spPr bwMode="auto">
          <a:xfrm>
            <a:off x="4264025" y="1676401"/>
            <a:ext cx="3562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Inner loop stops when A[i] &lt;= key</a:t>
            </a:r>
          </a:p>
        </p:txBody>
      </p:sp>
      <p:sp>
        <p:nvSpPr>
          <p:cNvPr id="27664" name="Line 14"/>
          <p:cNvSpPr>
            <a:spLocks noChangeShapeType="1"/>
          </p:cNvSpPr>
          <p:nvPr/>
        </p:nvSpPr>
        <p:spPr bwMode="auto">
          <a:xfrm>
            <a:off x="6477000" y="31242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Text Box 15"/>
          <p:cNvSpPr txBox="1">
            <a:spLocks noChangeArrowheads="1"/>
          </p:cNvSpPr>
          <p:nvPr/>
        </p:nvSpPr>
        <p:spPr bwMode="auto">
          <a:xfrm>
            <a:off x="6203950" y="3443288"/>
            <a:ext cx="577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Key</a:t>
            </a:r>
          </a:p>
        </p:txBody>
      </p:sp>
      <p:sp>
        <p:nvSpPr>
          <p:cNvPr id="27666" name="Rectangle 16"/>
          <p:cNvSpPr>
            <a:spLocks noChangeArrowheads="1"/>
          </p:cNvSpPr>
          <p:nvPr/>
        </p:nvSpPr>
        <p:spPr bwMode="auto">
          <a:xfrm>
            <a:off x="6172200" y="2743200"/>
            <a:ext cx="228600" cy="304800"/>
          </a:xfrm>
          <a:prstGeom prst="rect">
            <a:avLst/>
          </a:prstGeom>
          <a:solidFill>
            <a:srgbClr val="00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98912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64BEDF2-B213-4150-A251-C61591F7707D}" type="datetime1">
              <a:rPr lang="en-US" altLang="en-US"/>
              <a:pPr eaLnBrk="1" hangingPunct="1"/>
              <a:t>10/23/2019</a:t>
            </a:fld>
            <a:endParaRPr lang="en-US" altLang="en-US"/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4131304-CF42-427E-811F-BD820D539BF9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Average case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4114801"/>
            <a:ext cx="8229600" cy="20113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Array in random order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S = </a:t>
            </a:r>
            <a:r>
              <a:rPr lang="en-US" altLang="en-US" sz="2400">
                <a:sym typeface="Symbol" panose="05050102010706020507" pitchFamily="18" charset="2"/>
              </a:rPr>
              <a:t></a:t>
            </a:r>
            <a:r>
              <a:rPr lang="en-US" altLang="en-US" sz="2400"/>
              <a:t> </a:t>
            </a:r>
            <a:r>
              <a:rPr lang="en-US" altLang="en-US" sz="2400" baseline="-25000"/>
              <a:t>j=2..n</a:t>
            </a:r>
            <a:r>
              <a:rPr lang="en-US" altLang="en-US" sz="2400"/>
              <a:t> t</a:t>
            </a:r>
            <a:r>
              <a:rPr lang="en-US" altLang="en-US" sz="2400" baseline="-25000"/>
              <a:t>j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t</a:t>
            </a:r>
            <a:r>
              <a:rPr lang="en-US" altLang="en-US" sz="2400" baseline="-25000"/>
              <a:t>j</a:t>
            </a:r>
            <a:r>
              <a:rPr lang="en-US" altLang="en-US" sz="2400"/>
              <a:t> = j / 2 on average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S = </a:t>
            </a:r>
            <a:r>
              <a:rPr lang="en-US" altLang="en-US" sz="2400">
                <a:sym typeface="Symbol" panose="05050102010706020507" pitchFamily="18" charset="2"/>
              </a:rPr>
              <a:t></a:t>
            </a:r>
            <a:r>
              <a:rPr lang="en-US" altLang="en-US" sz="2400"/>
              <a:t> </a:t>
            </a:r>
            <a:r>
              <a:rPr lang="en-US" altLang="en-US" sz="2400" baseline="-25000"/>
              <a:t>j=2..n</a:t>
            </a:r>
            <a:r>
              <a:rPr lang="en-US" altLang="en-US" sz="2400"/>
              <a:t> j/2 = ½ </a:t>
            </a:r>
            <a:r>
              <a:rPr lang="en-US" altLang="en-US" sz="2400">
                <a:sym typeface="Symbol" panose="05050102010706020507" pitchFamily="18" charset="2"/>
              </a:rPr>
              <a:t></a:t>
            </a:r>
            <a:r>
              <a:rPr lang="en-US" altLang="en-US" sz="2400"/>
              <a:t> </a:t>
            </a:r>
            <a:r>
              <a:rPr lang="en-US" altLang="en-US" sz="2400" baseline="-25000"/>
              <a:t>j=2..n</a:t>
            </a:r>
            <a:r>
              <a:rPr lang="en-US" altLang="en-US" sz="2400"/>
              <a:t> j = (n-1) (n+2) / 4 = </a:t>
            </a:r>
            <a:r>
              <a:rPr lang="el-GR" altLang="en-US" sz="2400">
                <a:cs typeface="Arial" panose="020B0604020202020204" pitchFamily="34" charset="0"/>
              </a:rPr>
              <a:t>Θ</a:t>
            </a:r>
            <a:r>
              <a:rPr lang="en-US" altLang="en-US" sz="2400">
                <a:cs typeface="Arial" panose="020B0604020202020204" pitchFamily="34" charset="0"/>
              </a:rPr>
              <a:t> (n</a:t>
            </a:r>
            <a:r>
              <a:rPr lang="en-US" altLang="en-US" sz="2400" baseline="30000">
                <a:cs typeface="Arial" panose="020B0604020202020204" pitchFamily="34" charset="0"/>
              </a:rPr>
              <a:t>2</a:t>
            </a:r>
            <a:r>
              <a:rPr lang="en-US" altLang="en-US" sz="2400">
                <a:cs typeface="Arial" panose="020B0604020202020204" pitchFamily="34" charset="0"/>
              </a:rPr>
              <a:t>)</a:t>
            </a:r>
            <a:endParaRPr lang="el-GR" altLang="en-US" sz="2400">
              <a:cs typeface="Arial" panose="020B0604020202020204" pitchFamily="34" charset="0"/>
            </a:endParaRPr>
          </a:p>
        </p:txBody>
      </p:sp>
      <p:sp>
        <p:nvSpPr>
          <p:cNvPr id="28678" name="Rectangle 4"/>
          <p:cNvSpPr>
            <a:spLocks noChangeArrowheads="1"/>
          </p:cNvSpPr>
          <p:nvPr/>
        </p:nvSpPr>
        <p:spPr bwMode="auto">
          <a:xfrm>
            <a:off x="3581400" y="2743200"/>
            <a:ext cx="6019800" cy="3048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79" name="Rectangle 5"/>
          <p:cNvSpPr>
            <a:spLocks noChangeArrowheads="1"/>
          </p:cNvSpPr>
          <p:nvPr/>
        </p:nvSpPr>
        <p:spPr bwMode="auto">
          <a:xfrm>
            <a:off x="6400800" y="2743200"/>
            <a:ext cx="228600" cy="304800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80" name="Text Box 6"/>
          <p:cNvSpPr txBox="1">
            <a:spLocks noChangeArrowheads="1"/>
          </p:cNvSpPr>
          <p:nvPr/>
        </p:nvSpPr>
        <p:spPr bwMode="auto">
          <a:xfrm>
            <a:off x="3429000" y="2376489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000" i="1"/>
              <a:t>1</a:t>
            </a:r>
          </a:p>
        </p:txBody>
      </p:sp>
      <p:sp>
        <p:nvSpPr>
          <p:cNvPr id="28681" name="Text Box 7"/>
          <p:cNvSpPr txBox="1">
            <a:spLocks noChangeArrowheads="1"/>
          </p:cNvSpPr>
          <p:nvPr/>
        </p:nvSpPr>
        <p:spPr bwMode="auto">
          <a:xfrm>
            <a:off x="6172200" y="2362201"/>
            <a:ext cx="241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000" i="1"/>
              <a:t>i</a:t>
            </a:r>
          </a:p>
        </p:txBody>
      </p:sp>
      <p:sp>
        <p:nvSpPr>
          <p:cNvPr id="28682" name="Text Box 8"/>
          <p:cNvSpPr txBox="1">
            <a:spLocks noChangeArrowheads="1"/>
          </p:cNvSpPr>
          <p:nvPr/>
        </p:nvSpPr>
        <p:spPr bwMode="auto">
          <a:xfrm>
            <a:off x="6394450" y="2362201"/>
            <a:ext cx="241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000" i="1"/>
              <a:t>j</a:t>
            </a:r>
          </a:p>
        </p:txBody>
      </p:sp>
      <p:sp>
        <p:nvSpPr>
          <p:cNvPr id="28683" name="AutoShape 9"/>
          <p:cNvSpPr>
            <a:spLocks/>
          </p:cNvSpPr>
          <p:nvPr/>
        </p:nvSpPr>
        <p:spPr bwMode="auto">
          <a:xfrm rot="-5400000">
            <a:off x="4800600" y="1930400"/>
            <a:ext cx="381000" cy="2819400"/>
          </a:xfrm>
          <a:prstGeom prst="leftBrace">
            <a:avLst>
              <a:gd name="adj1" fmla="val 61667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84" name="Text Box 10"/>
          <p:cNvSpPr txBox="1">
            <a:spLocks noChangeArrowheads="1"/>
          </p:cNvSpPr>
          <p:nvPr/>
        </p:nvSpPr>
        <p:spPr bwMode="auto">
          <a:xfrm>
            <a:off x="4591050" y="3519488"/>
            <a:ext cx="819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/>
              <a:t>sorted</a:t>
            </a:r>
          </a:p>
        </p:txBody>
      </p:sp>
      <p:sp>
        <p:nvSpPr>
          <p:cNvPr id="28685" name="Line 11"/>
          <p:cNvSpPr>
            <a:spLocks noChangeShapeType="1"/>
          </p:cNvSpPr>
          <p:nvPr/>
        </p:nvSpPr>
        <p:spPr bwMode="auto">
          <a:xfrm flipH="1">
            <a:off x="5334000" y="2590800"/>
            <a:ext cx="838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Rectangle 12"/>
          <p:cNvSpPr>
            <a:spLocks noChangeArrowheads="1"/>
          </p:cNvSpPr>
          <p:nvPr/>
        </p:nvSpPr>
        <p:spPr bwMode="auto">
          <a:xfrm>
            <a:off x="4876800" y="2743200"/>
            <a:ext cx="228600" cy="304800"/>
          </a:xfrm>
          <a:prstGeom prst="rect">
            <a:avLst/>
          </a:prstGeom>
          <a:solidFill>
            <a:srgbClr val="00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87" name="Text Box 13"/>
          <p:cNvSpPr txBox="1">
            <a:spLocks noChangeArrowheads="1"/>
          </p:cNvSpPr>
          <p:nvPr/>
        </p:nvSpPr>
        <p:spPr bwMode="auto">
          <a:xfrm>
            <a:off x="4264025" y="1676401"/>
            <a:ext cx="3562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Inner loop stops when A[i] &lt;= key</a:t>
            </a:r>
          </a:p>
        </p:txBody>
      </p:sp>
      <p:sp>
        <p:nvSpPr>
          <p:cNvPr id="28688" name="Line 14"/>
          <p:cNvSpPr>
            <a:spLocks noChangeShapeType="1"/>
          </p:cNvSpPr>
          <p:nvPr/>
        </p:nvSpPr>
        <p:spPr bwMode="auto">
          <a:xfrm>
            <a:off x="6477000" y="31242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Text Box 15"/>
          <p:cNvSpPr txBox="1">
            <a:spLocks noChangeArrowheads="1"/>
          </p:cNvSpPr>
          <p:nvPr/>
        </p:nvSpPr>
        <p:spPr bwMode="auto">
          <a:xfrm>
            <a:off x="6203950" y="3443288"/>
            <a:ext cx="577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Key</a:t>
            </a:r>
          </a:p>
        </p:txBody>
      </p:sp>
      <p:sp>
        <p:nvSpPr>
          <p:cNvPr id="28690" name="Rectangle 16"/>
          <p:cNvSpPr>
            <a:spLocks noChangeArrowheads="1"/>
          </p:cNvSpPr>
          <p:nvPr/>
        </p:nvSpPr>
        <p:spPr bwMode="auto">
          <a:xfrm>
            <a:off x="6172200" y="2743200"/>
            <a:ext cx="228600" cy="304800"/>
          </a:xfrm>
          <a:prstGeom prst="rect">
            <a:avLst/>
          </a:prstGeom>
          <a:solidFill>
            <a:srgbClr val="00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5510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E835F6-2D66-445F-A45D-06241430E220}" type="datetime1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10/23/2019</a:t>
            </a:fld>
            <a:endParaRPr lang="en-US" altLang="en-US" sz="1400"/>
          </a:p>
        </p:txBody>
      </p:sp>
      <p:sp>
        <p:nvSpPr>
          <p:cNvPr id="8704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184D547-AE84-4464-974E-39CF91C0180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8704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76200"/>
            <a:ext cx="82296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000"/>
              <a:t>Example of insertion sort</a:t>
            </a:r>
          </a:p>
        </p:txBody>
      </p:sp>
      <p:graphicFrame>
        <p:nvGraphicFramePr>
          <p:cNvPr id="857362" name="Group 274"/>
          <p:cNvGraphicFramePr>
            <a:graphicFrameLocks noGrp="1"/>
          </p:cNvGraphicFramePr>
          <p:nvPr>
            <p:ph sz="half" idx="2"/>
          </p:nvPr>
        </p:nvGraphicFramePr>
        <p:xfrm>
          <a:off x="3962400" y="1219200"/>
          <a:ext cx="4038600" cy="533400"/>
        </p:xfrm>
        <a:graphic>
          <a:graphicData uri="http://schemas.openxmlformats.org/drawingml/2006/table">
            <a:tbl>
              <a:tblPr/>
              <a:tblGrid>
                <a:gridCol w="67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57382" name="Group 294"/>
          <p:cNvGraphicFramePr>
            <a:graphicFrameLocks noGrp="1"/>
          </p:cNvGraphicFramePr>
          <p:nvPr/>
        </p:nvGraphicFramePr>
        <p:xfrm>
          <a:off x="3962400" y="2209800"/>
          <a:ext cx="4038600" cy="533400"/>
        </p:xfrm>
        <a:graphic>
          <a:graphicData uri="http://schemas.openxmlformats.org/drawingml/2006/table">
            <a:tbl>
              <a:tblPr/>
              <a:tblGrid>
                <a:gridCol w="67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57380" name="Freeform 292"/>
          <p:cNvSpPr>
            <a:spLocks/>
          </p:cNvSpPr>
          <p:nvPr/>
        </p:nvSpPr>
        <p:spPr bwMode="auto">
          <a:xfrm rot="21020406" flipV="1">
            <a:off x="4038600" y="914400"/>
            <a:ext cx="990600" cy="304800"/>
          </a:xfrm>
          <a:custGeom>
            <a:avLst/>
            <a:gdLst>
              <a:gd name="T0" fmla="*/ 990600 w 432"/>
              <a:gd name="T1" fmla="*/ 0 h 256"/>
              <a:gd name="T2" fmla="*/ 770467 w 432"/>
              <a:gd name="T3" fmla="*/ 228600 h 256"/>
              <a:gd name="T4" fmla="*/ 330200 w 432"/>
              <a:gd name="T5" fmla="*/ 285750 h 256"/>
              <a:gd name="T6" fmla="*/ 0 w 432"/>
              <a:gd name="T7" fmla="*/ 114300 h 256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256"/>
              <a:gd name="T14" fmla="*/ 432 w 432"/>
              <a:gd name="T15" fmla="*/ 256 h 2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256">
                <a:moveTo>
                  <a:pt x="432" y="0"/>
                </a:moveTo>
                <a:cubicBezTo>
                  <a:pt x="408" y="76"/>
                  <a:pt x="384" y="152"/>
                  <a:pt x="336" y="192"/>
                </a:cubicBezTo>
                <a:cubicBezTo>
                  <a:pt x="288" y="232"/>
                  <a:pt x="200" y="256"/>
                  <a:pt x="144" y="240"/>
                </a:cubicBezTo>
                <a:cubicBezTo>
                  <a:pt x="88" y="224"/>
                  <a:pt x="44" y="160"/>
                  <a:pt x="0" y="96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7383" name="Freeform 295"/>
          <p:cNvSpPr>
            <a:spLocks/>
          </p:cNvSpPr>
          <p:nvPr/>
        </p:nvSpPr>
        <p:spPr bwMode="auto">
          <a:xfrm rot="21020406" flipV="1">
            <a:off x="4572000" y="1905000"/>
            <a:ext cx="990600" cy="304800"/>
          </a:xfrm>
          <a:custGeom>
            <a:avLst/>
            <a:gdLst>
              <a:gd name="T0" fmla="*/ 990600 w 432"/>
              <a:gd name="T1" fmla="*/ 0 h 256"/>
              <a:gd name="T2" fmla="*/ 770467 w 432"/>
              <a:gd name="T3" fmla="*/ 228600 h 256"/>
              <a:gd name="T4" fmla="*/ 330200 w 432"/>
              <a:gd name="T5" fmla="*/ 285750 h 256"/>
              <a:gd name="T6" fmla="*/ 0 w 432"/>
              <a:gd name="T7" fmla="*/ 114300 h 256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256"/>
              <a:gd name="T14" fmla="*/ 432 w 432"/>
              <a:gd name="T15" fmla="*/ 256 h 2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256">
                <a:moveTo>
                  <a:pt x="432" y="0"/>
                </a:moveTo>
                <a:cubicBezTo>
                  <a:pt x="408" y="76"/>
                  <a:pt x="384" y="152"/>
                  <a:pt x="336" y="192"/>
                </a:cubicBezTo>
                <a:cubicBezTo>
                  <a:pt x="288" y="232"/>
                  <a:pt x="200" y="256"/>
                  <a:pt x="144" y="240"/>
                </a:cubicBezTo>
                <a:cubicBezTo>
                  <a:pt x="88" y="224"/>
                  <a:pt x="44" y="160"/>
                  <a:pt x="0" y="96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57402" name="Group 314"/>
          <p:cNvGraphicFramePr>
            <a:graphicFrameLocks noGrp="1"/>
          </p:cNvGraphicFramePr>
          <p:nvPr/>
        </p:nvGraphicFramePr>
        <p:xfrm>
          <a:off x="3962400" y="3211513"/>
          <a:ext cx="4038600" cy="533400"/>
        </p:xfrm>
        <a:graphic>
          <a:graphicData uri="http://schemas.openxmlformats.org/drawingml/2006/table">
            <a:tbl>
              <a:tblPr/>
              <a:tblGrid>
                <a:gridCol w="67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57400" name="Freeform 312"/>
          <p:cNvSpPr>
            <a:spLocks/>
          </p:cNvSpPr>
          <p:nvPr/>
        </p:nvSpPr>
        <p:spPr bwMode="auto">
          <a:xfrm rot="21020406" flipV="1">
            <a:off x="5943600" y="2895601"/>
            <a:ext cx="381000" cy="315913"/>
          </a:xfrm>
          <a:custGeom>
            <a:avLst/>
            <a:gdLst>
              <a:gd name="T0" fmla="*/ 381000 w 432"/>
              <a:gd name="T1" fmla="*/ 0 h 256"/>
              <a:gd name="T2" fmla="*/ 296333 w 432"/>
              <a:gd name="T3" fmla="*/ 236935 h 256"/>
              <a:gd name="T4" fmla="*/ 127000 w 432"/>
              <a:gd name="T5" fmla="*/ 296168 h 256"/>
              <a:gd name="T6" fmla="*/ 0 w 432"/>
              <a:gd name="T7" fmla="*/ 118467 h 256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256"/>
              <a:gd name="T14" fmla="*/ 432 w 432"/>
              <a:gd name="T15" fmla="*/ 256 h 2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256">
                <a:moveTo>
                  <a:pt x="432" y="0"/>
                </a:moveTo>
                <a:cubicBezTo>
                  <a:pt x="408" y="76"/>
                  <a:pt x="384" y="152"/>
                  <a:pt x="336" y="192"/>
                </a:cubicBezTo>
                <a:cubicBezTo>
                  <a:pt x="288" y="232"/>
                  <a:pt x="200" y="256"/>
                  <a:pt x="144" y="240"/>
                </a:cubicBezTo>
                <a:cubicBezTo>
                  <a:pt x="88" y="224"/>
                  <a:pt x="44" y="160"/>
                  <a:pt x="0" y="96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57454" name="Group 366"/>
          <p:cNvGraphicFramePr>
            <a:graphicFrameLocks noGrp="1"/>
          </p:cNvGraphicFramePr>
          <p:nvPr/>
        </p:nvGraphicFramePr>
        <p:xfrm>
          <a:off x="3962400" y="4192588"/>
          <a:ext cx="4038600" cy="533400"/>
        </p:xfrm>
        <a:graphic>
          <a:graphicData uri="http://schemas.openxmlformats.org/drawingml/2006/table">
            <a:tbl>
              <a:tblPr/>
              <a:tblGrid>
                <a:gridCol w="67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57455" name="Freeform 367"/>
          <p:cNvSpPr>
            <a:spLocks/>
          </p:cNvSpPr>
          <p:nvPr/>
        </p:nvSpPr>
        <p:spPr bwMode="auto">
          <a:xfrm rot="21399532" flipV="1">
            <a:off x="4035425" y="3886200"/>
            <a:ext cx="2971800" cy="319088"/>
          </a:xfrm>
          <a:custGeom>
            <a:avLst/>
            <a:gdLst>
              <a:gd name="T0" fmla="*/ 2971800 w 432"/>
              <a:gd name="T1" fmla="*/ 0 h 256"/>
              <a:gd name="T2" fmla="*/ 2311400 w 432"/>
              <a:gd name="T3" fmla="*/ 239316 h 256"/>
              <a:gd name="T4" fmla="*/ 990600 w 432"/>
              <a:gd name="T5" fmla="*/ 299145 h 256"/>
              <a:gd name="T6" fmla="*/ 0 w 432"/>
              <a:gd name="T7" fmla="*/ 119658 h 256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256"/>
              <a:gd name="T14" fmla="*/ 432 w 432"/>
              <a:gd name="T15" fmla="*/ 256 h 2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256">
                <a:moveTo>
                  <a:pt x="432" y="0"/>
                </a:moveTo>
                <a:cubicBezTo>
                  <a:pt x="408" y="76"/>
                  <a:pt x="384" y="152"/>
                  <a:pt x="336" y="192"/>
                </a:cubicBezTo>
                <a:cubicBezTo>
                  <a:pt x="288" y="232"/>
                  <a:pt x="200" y="256"/>
                  <a:pt x="144" y="240"/>
                </a:cubicBezTo>
                <a:cubicBezTo>
                  <a:pt x="88" y="224"/>
                  <a:pt x="44" y="160"/>
                  <a:pt x="0" y="96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57474" name="Group 386"/>
          <p:cNvGraphicFramePr>
            <a:graphicFrameLocks noGrp="1"/>
          </p:cNvGraphicFramePr>
          <p:nvPr/>
        </p:nvGraphicFramePr>
        <p:xfrm>
          <a:off x="3962400" y="5133975"/>
          <a:ext cx="4038600" cy="533400"/>
        </p:xfrm>
        <a:graphic>
          <a:graphicData uri="http://schemas.openxmlformats.org/drawingml/2006/table">
            <a:tbl>
              <a:tblPr/>
              <a:tblGrid>
                <a:gridCol w="67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57472" name="Freeform 384"/>
          <p:cNvSpPr>
            <a:spLocks/>
          </p:cNvSpPr>
          <p:nvPr/>
        </p:nvSpPr>
        <p:spPr bwMode="auto">
          <a:xfrm rot="21399532" flipV="1">
            <a:off x="5413376" y="4799014"/>
            <a:ext cx="2055813" cy="319087"/>
          </a:xfrm>
          <a:custGeom>
            <a:avLst/>
            <a:gdLst>
              <a:gd name="T0" fmla="*/ 2055813 w 432"/>
              <a:gd name="T1" fmla="*/ 0 h 256"/>
              <a:gd name="T2" fmla="*/ 1598966 w 432"/>
              <a:gd name="T3" fmla="*/ 239315 h 256"/>
              <a:gd name="T4" fmla="*/ 685271 w 432"/>
              <a:gd name="T5" fmla="*/ 299144 h 256"/>
              <a:gd name="T6" fmla="*/ 0 w 432"/>
              <a:gd name="T7" fmla="*/ 119658 h 256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256"/>
              <a:gd name="T14" fmla="*/ 432 w 432"/>
              <a:gd name="T15" fmla="*/ 256 h 2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256">
                <a:moveTo>
                  <a:pt x="432" y="0"/>
                </a:moveTo>
                <a:cubicBezTo>
                  <a:pt x="408" y="76"/>
                  <a:pt x="384" y="152"/>
                  <a:pt x="336" y="192"/>
                </a:cubicBezTo>
                <a:cubicBezTo>
                  <a:pt x="288" y="232"/>
                  <a:pt x="200" y="256"/>
                  <a:pt x="144" y="240"/>
                </a:cubicBezTo>
                <a:cubicBezTo>
                  <a:pt x="88" y="224"/>
                  <a:pt x="44" y="160"/>
                  <a:pt x="0" y="96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57475" name="Group 387"/>
          <p:cNvGraphicFramePr>
            <a:graphicFrameLocks noGrp="1"/>
          </p:cNvGraphicFramePr>
          <p:nvPr/>
        </p:nvGraphicFramePr>
        <p:xfrm>
          <a:off x="3962400" y="6096000"/>
          <a:ext cx="4038600" cy="533400"/>
        </p:xfrm>
        <a:graphic>
          <a:graphicData uri="http://schemas.openxmlformats.org/drawingml/2006/table">
            <a:tbl>
              <a:tblPr/>
              <a:tblGrid>
                <a:gridCol w="67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57492" name="Text Box 404"/>
          <p:cNvSpPr txBox="1">
            <a:spLocks noChangeArrowheads="1"/>
          </p:cNvSpPr>
          <p:nvPr/>
        </p:nvSpPr>
        <p:spPr bwMode="auto">
          <a:xfrm>
            <a:off x="8213725" y="6135688"/>
            <a:ext cx="998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Done!</a:t>
            </a:r>
          </a:p>
        </p:txBody>
      </p:sp>
    </p:spTree>
    <p:extLst>
      <p:ext uri="{BB962C8B-B14F-4D97-AF65-F5344CB8AC3E}">
        <p14:creationId xmlns:p14="http://schemas.microsoft.com/office/powerpoint/2010/main" val="661981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57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857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857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857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857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7380" grpId="0" animBg="1"/>
      <p:bldP spid="857383" grpId="0" animBg="1"/>
      <p:bldP spid="857400" grpId="0" animBg="1"/>
      <p:bldP spid="857455" grpId="0" animBg="1"/>
      <p:bldP spid="857472" grpId="0" animBg="1"/>
      <p:bldP spid="85749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4A0756C-E98D-4178-B010-D7BBE8B85458}" type="datetime1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10/23/2019</a:t>
            </a:fld>
            <a:endParaRPr lang="en-US" altLang="en-US" sz="1400"/>
          </a:p>
        </p:txBody>
      </p:sp>
      <p:sp>
        <p:nvSpPr>
          <p:cNvPr id="768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7BDFB9-8A76-42A5-9775-EBA71CBDF24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768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1417638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dirty="0" err="1">
                <a:latin typeface="Courier New" panose="02070309020205020404" pitchFamily="49" charset="0"/>
              </a:rPr>
              <a:t>InsertionSort</a:t>
            </a:r>
            <a:r>
              <a:rPr lang="en-US" altLang="en-US" sz="2800" b="1" dirty="0">
                <a:latin typeface="Courier New" panose="02070309020205020404" pitchFamily="49" charset="0"/>
              </a:rPr>
              <a:t>(A, n) {</a:t>
            </a:r>
            <a:br>
              <a:rPr lang="en-US" altLang="en-US" sz="2800" b="1" dirty="0">
                <a:latin typeface="Courier New" panose="02070309020205020404" pitchFamily="49" charset="0"/>
              </a:rPr>
            </a:br>
            <a:r>
              <a:rPr lang="en-US" altLang="en-US" sz="2800" b="1" dirty="0">
                <a:solidFill>
                  <a:srgbClr val="008000"/>
                </a:solidFill>
                <a:latin typeface="Courier New" panose="02070309020205020404" pitchFamily="49" charset="0"/>
              </a:rPr>
              <a:t>for</a:t>
            </a:r>
            <a:r>
              <a:rPr lang="en-US" altLang="en-US" sz="2800" b="1" dirty="0">
                <a:latin typeface="Courier New" panose="02070309020205020404" pitchFamily="49" charset="0"/>
              </a:rPr>
              <a:t> j = 2 to n {</a:t>
            </a:r>
            <a:br>
              <a:rPr lang="en-US" altLang="en-US" sz="2800" b="1" dirty="0">
                <a:latin typeface="Courier New" panose="02070309020205020404" pitchFamily="49" charset="0"/>
              </a:rPr>
            </a:br>
            <a:r>
              <a:rPr lang="en-US" altLang="en-US" sz="2800" b="1" dirty="0">
                <a:latin typeface="Courier New" panose="02070309020205020404" pitchFamily="49" charset="0"/>
              </a:rPr>
              <a:t>	key = A[j];</a:t>
            </a:r>
            <a:br>
              <a:rPr lang="en-US" altLang="en-US" sz="2800" b="1" dirty="0">
                <a:latin typeface="Courier New" panose="02070309020205020404" pitchFamily="49" charset="0"/>
              </a:rPr>
            </a:br>
            <a:r>
              <a:rPr lang="en-US" altLang="en-US" sz="2800" b="1" dirty="0">
                <a:latin typeface="Courier New" panose="02070309020205020404" pitchFamily="49" charset="0"/>
              </a:rPr>
              <a:t>	</a:t>
            </a:r>
            <a:r>
              <a:rPr lang="en-US" altLang="en-US" sz="2800" b="1" dirty="0" err="1">
                <a:latin typeface="Courier New" panose="02070309020205020404" pitchFamily="49" charset="0"/>
              </a:rPr>
              <a:t>i</a:t>
            </a:r>
            <a:r>
              <a:rPr lang="en-US" altLang="en-US" sz="2800" b="1" dirty="0">
                <a:latin typeface="Courier New" panose="02070309020205020404" pitchFamily="49" charset="0"/>
              </a:rPr>
              <a:t> = j - 1;	</a:t>
            </a:r>
            <a:endParaRPr lang="en-US" altLang="en-US" sz="2400" dirty="0">
              <a:solidFill>
                <a:srgbClr val="FF0000"/>
              </a:solidFill>
              <a:latin typeface="Times New Roman" panose="02020603050405020304" pitchFamily="18" charset="0"/>
              <a:sym typeface="Webdings" panose="05030102010509060703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dirty="0">
                <a:solidFill>
                  <a:srgbClr val="008000"/>
                </a:solidFill>
                <a:latin typeface="Courier New" panose="02070309020205020404" pitchFamily="49" charset="0"/>
              </a:rPr>
              <a:t>		while</a:t>
            </a:r>
            <a:r>
              <a:rPr lang="en-US" altLang="en-US" sz="2800" b="1" dirty="0">
                <a:latin typeface="Courier New" panose="02070309020205020404" pitchFamily="49" charset="0"/>
              </a:rPr>
              <a:t> (</a:t>
            </a:r>
            <a:r>
              <a:rPr lang="en-US" altLang="en-US" sz="2800" b="1" dirty="0" err="1">
                <a:latin typeface="Courier New" panose="02070309020205020404" pitchFamily="49" charset="0"/>
              </a:rPr>
              <a:t>i</a:t>
            </a:r>
            <a:r>
              <a:rPr lang="en-US" altLang="en-US" sz="2800" b="1" dirty="0">
                <a:latin typeface="Courier New" panose="02070309020205020404" pitchFamily="49" charset="0"/>
              </a:rPr>
              <a:t> &gt; 0) and (A[</a:t>
            </a:r>
            <a:r>
              <a:rPr lang="en-US" altLang="en-US" sz="2800" b="1" dirty="0" err="1">
                <a:latin typeface="Courier New" panose="02070309020205020404" pitchFamily="49" charset="0"/>
              </a:rPr>
              <a:t>i</a:t>
            </a:r>
            <a:r>
              <a:rPr lang="en-US" altLang="en-US" sz="2800" b="1" dirty="0">
                <a:latin typeface="Courier New" panose="02070309020205020404" pitchFamily="49" charset="0"/>
              </a:rPr>
              <a:t>] &gt; key) {</a:t>
            </a:r>
            <a:br>
              <a:rPr lang="en-US" altLang="en-US" sz="2800" b="1" dirty="0">
                <a:latin typeface="Courier New" panose="02070309020205020404" pitchFamily="49" charset="0"/>
              </a:rPr>
            </a:br>
            <a:r>
              <a:rPr lang="en-US" altLang="en-US" sz="2800" b="1" dirty="0">
                <a:latin typeface="Courier New" panose="02070309020205020404" pitchFamily="49" charset="0"/>
              </a:rPr>
              <a:t>		A[i+1] = A[</a:t>
            </a:r>
            <a:r>
              <a:rPr lang="en-US" altLang="en-US" sz="2800" b="1" dirty="0" err="1">
                <a:latin typeface="Courier New" panose="02070309020205020404" pitchFamily="49" charset="0"/>
              </a:rPr>
              <a:t>i</a:t>
            </a:r>
            <a:r>
              <a:rPr lang="en-US" altLang="en-US" sz="2800" b="1" dirty="0">
                <a:latin typeface="Courier New" panose="02070309020205020404" pitchFamily="49" charset="0"/>
              </a:rPr>
              <a:t>];</a:t>
            </a:r>
            <a:br>
              <a:rPr lang="en-US" altLang="en-US" sz="2800" b="1" dirty="0">
                <a:latin typeface="Courier New" panose="02070309020205020404" pitchFamily="49" charset="0"/>
              </a:rPr>
            </a:br>
            <a:r>
              <a:rPr lang="en-US" altLang="en-US" sz="2800" b="1" dirty="0">
                <a:latin typeface="Courier New" panose="02070309020205020404" pitchFamily="49" charset="0"/>
              </a:rPr>
              <a:t>		</a:t>
            </a:r>
            <a:r>
              <a:rPr lang="en-US" altLang="en-US" sz="2800" b="1" dirty="0" err="1">
                <a:latin typeface="Courier New" panose="02070309020205020404" pitchFamily="49" charset="0"/>
              </a:rPr>
              <a:t>i</a:t>
            </a:r>
            <a:r>
              <a:rPr lang="en-US" altLang="en-US" sz="2800" b="1" dirty="0">
                <a:latin typeface="Courier New" panose="02070309020205020404" pitchFamily="49" charset="0"/>
              </a:rPr>
              <a:t> = </a:t>
            </a:r>
            <a:r>
              <a:rPr lang="en-US" altLang="en-US" sz="2800" b="1" dirty="0" err="1">
                <a:latin typeface="Courier New" panose="02070309020205020404" pitchFamily="49" charset="0"/>
              </a:rPr>
              <a:t>i</a:t>
            </a:r>
            <a:r>
              <a:rPr lang="en-US" altLang="en-US" sz="2800" b="1" dirty="0">
                <a:latin typeface="Courier New" panose="02070309020205020404" pitchFamily="49" charset="0"/>
              </a:rPr>
              <a:t> – 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dirty="0">
                <a:latin typeface="Courier New" panose="02070309020205020404" pitchFamily="49" charset="0"/>
              </a:rPr>
              <a:t>		}	</a:t>
            </a:r>
            <a:br>
              <a:rPr lang="en-US" altLang="en-US" sz="2800" b="1" dirty="0">
                <a:latin typeface="Courier New" panose="02070309020205020404" pitchFamily="49" charset="0"/>
              </a:rPr>
            </a:br>
            <a:r>
              <a:rPr lang="en-US" altLang="en-US" sz="2800" b="1" dirty="0">
                <a:latin typeface="Courier New" panose="02070309020205020404" pitchFamily="49" charset="0"/>
              </a:rPr>
              <a:t>	A[i+1] = key</a:t>
            </a:r>
            <a:br>
              <a:rPr lang="en-US" altLang="en-US" sz="2800" b="1" dirty="0">
                <a:latin typeface="Courier New" panose="02070309020205020404" pitchFamily="49" charset="0"/>
              </a:rPr>
            </a:br>
            <a:r>
              <a:rPr lang="en-US" altLang="en-US" sz="2800" b="1" dirty="0">
                <a:latin typeface="Courier New" panose="02070309020205020404" pitchFamily="49" charset="0"/>
              </a:rPr>
              <a:t>}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76805" name="Rectangle 3"/>
          <p:cNvSpPr>
            <a:spLocks noChangeArrowheads="1"/>
          </p:cNvSpPr>
          <p:nvPr/>
        </p:nvSpPr>
        <p:spPr bwMode="auto">
          <a:xfrm>
            <a:off x="2456330" y="2133600"/>
            <a:ext cx="6840070" cy="2667000"/>
          </a:xfrm>
          <a:prstGeom prst="rect">
            <a:avLst/>
          </a:prstGeom>
          <a:solidFill>
            <a:srgbClr val="FFFF99">
              <a:alpha val="25098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680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Insertion Sort</a:t>
            </a:r>
          </a:p>
        </p:txBody>
      </p:sp>
      <p:grpSp>
        <p:nvGrpSpPr>
          <p:cNvPr id="76807" name="Group 5"/>
          <p:cNvGrpSpPr>
            <a:grpSpLocks/>
          </p:cNvGrpSpPr>
          <p:nvPr/>
        </p:nvGrpSpPr>
        <p:grpSpPr bwMode="auto">
          <a:xfrm>
            <a:off x="3124200" y="5334000"/>
            <a:ext cx="6172200" cy="1524000"/>
            <a:chOff x="1008" y="3360"/>
            <a:chExt cx="3888" cy="960"/>
          </a:xfrm>
        </p:grpSpPr>
        <p:sp>
          <p:nvSpPr>
            <p:cNvPr id="76809" name="Rectangle 6"/>
            <p:cNvSpPr>
              <a:spLocks noChangeArrowheads="1"/>
            </p:cNvSpPr>
            <p:nvPr/>
          </p:nvSpPr>
          <p:spPr bwMode="auto">
            <a:xfrm>
              <a:off x="1104" y="3600"/>
              <a:ext cx="37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6810" name="Rectangle 7"/>
            <p:cNvSpPr>
              <a:spLocks noChangeArrowheads="1"/>
            </p:cNvSpPr>
            <p:nvPr/>
          </p:nvSpPr>
          <p:spPr bwMode="auto">
            <a:xfrm>
              <a:off x="2880" y="3600"/>
              <a:ext cx="144" cy="192"/>
            </a:xfrm>
            <a:prstGeom prst="rect">
              <a:avLst/>
            </a:prstGeom>
            <a:solidFill>
              <a:srgbClr val="CCFF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6811" name="Text Box 8"/>
            <p:cNvSpPr txBox="1">
              <a:spLocks noChangeArrowheads="1"/>
            </p:cNvSpPr>
            <p:nvPr/>
          </p:nvSpPr>
          <p:spPr bwMode="auto">
            <a:xfrm>
              <a:off x="1008" y="3369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i="1"/>
                <a:t>1</a:t>
              </a:r>
            </a:p>
          </p:txBody>
        </p:sp>
        <p:sp>
          <p:nvSpPr>
            <p:cNvPr id="76812" name="Text Box 9"/>
            <p:cNvSpPr txBox="1">
              <a:spLocks noChangeArrowheads="1"/>
            </p:cNvSpPr>
            <p:nvPr/>
          </p:nvSpPr>
          <p:spPr bwMode="auto">
            <a:xfrm>
              <a:off x="2108" y="3369"/>
              <a:ext cx="15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i="1"/>
                <a:t>i</a:t>
              </a:r>
            </a:p>
          </p:txBody>
        </p:sp>
        <p:sp>
          <p:nvSpPr>
            <p:cNvPr id="76813" name="Text Box 10"/>
            <p:cNvSpPr txBox="1">
              <a:spLocks noChangeArrowheads="1"/>
            </p:cNvSpPr>
            <p:nvPr/>
          </p:nvSpPr>
          <p:spPr bwMode="auto">
            <a:xfrm>
              <a:off x="2876" y="3360"/>
              <a:ext cx="15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i="1"/>
                <a:t>j</a:t>
              </a:r>
            </a:p>
          </p:txBody>
        </p:sp>
        <p:sp>
          <p:nvSpPr>
            <p:cNvPr id="76814" name="AutoShape 11"/>
            <p:cNvSpPr>
              <a:spLocks/>
            </p:cNvSpPr>
            <p:nvPr/>
          </p:nvSpPr>
          <p:spPr bwMode="auto">
            <a:xfrm rot="-5400000">
              <a:off x="1872" y="3088"/>
              <a:ext cx="240" cy="1776"/>
            </a:xfrm>
            <a:prstGeom prst="leftBrace">
              <a:avLst>
                <a:gd name="adj1" fmla="val 61667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6815" name="Text Box 12"/>
            <p:cNvSpPr txBox="1">
              <a:spLocks noChangeArrowheads="1"/>
            </p:cNvSpPr>
            <p:nvPr/>
          </p:nvSpPr>
          <p:spPr bwMode="auto">
            <a:xfrm>
              <a:off x="2784" y="4041"/>
              <a:ext cx="36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Key</a:t>
              </a:r>
            </a:p>
          </p:txBody>
        </p:sp>
        <p:sp>
          <p:nvSpPr>
            <p:cNvPr id="76816" name="Line 13"/>
            <p:cNvSpPr>
              <a:spLocks noChangeShapeType="1"/>
            </p:cNvSpPr>
            <p:nvPr/>
          </p:nvSpPr>
          <p:spPr bwMode="auto">
            <a:xfrm>
              <a:off x="2976" y="3856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17" name="Line 14"/>
            <p:cNvSpPr>
              <a:spLocks noChangeShapeType="1"/>
            </p:cNvSpPr>
            <p:nvPr/>
          </p:nvSpPr>
          <p:spPr bwMode="auto">
            <a:xfrm>
              <a:off x="2208" y="3696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18" name="Line 15"/>
            <p:cNvSpPr>
              <a:spLocks noChangeShapeType="1"/>
            </p:cNvSpPr>
            <p:nvPr/>
          </p:nvSpPr>
          <p:spPr bwMode="auto">
            <a:xfrm>
              <a:off x="2400" y="3696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19" name="Line 16"/>
            <p:cNvSpPr>
              <a:spLocks noChangeShapeType="1"/>
            </p:cNvSpPr>
            <p:nvPr/>
          </p:nvSpPr>
          <p:spPr bwMode="auto">
            <a:xfrm>
              <a:off x="2640" y="3696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0" name="Line 17"/>
            <p:cNvSpPr>
              <a:spLocks noChangeShapeType="1"/>
            </p:cNvSpPr>
            <p:nvPr/>
          </p:nvSpPr>
          <p:spPr bwMode="auto">
            <a:xfrm>
              <a:off x="2832" y="3696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1" name="Line 18"/>
            <p:cNvSpPr>
              <a:spLocks noChangeShapeType="1"/>
            </p:cNvSpPr>
            <p:nvPr/>
          </p:nvSpPr>
          <p:spPr bwMode="auto">
            <a:xfrm flipH="1" flipV="1">
              <a:off x="2208" y="3744"/>
              <a:ext cx="624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2" name="Text Box 19"/>
            <p:cNvSpPr txBox="1">
              <a:spLocks noChangeArrowheads="1"/>
            </p:cNvSpPr>
            <p:nvPr/>
          </p:nvSpPr>
          <p:spPr bwMode="auto">
            <a:xfrm>
              <a:off x="1740" y="4089"/>
              <a:ext cx="5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sorted</a:t>
              </a:r>
            </a:p>
          </p:txBody>
        </p:sp>
      </p:grpSp>
      <p:sp>
        <p:nvSpPr>
          <p:cNvPr id="76808" name="Rectangle 20"/>
          <p:cNvSpPr>
            <a:spLocks noChangeArrowheads="1"/>
          </p:cNvSpPr>
          <p:nvPr/>
        </p:nvSpPr>
        <p:spPr bwMode="auto">
          <a:xfrm>
            <a:off x="6324600" y="5715000"/>
            <a:ext cx="2971800" cy="304800"/>
          </a:xfrm>
          <a:prstGeom prst="rect">
            <a:avLst/>
          </a:prstGeom>
          <a:solidFill>
            <a:srgbClr val="66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225093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886B1A4-61B5-4739-9CEC-EDBF3B8D3D87}" type="datetime1">
              <a:rPr lang="en-US" altLang="en-US"/>
              <a:pPr/>
              <a:t>10/23/2019</a:t>
            </a:fld>
            <a:endParaRPr lang="en-US" altLang="en-US"/>
          </a:p>
        </p:txBody>
      </p:sp>
      <p:sp>
        <p:nvSpPr>
          <p:cNvPr id="1116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4C0E60-3477-45D4-9C63-874704EB83C2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116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Kinds of analyses</a:t>
            </a:r>
          </a:p>
        </p:txBody>
      </p:sp>
      <p:sp>
        <p:nvSpPr>
          <p:cNvPr id="91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sz="2800"/>
              <a:t>Worst case</a:t>
            </a:r>
          </a:p>
          <a:p>
            <a:pPr lvl="1" eaLnBrk="1" hangingPunct="1"/>
            <a:r>
              <a:rPr lang="en-US" altLang="en-US" sz="2400"/>
              <a:t>Provides an upper bound on running time</a:t>
            </a:r>
          </a:p>
          <a:p>
            <a:pPr lvl="1" eaLnBrk="1" hangingPunct="1"/>
            <a:r>
              <a:rPr lang="en-US" altLang="en-US" sz="2400"/>
              <a:t>An absolute guarantee</a:t>
            </a:r>
          </a:p>
          <a:p>
            <a:pPr eaLnBrk="1" hangingPunct="1"/>
            <a:r>
              <a:rPr lang="en-US" altLang="en-US" sz="2800"/>
              <a:t>Best case – not very useful</a:t>
            </a:r>
          </a:p>
          <a:p>
            <a:pPr eaLnBrk="1" hangingPunct="1"/>
            <a:r>
              <a:rPr lang="en-US" altLang="en-US" sz="2800"/>
              <a:t>Average case</a:t>
            </a:r>
          </a:p>
          <a:p>
            <a:pPr lvl="1" eaLnBrk="1" hangingPunct="1"/>
            <a:r>
              <a:rPr lang="en-US" altLang="en-US" sz="2400"/>
              <a:t>Provides the expected running time</a:t>
            </a:r>
          </a:p>
          <a:p>
            <a:pPr lvl="1" eaLnBrk="1" hangingPunct="1"/>
            <a:r>
              <a:rPr lang="en-US" altLang="en-US" sz="2400"/>
              <a:t>Very useful, but treat with care: what is “average”?</a:t>
            </a:r>
          </a:p>
          <a:p>
            <a:pPr lvl="2" eaLnBrk="1" hangingPunct="1"/>
            <a:r>
              <a:rPr lang="en-US" altLang="en-US" sz="2000"/>
              <a:t>Random (equally likely) inputs</a:t>
            </a:r>
          </a:p>
          <a:p>
            <a:pPr lvl="2" eaLnBrk="1" hangingPunct="1"/>
            <a:r>
              <a:rPr lang="en-US" altLang="en-US" sz="2000"/>
              <a:t>Real-life inputs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9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9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9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9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9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9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9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9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955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C6C0562-0FE0-4121-A3CD-7DE39707FDC8}" type="datetime1">
              <a:rPr lang="en-US" altLang="en-US"/>
              <a:pPr/>
              <a:t>10/23/2019</a:t>
            </a:fld>
            <a:endParaRPr lang="en-US" altLang="en-US"/>
          </a:p>
        </p:txBody>
      </p:sp>
      <p:sp>
        <p:nvSpPr>
          <p:cNvPr id="1136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515DA7-7280-49C4-B94F-63A7A7DA1D4A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136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Analysis of insertion Sort</a:t>
            </a:r>
          </a:p>
        </p:txBody>
      </p:sp>
      <p:sp>
        <p:nvSpPr>
          <p:cNvPr id="1136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en-US" altLang="en-US" sz="2400" b="1">
                <a:latin typeface="Courier New" pitchFamily="49" charset="0"/>
              </a:rPr>
              <a:t>InsertionSort(A, n) {</a:t>
            </a:r>
            <a:br>
              <a:rPr lang="en-US" altLang="en-US" sz="2400" b="1">
                <a:latin typeface="Courier New" pitchFamily="49" charset="0"/>
              </a:rPr>
            </a:br>
            <a:r>
              <a:rPr lang="en-US" altLang="en-US" sz="2400" b="1">
                <a:latin typeface="Courier New" pitchFamily="49" charset="0"/>
              </a:rPr>
              <a:t>for j = 2 to n {</a:t>
            </a:r>
            <a:br>
              <a:rPr lang="en-US" altLang="en-US" sz="2400" b="1">
                <a:latin typeface="Courier New" pitchFamily="49" charset="0"/>
              </a:rPr>
            </a:br>
            <a:r>
              <a:rPr lang="en-US" altLang="en-US" sz="2400" b="1">
                <a:latin typeface="Courier New" pitchFamily="49" charset="0"/>
              </a:rPr>
              <a:t>	key = A[j]</a:t>
            </a:r>
            <a:br>
              <a:rPr lang="en-US" altLang="en-US" sz="2400" b="1">
                <a:latin typeface="Courier New" pitchFamily="49" charset="0"/>
              </a:rPr>
            </a:br>
            <a:r>
              <a:rPr lang="en-US" altLang="en-US" sz="2400" b="1">
                <a:latin typeface="Courier New" pitchFamily="49" charset="0"/>
              </a:rPr>
              <a:t>	i = j - 1;</a:t>
            </a:r>
            <a:br>
              <a:rPr lang="en-US" altLang="en-US" sz="2400" b="1">
                <a:latin typeface="Courier New" pitchFamily="49" charset="0"/>
              </a:rPr>
            </a:br>
            <a:r>
              <a:rPr lang="en-US" altLang="en-US" sz="2400" b="1">
                <a:latin typeface="Courier New" pitchFamily="49" charset="0"/>
              </a:rPr>
              <a:t>	while (i &gt; 0) and (A[i] &gt; key) {</a:t>
            </a:r>
            <a:br>
              <a:rPr lang="en-US" altLang="en-US" sz="2400" b="1">
                <a:latin typeface="Courier New" pitchFamily="49" charset="0"/>
              </a:rPr>
            </a:br>
            <a:r>
              <a:rPr lang="en-US" altLang="en-US" sz="2400" b="1">
                <a:latin typeface="Courier New" pitchFamily="49" charset="0"/>
              </a:rPr>
              <a:t>		A[i+1] = A[i]</a:t>
            </a:r>
            <a:br>
              <a:rPr lang="en-US" altLang="en-US" sz="2400" b="1">
                <a:latin typeface="Courier New" pitchFamily="49" charset="0"/>
              </a:rPr>
            </a:br>
            <a:r>
              <a:rPr lang="en-US" altLang="en-US" sz="2400" b="1">
                <a:latin typeface="Courier New" pitchFamily="49" charset="0"/>
              </a:rPr>
              <a:t>		i = i - 1</a:t>
            </a:r>
            <a:br>
              <a:rPr lang="en-US" altLang="en-US" sz="2400" b="1">
                <a:latin typeface="Courier New" pitchFamily="49" charset="0"/>
              </a:rPr>
            </a:br>
            <a:r>
              <a:rPr lang="en-US" altLang="en-US" sz="2400" b="1">
                <a:latin typeface="Courier New" pitchFamily="49" charset="0"/>
              </a:rPr>
              <a:t>	}	</a:t>
            </a:r>
            <a:br>
              <a:rPr lang="en-US" altLang="en-US" sz="2400" b="1">
                <a:latin typeface="Courier New" pitchFamily="49" charset="0"/>
              </a:rPr>
            </a:br>
            <a:r>
              <a:rPr lang="en-US" altLang="en-US" sz="2400" b="1">
                <a:latin typeface="Courier New" pitchFamily="49" charset="0"/>
              </a:rPr>
              <a:t>	A[i+1] = key</a:t>
            </a:r>
            <a:br>
              <a:rPr lang="en-US" altLang="en-US" sz="2400" b="1">
                <a:latin typeface="Courier New" pitchFamily="49" charset="0"/>
              </a:rPr>
            </a:br>
            <a:r>
              <a:rPr lang="en-US" altLang="en-US" sz="2400" b="1">
                <a:latin typeface="Courier New" pitchFamily="49" charset="0"/>
              </a:rPr>
              <a:t>}		</a:t>
            </a:r>
          </a:p>
          <a:p>
            <a:pPr eaLnBrk="1" hangingPunct="1">
              <a:buFontTx/>
              <a:buNone/>
            </a:pPr>
            <a:r>
              <a:rPr lang="en-US" altLang="en-US" sz="2400" b="1">
                <a:latin typeface="Courier New" pitchFamily="49" charset="0"/>
              </a:rPr>
              <a:t>}</a:t>
            </a:r>
          </a:p>
        </p:txBody>
      </p:sp>
      <p:sp>
        <p:nvSpPr>
          <p:cNvPr id="113670" name="Text Box 4"/>
          <p:cNvSpPr txBox="1">
            <a:spLocks noChangeArrowheads="1"/>
          </p:cNvSpPr>
          <p:nvPr/>
        </p:nvSpPr>
        <p:spPr bwMode="auto">
          <a:xfrm>
            <a:off x="6629401" y="4872465"/>
            <a:ext cx="3257623" cy="83099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 sz="2400" i="1">
                <a:solidFill>
                  <a:srgbClr val="008000"/>
                </a:solidFill>
              </a:rPr>
              <a:t>How many times will </a:t>
            </a:r>
            <a:br>
              <a:rPr lang="en-US" altLang="en-US" sz="2400" i="1">
                <a:solidFill>
                  <a:srgbClr val="008000"/>
                </a:solidFill>
              </a:rPr>
            </a:br>
            <a:r>
              <a:rPr lang="en-US" altLang="en-US" sz="2400" i="1">
                <a:solidFill>
                  <a:srgbClr val="008000"/>
                </a:solidFill>
              </a:rPr>
              <a:t>this line execute?</a:t>
            </a:r>
          </a:p>
        </p:txBody>
      </p:sp>
      <p:sp>
        <p:nvSpPr>
          <p:cNvPr id="113671" name="Freeform 5"/>
          <p:cNvSpPr>
            <a:spLocks/>
          </p:cNvSpPr>
          <p:nvPr/>
        </p:nvSpPr>
        <p:spPr bwMode="auto">
          <a:xfrm>
            <a:off x="5371013" y="2619103"/>
            <a:ext cx="1235075" cy="2971800"/>
          </a:xfrm>
          <a:custGeom>
            <a:avLst/>
            <a:gdLst>
              <a:gd name="T0" fmla="*/ 1235075 w 2010"/>
              <a:gd name="T1" fmla="*/ 2971800 h 1111"/>
              <a:gd name="T2" fmla="*/ 0 w 2010"/>
              <a:gd name="T3" fmla="*/ 0 h 1111"/>
              <a:gd name="T4" fmla="*/ 0 60000 65536"/>
              <a:gd name="T5" fmla="*/ 0 60000 65536"/>
              <a:gd name="T6" fmla="*/ 0 w 2010"/>
              <a:gd name="T7" fmla="*/ 0 h 1111"/>
              <a:gd name="T8" fmla="*/ 2010 w 2010"/>
              <a:gd name="T9" fmla="*/ 1111 h 111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10" h="1111">
                <a:moveTo>
                  <a:pt x="2010" y="1111"/>
                </a:moveTo>
                <a:lnTo>
                  <a:pt x="0" y="0"/>
                </a:lnTo>
              </a:path>
            </a:pathLst>
          </a:custGeom>
          <a:noFill/>
          <a:ln w="38100" cap="flat" cmpd="sng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6F1D55D-360F-42E4-BBF6-DA870A3B4EDF}" type="datetime1">
              <a:rPr lang="en-US" altLang="en-US"/>
              <a:pPr/>
              <a:t>10/23/2019</a:t>
            </a:fld>
            <a:endParaRPr lang="en-US" altLang="en-US"/>
          </a:p>
        </p:txBody>
      </p:sp>
      <p:sp>
        <p:nvSpPr>
          <p:cNvPr id="1157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B9C4B7-A668-488D-97DF-20979AFE5BC4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157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Analysis of insertion Sort</a:t>
            </a:r>
          </a:p>
        </p:txBody>
      </p:sp>
      <p:sp>
        <p:nvSpPr>
          <p:cNvPr id="1157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en-US" altLang="en-US" sz="2400" b="1" dirty="0" err="1">
                <a:latin typeface="Courier New" pitchFamily="49" charset="0"/>
              </a:rPr>
              <a:t>InsertionSort</a:t>
            </a:r>
            <a:r>
              <a:rPr lang="en-US" altLang="en-US" sz="2400" b="1" dirty="0">
                <a:latin typeface="Courier New" pitchFamily="49" charset="0"/>
              </a:rPr>
              <a:t>(A, n) {</a:t>
            </a:r>
            <a:br>
              <a:rPr lang="en-US" altLang="en-US" sz="2400" b="1" dirty="0">
                <a:latin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</a:rPr>
              <a:t>for j = 2 to n {</a:t>
            </a:r>
            <a:br>
              <a:rPr lang="en-US" altLang="en-US" sz="2400" b="1" dirty="0">
                <a:latin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</a:rPr>
              <a:t>	key = A[j]</a:t>
            </a:r>
            <a:br>
              <a:rPr lang="en-US" altLang="en-US" sz="2400" b="1" dirty="0">
                <a:latin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</a:rPr>
              <a:t>	</a:t>
            </a:r>
            <a:r>
              <a:rPr lang="en-US" altLang="en-US" sz="2400" b="1" dirty="0" err="1">
                <a:latin typeface="Courier New" pitchFamily="49" charset="0"/>
              </a:rPr>
              <a:t>i</a:t>
            </a:r>
            <a:r>
              <a:rPr lang="en-US" altLang="en-US" sz="2400" b="1" dirty="0">
                <a:latin typeface="Courier New" pitchFamily="49" charset="0"/>
              </a:rPr>
              <a:t> = j - 1;</a:t>
            </a:r>
            <a:br>
              <a:rPr lang="en-US" altLang="en-US" sz="2400" b="1" dirty="0">
                <a:latin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</a:rPr>
              <a:t>	while (</a:t>
            </a:r>
            <a:r>
              <a:rPr lang="en-US" altLang="en-US" sz="2400" b="1" dirty="0" err="1">
                <a:latin typeface="Courier New" pitchFamily="49" charset="0"/>
              </a:rPr>
              <a:t>i</a:t>
            </a:r>
            <a:r>
              <a:rPr lang="en-US" altLang="en-US" sz="2400" b="1" dirty="0">
                <a:latin typeface="Courier New" pitchFamily="49" charset="0"/>
              </a:rPr>
              <a:t> &gt; 0) and (A[</a:t>
            </a:r>
            <a:r>
              <a:rPr lang="en-US" altLang="en-US" sz="2400" b="1" dirty="0" err="1">
                <a:latin typeface="Courier New" pitchFamily="49" charset="0"/>
              </a:rPr>
              <a:t>i</a:t>
            </a:r>
            <a:r>
              <a:rPr lang="en-US" altLang="en-US" sz="2400" b="1" dirty="0">
                <a:latin typeface="Courier New" pitchFamily="49" charset="0"/>
              </a:rPr>
              <a:t>] &gt; key) {</a:t>
            </a:r>
            <a:br>
              <a:rPr lang="en-US" altLang="en-US" sz="2400" b="1" dirty="0">
                <a:latin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</a:rPr>
              <a:t>		A[i+1] = A[</a:t>
            </a:r>
            <a:r>
              <a:rPr lang="en-US" altLang="en-US" sz="2400" b="1" dirty="0" err="1">
                <a:latin typeface="Courier New" pitchFamily="49" charset="0"/>
              </a:rPr>
              <a:t>i</a:t>
            </a:r>
            <a:r>
              <a:rPr lang="en-US" altLang="en-US" sz="2400" b="1" dirty="0">
                <a:latin typeface="Courier New" pitchFamily="49" charset="0"/>
              </a:rPr>
              <a:t>]</a:t>
            </a:r>
            <a:br>
              <a:rPr lang="en-US" altLang="en-US" sz="2400" b="1" dirty="0">
                <a:latin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</a:rPr>
              <a:t>		</a:t>
            </a:r>
            <a:r>
              <a:rPr lang="en-US" altLang="en-US" sz="2400" b="1" dirty="0" err="1">
                <a:latin typeface="Courier New" pitchFamily="49" charset="0"/>
              </a:rPr>
              <a:t>i</a:t>
            </a:r>
            <a:r>
              <a:rPr lang="en-US" altLang="en-US" sz="2400" b="1" dirty="0">
                <a:latin typeface="Courier New" pitchFamily="49" charset="0"/>
              </a:rPr>
              <a:t> = </a:t>
            </a:r>
            <a:r>
              <a:rPr lang="en-US" altLang="en-US" sz="2400" b="1" dirty="0" err="1">
                <a:latin typeface="Courier New" pitchFamily="49" charset="0"/>
              </a:rPr>
              <a:t>i</a:t>
            </a:r>
            <a:r>
              <a:rPr lang="en-US" altLang="en-US" sz="2400" b="1" dirty="0">
                <a:latin typeface="Courier New" pitchFamily="49" charset="0"/>
              </a:rPr>
              <a:t> - 1</a:t>
            </a:r>
            <a:br>
              <a:rPr lang="en-US" altLang="en-US" sz="2400" b="1" dirty="0">
                <a:latin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</a:rPr>
              <a:t>	}	</a:t>
            </a:r>
            <a:br>
              <a:rPr lang="en-US" altLang="en-US" sz="2400" b="1" dirty="0">
                <a:latin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</a:rPr>
              <a:t>	A[i+1] = key</a:t>
            </a:r>
            <a:br>
              <a:rPr lang="en-US" altLang="en-US" sz="2400" b="1" dirty="0">
                <a:latin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</a:rPr>
              <a:t>}		</a:t>
            </a:r>
          </a:p>
          <a:p>
            <a:pPr eaLnBrk="1" hangingPunct="1">
              <a:buFontTx/>
              <a:buNone/>
            </a:pPr>
            <a:r>
              <a:rPr lang="en-US" altLang="en-US" sz="2400" b="1" dirty="0">
                <a:latin typeface="Courier New" pitchFamily="49" charset="0"/>
              </a:rPr>
              <a:t>}</a:t>
            </a:r>
          </a:p>
        </p:txBody>
      </p:sp>
      <p:sp>
        <p:nvSpPr>
          <p:cNvPr id="115718" name="Text Box 4"/>
          <p:cNvSpPr txBox="1">
            <a:spLocks noChangeArrowheads="1"/>
          </p:cNvSpPr>
          <p:nvPr/>
        </p:nvSpPr>
        <p:spPr bwMode="auto">
          <a:xfrm>
            <a:off x="6629401" y="4872465"/>
            <a:ext cx="3257623" cy="83099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 sz="2400" i="1">
                <a:solidFill>
                  <a:srgbClr val="008000"/>
                </a:solidFill>
              </a:rPr>
              <a:t>How many times will </a:t>
            </a:r>
            <a:br>
              <a:rPr lang="en-US" altLang="en-US" sz="2400" i="1">
                <a:solidFill>
                  <a:srgbClr val="008000"/>
                </a:solidFill>
              </a:rPr>
            </a:br>
            <a:r>
              <a:rPr lang="en-US" altLang="en-US" sz="2400" i="1">
                <a:solidFill>
                  <a:srgbClr val="008000"/>
                </a:solidFill>
              </a:rPr>
              <a:t>this line execute?</a:t>
            </a:r>
          </a:p>
        </p:txBody>
      </p:sp>
      <p:sp>
        <p:nvSpPr>
          <p:cNvPr id="115719" name="Freeform 5"/>
          <p:cNvSpPr>
            <a:spLocks/>
          </p:cNvSpPr>
          <p:nvPr/>
        </p:nvSpPr>
        <p:spPr bwMode="auto">
          <a:xfrm>
            <a:off x="6091646" y="3505200"/>
            <a:ext cx="685800" cy="1371600"/>
          </a:xfrm>
          <a:custGeom>
            <a:avLst/>
            <a:gdLst>
              <a:gd name="T0" fmla="*/ 685800 w 2010"/>
              <a:gd name="T1" fmla="*/ 1371600 h 1111"/>
              <a:gd name="T2" fmla="*/ 0 w 2010"/>
              <a:gd name="T3" fmla="*/ 0 h 1111"/>
              <a:gd name="T4" fmla="*/ 0 60000 65536"/>
              <a:gd name="T5" fmla="*/ 0 60000 65536"/>
              <a:gd name="T6" fmla="*/ 0 w 2010"/>
              <a:gd name="T7" fmla="*/ 0 h 1111"/>
              <a:gd name="T8" fmla="*/ 2010 w 2010"/>
              <a:gd name="T9" fmla="*/ 1111 h 111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10" h="1111">
                <a:moveTo>
                  <a:pt x="2010" y="1111"/>
                </a:moveTo>
                <a:lnTo>
                  <a:pt x="0" y="0"/>
                </a:lnTo>
              </a:path>
            </a:pathLst>
          </a:custGeom>
          <a:noFill/>
          <a:ln w="38100" cap="flat" cmpd="sng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3F121C1-EAFD-49BE-A58A-630F99FF15EA}" type="datetime1">
              <a:rPr lang="en-US" altLang="en-US"/>
              <a:pPr eaLnBrk="1" hangingPunct="1"/>
              <a:t>10/23/2019</a:t>
            </a:fld>
            <a:endParaRPr lang="en-US" altLang="en-US"/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47BBBDD-DC43-494A-B521-4002B6D1ABF7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Analysis of insertion Sort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371601"/>
            <a:ext cx="8458200" cy="452596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Tx/>
              <a:buNone/>
            </a:pPr>
            <a:r>
              <a:rPr lang="en-US" altLang="en-US" sz="2400" u="sng" dirty="0"/>
              <a:t>	Statement 								cost   time__</a:t>
            </a:r>
          </a:p>
          <a:p>
            <a:pPr eaLnBrk="1" hangingPunct="1">
              <a:buFontTx/>
              <a:buNone/>
            </a:pPr>
            <a:r>
              <a:rPr lang="en-US" altLang="en-US" sz="2000" b="1" dirty="0" err="1">
                <a:latin typeface="Courier New" panose="02070309020205020404" pitchFamily="49" charset="0"/>
              </a:rPr>
              <a:t>InsertionSort</a:t>
            </a:r>
            <a:r>
              <a:rPr lang="en-US" altLang="en-US" sz="2000" b="1" dirty="0">
                <a:latin typeface="Courier New" panose="02070309020205020404" pitchFamily="49" charset="0"/>
              </a:rPr>
              <a:t>(A, n) {				</a:t>
            </a:r>
          </a:p>
          <a:p>
            <a:pPr eaLnBrk="1" hangingPunct="1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for j = 2 to n { 							</a:t>
            </a:r>
            <a:r>
              <a:rPr lang="en-US" altLang="en-US" sz="2000" dirty="0"/>
              <a:t>c</a:t>
            </a:r>
            <a:r>
              <a:rPr lang="en-US" altLang="en-US" sz="2000" baseline="-25000" dirty="0"/>
              <a:t>1	</a:t>
            </a:r>
            <a:r>
              <a:rPr lang="en-US" altLang="en-US" sz="2000" dirty="0"/>
              <a:t>n</a:t>
            </a:r>
            <a:endParaRPr lang="en-US" altLang="en-US" sz="2000" b="1" dirty="0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	key = A[j]									</a:t>
            </a:r>
            <a:r>
              <a:rPr lang="en-US" altLang="en-US" sz="2000" dirty="0"/>
              <a:t>c</a:t>
            </a:r>
            <a:r>
              <a:rPr lang="en-US" altLang="en-US" sz="2000" baseline="-25000" dirty="0"/>
              <a:t>2	</a:t>
            </a:r>
            <a:r>
              <a:rPr lang="en-US" altLang="en-US" sz="2000" dirty="0"/>
              <a:t>(n-1)</a:t>
            </a:r>
            <a:endParaRPr lang="en-US" altLang="en-US" sz="2000" b="1" dirty="0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	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latin typeface="Courier New" panose="02070309020205020404" pitchFamily="49" charset="0"/>
              </a:rPr>
              <a:t> = j - 1;									</a:t>
            </a:r>
            <a:r>
              <a:rPr lang="en-US" altLang="en-US" sz="2000" dirty="0"/>
              <a:t>c</a:t>
            </a:r>
            <a:r>
              <a:rPr lang="en-US" altLang="en-US" sz="2000" baseline="-25000" dirty="0"/>
              <a:t>3	</a:t>
            </a:r>
            <a:r>
              <a:rPr lang="en-US" altLang="en-US" sz="2000" dirty="0"/>
              <a:t>(n-1)</a:t>
            </a:r>
            <a:endParaRPr lang="en-US" altLang="en-US" sz="2000" b="1" dirty="0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	while (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latin typeface="Courier New" panose="02070309020205020404" pitchFamily="49" charset="0"/>
              </a:rPr>
              <a:t> &gt; 0) and (A[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latin typeface="Courier New" panose="02070309020205020404" pitchFamily="49" charset="0"/>
              </a:rPr>
              <a:t>] &gt; key) {		</a:t>
            </a:r>
            <a:r>
              <a:rPr lang="en-US" altLang="en-US" sz="2000" dirty="0"/>
              <a:t>c</a:t>
            </a:r>
            <a:r>
              <a:rPr lang="en-US" altLang="en-US" sz="2000" baseline="-25000" dirty="0"/>
              <a:t>4	</a:t>
            </a:r>
            <a:r>
              <a:rPr lang="en-US" altLang="en-US" sz="2000" dirty="0"/>
              <a:t>S</a:t>
            </a:r>
            <a:endParaRPr lang="en-US" altLang="en-US" sz="2000" b="1" dirty="0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		A[i+1] = A[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latin typeface="Courier New" panose="02070309020205020404" pitchFamily="49" charset="0"/>
              </a:rPr>
              <a:t>]							</a:t>
            </a:r>
            <a:r>
              <a:rPr lang="en-US" altLang="en-US" sz="2000" dirty="0"/>
              <a:t>c</a:t>
            </a:r>
            <a:r>
              <a:rPr lang="en-US" altLang="en-US" sz="2000" baseline="-25000" dirty="0"/>
              <a:t>5	</a:t>
            </a:r>
            <a:r>
              <a:rPr lang="en-US" altLang="en-US" sz="2000" dirty="0"/>
              <a:t>(S-(n-1))</a:t>
            </a:r>
            <a:endParaRPr lang="en-US" altLang="en-US" sz="2000" b="1" dirty="0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		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latin typeface="Courier New" panose="02070309020205020404" pitchFamily="49" charset="0"/>
              </a:rPr>
              <a:t> =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latin typeface="Courier New" panose="02070309020205020404" pitchFamily="49" charset="0"/>
              </a:rPr>
              <a:t> - 1									</a:t>
            </a:r>
            <a:r>
              <a:rPr lang="en-US" altLang="en-US" sz="2000" dirty="0"/>
              <a:t>c</a:t>
            </a:r>
            <a:r>
              <a:rPr lang="en-US" altLang="en-US" sz="2000" baseline="-25000" dirty="0"/>
              <a:t>6	</a:t>
            </a:r>
            <a:r>
              <a:rPr lang="en-US" altLang="en-US" sz="2000" dirty="0"/>
              <a:t>(S-(n-1))</a:t>
            </a:r>
            <a:endParaRPr lang="en-US" altLang="en-US" sz="2000" b="1" dirty="0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	}												</a:t>
            </a:r>
            <a:r>
              <a:rPr lang="en-US" altLang="en-US" sz="2000" dirty="0"/>
              <a:t>0</a:t>
            </a:r>
            <a:endParaRPr lang="en-US" altLang="en-US" sz="2000" b="1" dirty="0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	A[i+1] = key									</a:t>
            </a:r>
            <a:r>
              <a:rPr lang="en-US" altLang="en-US" sz="2000" dirty="0"/>
              <a:t>c</a:t>
            </a:r>
            <a:r>
              <a:rPr lang="en-US" altLang="en-US" sz="2000" baseline="-25000" dirty="0"/>
              <a:t>7	</a:t>
            </a:r>
            <a:r>
              <a:rPr lang="en-US" altLang="en-US" sz="2000" dirty="0"/>
              <a:t>(n-1)</a:t>
            </a:r>
            <a:endParaRPr lang="en-US" altLang="en-US" sz="2000" b="1" dirty="0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}												</a:t>
            </a:r>
            <a:r>
              <a:rPr lang="en-US" altLang="en-US" sz="2000" dirty="0"/>
              <a:t>0</a:t>
            </a:r>
            <a:endParaRPr lang="en-US" altLang="en-US" sz="2000" b="1" dirty="0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}</a:t>
            </a:r>
            <a:endParaRPr lang="en-US" altLang="en-US" sz="2800" b="1" dirty="0">
              <a:solidFill>
                <a:schemeClr val="hlink"/>
              </a:solidFill>
              <a:latin typeface="Courier New" panose="02070309020205020404" pitchFamily="49" charset="0"/>
            </a:endParaRP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2429691" y="5710665"/>
            <a:ext cx="747630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dirty="0">
                <a:solidFill>
                  <a:schemeClr val="hlink"/>
                </a:solidFill>
              </a:rPr>
              <a:t>S = t</a:t>
            </a:r>
            <a:r>
              <a:rPr lang="en-US" altLang="en-US" sz="2400" baseline="-25000" dirty="0">
                <a:solidFill>
                  <a:schemeClr val="hlink"/>
                </a:solidFill>
              </a:rPr>
              <a:t>2</a:t>
            </a:r>
            <a:r>
              <a:rPr lang="en-US" altLang="en-US" sz="2400" dirty="0">
                <a:solidFill>
                  <a:schemeClr val="hlink"/>
                </a:solidFill>
              </a:rPr>
              <a:t> + t</a:t>
            </a:r>
            <a:r>
              <a:rPr lang="en-US" altLang="en-US" sz="2400" baseline="-25000" dirty="0">
                <a:solidFill>
                  <a:schemeClr val="hlink"/>
                </a:solidFill>
              </a:rPr>
              <a:t>3</a:t>
            </a:r>
            <a:r>
              <a:rPr lang="en-US" altLang="en-US" sz="2400" dirty="0">
                <a:solidFill>
                  <a:schemeClr val="hlink"/>
                </a:solidFill>
              </a:rPr>
              <a:t> + … + </a:t>
            </a:r>
            <a:r>
              <a:rPr lang="en-US" altLang="en-US" sz="2400" dirty="0" err="1">
                <a:solidFill>
                  <a:schemeClr val="hlink"/>
                </a:solidFill>
              </a:rPr>
              <a:t>t</a:t>
            </a:r>
            <a:r>
              <a:rPr lang="en-US" altLang="en-US" sz="2400" baseline="-25000" dirty="0" err="1">
                <a:solidFill>
                  <a:schemeClr val="hlink"/>
                </a:solidFill>
              </a:rPr>
              <a:t>n</a:t>
            </a:r>
            <a:r>
              <a:rPr lang="en-US" altLang="en-US" sz="2400" dirty="0">
                <a:solidFill>
                  <a:schemeClr val="hlink"/>
                </a:solidFill>
              </a:rPr>
              <a:t> where </a:t>
            </a:r>
            <a:r>
              <a:rPr lang="en-US" altLang="en-US" sz="2400" dirty="0" err="1">
                <a:solidFill>
                  <a:schemeClr val="hlink"/>
                </a:solidFill>
              </a:rPr>
              <a:t>t</a:t>
            </a:r>
            <a:r>
              <a:rPr lang="en-US" altLang="en-US" sz="2400" baseline="-25000" dirty="0" err="1">
                <a:solidFill>
                  <a:schemeClr val="hlink"/>
                </a:solidFill>
              </a:rPr>
              <a:t>j</a:t>
            </a:r>
            <a:r>
              <a:rPr lang="en-US" altLang="en-US" sz="2400" dirty="0">
                <a:solidFill>
                  <a:schemeClr val="hlink"/>
                </a:solidFill>
              </a:rPr>
              <a:t> is number of while expression evaluations for the  </a:t>
            </a:r>
            <a:r>
              <a:rPr lang="en-US" altLang="en-US" sz="2400" dirty="0" err="1">
                <a:solidFill>
                  <a:schemeClr val="hlink"/>
                </a:solidFill>
              </a:rPr>
              <a:t>j</a:t>
            </a:r>
            <a:r>
              <a:rPr lang="en-US" altLang="en-US" sz="2400" baseline="30000" dirty="0" err="1">
                <a:solidFill>
                  <a:schemeClr val="hlink"/>
                </a:solidFill>
              </a:rPr>
              <a:t>th</a:t>
            </a:r>
            <a:r>
              <a:rPr lang="en-US" altLang="en-US" sz="2400" dirty="0">
                <a:solidFill>
                  <a:schemeClr val="hlink"/>
                </a:solidFill>
              </a:rPr>
              <a:t> for loop iteration</a:t>
            </a:r>
            <a:endParaRPr lang="en-US" altLang="en-US" sz="2400" b="1" dirty="0">
              <a:solidFill>
                <a:schemeClr val="hlink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31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3F121C1-EAFD-49BE-A58A-630F99FF15EA}" type="datetime1">
              <a:rPr lang="en-US" altLang="en-US"/>
              <a:pPr eaLnBrk="1" hangingPunct="1"/>
              <a:t>10/23/2019</a:t>
            </a:fld>
            <a:endParaRPr lang="en-US" altLang="en-US"/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47BBBDD-DC43-494A-B521-4002B6D1ABF7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Analysis of insertion Sort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371601"/>
            <a:ext cx="8458200" cy="452596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Tx/>
              <a:buNone/>
            </a:pPr>
            <a:r>
              <a:rPr lang="en-US" altLang="en-US" sz="2400" u="sng" dirty="0"/>
              <a:t>	Statement 								cost   time__</a:t>
            </a:r>
          </a:p>
          <a:p>
            <a:pPr eaLnBrk="1" hangingPunct="1">
              <a:buFontTx/>
              <a:buNone/>
            </a:pPr>
            <a:r>
              <a:rPr lang="en-US" altLang="en-US" sz="2000" b="1" dirty="0" err="1">
                <a:latin typeface="Courier New" panose="02070309020205020404" pitchFamily="49" charset="0"/>
              </a:rPr>
              <a:t>InsertionSort</a:t>
            </a:r>
            <a:r>
              <a:rPr lang="en-US" altLang="en-US" sz="2000" b="1" dirty="0">
                <a:latin typeface="Courier New" panose="02070309020205020404" pitchFamily="49" charset="0"/>
              </a:rPr>
              <a:t>(A, n) {				</a:t>
            </a:r>
          </a:p>
          <a:p>
            <a:pPr eaLnBrk="1" hangingPunct="1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for j = 2 to n { 							</a:t>
            </a:r>
            <a:r>
              <a:rPr lang="en-US" altLang="en-US" sz="2000" dirty="0"/>
              <a:t>c</a:t>
            </a:r>
            <a:r>
              <a:rPr lang="en-US" altLang="en-US" sz="2000" baseline="-25000" dirty="0"/>
              <a:t>1	</a:t>
            </a:r>
            <a:r>
              <a:rPr lang="en-US" altLang="en-US" sz="2000" dirty="0"/>
              <a:t>n</a:t>
            </a:r>
            <a:endParaRPr lang="en-US" altLang="en-US" sz="2000" b="1" dirty="0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	key = A[j]									</a:t>
            </a:r>
            <a:r>
              <a:rPr lang="en-US" altLang="en-US" sz="2000" dirty="0"/>
              <a:t>c</a:t>
            </a:r>
            <a:r>
              <a:rPr lang="en-US" altLang="en-US" sz="2000" baseline="-25000" dirty="0"/>
              <a:t>2	</a:t>
            </a:r>
            <a:r>
              <a:rPr lang="en-US" altLang="en-US" sz="2000" dirty="0"/>
              <a:t>(n-1)</a:t>
            </a:r>
            <a:endParaRPr lang="en-US" altLang="en-US" sz="2000" b="1" dirty="0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	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latin typeface="Courier New" panose="02070309020205020404" pitchFamily="49" charset="0"/>
              </a:rPr>
              <a:t> = j - 1;									</a:t>
            </a:r>
            <a:r>
              <a:rPr lang="en-US" altLang="en-US" sz="2000" dirty="0"/>
              <a:t>c</a:t>
            </a:r>
            <a:r>
              <a:rPr lang="en-US" altLang="en-US" sz="2000" baseline="-25000" dirty="0"/>
              <a:t>3	</a:t>
            </a:r>
            <a:r>
              <a:rPr lang="en-US" altLang="en-US" sz="2000" dirty="0"/>
              <a:t>(n-1)</a:t>
            </a:r>
            <a:endParaRPr lang="en-US" altLang="en-US" sz="2000" b="1" dirty="0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	while (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latin typeface="Courier New" panose="02070309020205020404" pitchFamily="49" charset="0"/>
              </a:rPr>
              <a:t> &gt; 0) and (A[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latin typeface="Courier New" panose="02070309020205020404" pitchFamily="49" charset="0"/>
              </a:rPr>
              <a:t>] &gt; key) {		</a:t>
            </a:r>
            <a:r>
              <a:rPr lang="en-US" altLang="en-US" sz="2000" dirty="0"/>
              <a:t>c</a:t>
            </a:r>
            <a:r>
              <a:rPr lang="en-US" altLang="en-US" sz="2000" baseline="-25000" dirty="0"/>
              <a:t>4	</a:t>
            </a:r>
            <a:r>
              <a:rPr lang="en-US" altLang="en-US" sz="2000" dirty="0"/>
              <a:t>S</a:t>
            </a:r>
            <a:endParaRPr lang="en-US" altLang="en-US" sz="2000" b="1" dirty="0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		A[i+1] = A[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latin typeface="Courier New" panose="02070309020205020404" pitchFamily="49" charset="0"/>
              </a:rPr>
              <a:t>]							</a:t>
            </a:r>
            <a:r>
              <a:rPr lang="en-US" altLang="en-US" sz="2000" dirty="0"/>
              <a:t>c</a:t>
            </a:r>
            <a:r>
              <a:rPr lang="en-US" altLang="en-US" sz="2000" baseline="-25000" dirty="0"/>
              <a:t>5	</a:t>
            </a:r>
            <a:r>
              <a:rPr lang="en-US" altLang="en-US" sz="2000" dirty="0"/>
              <a:t>(S-(n-1))</a:t>
            </a:r>
            <a:endParaRPr lang="en-US" altLang="en-US" sz="2000" b="1" dirty="0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		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latin typeface="Courier New" panose="02070309020205020404" pitchFamily="49" charset="0"/>
              </a:rPr>
              <a:t> =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latin typeface="Courier New" panose="02070309020205020404" pitchFamily="49" charset="0"/>
              </a:rPr>
              <a:t> - 1									</a:t>
            </a:r>
            <a:r>
              <a:rPr lang="en-US" altLang="en-US" sz="2000" dirty="0"/>
              <a:t>c</a:t>
            </a:r>
            <a:r>
              <a:rPr lang="en-US" altLang="en-US" sz="2000" baseline="-25000" dirty="0"/>
              <a:t>6	</a:t>
            </a:r>
            <a:r>
              <a:rPr lang="en-US" altLang="en-US" sz="2000" dirty="0"/>
              <a:t>(S-(n-1))</a:t>
            </a:r>
            <a:endParaRPr lang="en-US" altLang="en-US" sz="2000" b="1" dirty="0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	}												</a:t>
            </a:r>
            <a:r>
              <a:rPr lang="en-US" altLang="en-US" sz="2000" dirty="0"/>
              <a:t>0</a:t>
            </a:r>
            <a:endParaRPr lang="en-US" altLang="en-US" sz="2000" b="1" dirty="0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	A[i+1] = key									</a:t>
            </a:r>
            <a:r>
              <a:rPr lang="en-US" altLang="en-US" sz="2000" dirty="0"/>
              <a:t>c</a:t>
            </a:r>
            <a:r>
              <a:rPr lang="en-US" altLang="en-US" sz="2000" baseline="-25000" dirty="0"/>
              <a:t>7	</a:t>
            </a:r>
            <a:r>
              <a:rPr lang="en-US" altLang="en-US" sz="2000" dirty="0"/>
              <a:t>(n-1)</a:t>
            </a:r>
            <a:endParaRPr lang="en-US" altLang="en-US" sz="2000" b="1" dirty="0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}												</a:t>
            </a:r>
            <a:r>
              <a:rPr lang="en-US" altLang="en-US" sz="2000" dirty="0"/>
              <a:t>0</a:t>
            </a:r>
            <a:endParaRPr lang="en-US" altLang="en-US" sz="2000" b="1" dirty="0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}</a:t>
            </a:r>
            <a:endParaRPr lang="en-US" altLang="en-US" sz="2800" b="1" dirty="0">
              <a:solidFill>
                <a:schemeClr val="hlink"/>
              </a:solidFill>
              <a:latin typeface="Courier New" panose="02070309020205020404" pitchFamily="49" charset="0"/>
            </a:endParaRP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5181600" y="5710665"/>
            <a:ext cx="4724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2400" i="1" dirty="0">
                <a:solidFill>
                  <a:srgbClr val="008000"/>
                </a:solidFill>
              </a:rPr>
              <a:t>What are the basic operations (most executed lines)?</a:t>
            </a:r>
          </a:p>
        </p:txBody>
      </p:sp>
    </p:spTree>
    <p:extLst>
      <p:ext uri="{BB962C8B-B14F-4D97-AF65-F5344CB8AC3E}">
        <p14:creationId xmlns:p14="http://schemas.microsoft.com/office/powerpoint/2010/main" val="65931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25C0582-CEA8-4F89-9C4A-54C5B84D84AC}" type="datetime1">
              <a:rPr lang="en-US" altLang="en-US"/>
              <a:pPr eaLnBrk="1" hangingPunct="1"/>
              <a:t>10/23/2019</a:t>
            </a:fld>
            <a:endParaRPr lang="en-US" altLang="en-US"/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38483EE-72E6-42F4-973E-CE382025B20D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1371601"/>
            <a:ext cx="8458200" cy="452596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Tx/>
              <a:buNone/>
            </a:pPr>
            <a:r>
              <a:rPr lang="en-US" altLang="en-US" sz="2400" u="sng" dirty="0"/>
              <a:t>	Statement 								cost   time__</a:t>
            </a:r>
          </a:p>
          <a:p>
            <a:pPr eaLnBrk="1" hangingPunct="1">
              <a:buFontTx/>
              <a:buNone/>
            </a:pPr>
            <a:r>
              <a:rPr lang="en-US" altLang="en-US" sz="2000" b="1" dirty="0" err="1">
                <a:latin typeface="Courier New" panose="02070309020205020404" pitchFamily="49" charset="0"/>
              </a:rPr>
              <a:t>InsertionSort</a:t>
            </a:r>
            <a:r>
              <a:rPr lang="en-US" altLang="en-US" sz="2000" b="1" dirty="0">
                <a:latin typeface="Courier New" panose="02070309020205020404" pitchFamily="49" charset="0"/>
              </a:rPr>
              <a:t>(A, n) {				</a:t>
            </a:r>
          </a:p>
          <a:p>
            <a:pPr eaLnBrk="1" hangingPunct="1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for j = 2 to n { 							</a:t>
            </a:r>
            <a:r>
              <a:rPr lang="en-US" altLang="en-US" sz="2000" dirty="0"/>
              <a:t>c</a:t>
            </a:r>
            <a:r>
              <a:rPr lang="en-US" altLang="en-US" sz="2000" baseline="-25000" dirty="0"/>
              <a:t>1	</a:t>
            </a:r>
            <a:r>
              <a:rPr lang="en-US" altLang="en-US" sz="2000" dirty="0"/>
              <a:t>n</a:t>
            </a:r>
            <a:endParaRPr lang="en-US" altLang="en-US" sz="2000" b="1" dirty="0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dirty="0">
                <a:solidFill>
                  <a:srgbClr val="C0C0C0"/>
                </a:solidFill>
                <a:latin typeface="Courier New" panose="02070309020205020404" pitchFamily="49" charset="0"/>
              </a:rPr>
              <a:t>		key = A[j]									</a:t>
            </a:r>
            <a:r>
              <a:rPr lang="en-US" altLang="en-US" sz="2000" dirty="0">
                <a:solidFill>
                  <a:srgbClr val="C0C0C0"/>
                </a:solidFill>
              </a:rPr>
              <a:t>c</a:t>
            </a:r>
            <a:r>
              <a:rPr lang="en-US" altLang="en-US" sz="2000" baseline="-25000" dirty="0">
                <a:solidFill>
                  <a:srgbClr val="C0C0C0"/>
                </a:solidFill>
              </a:rPr>
              <a:t>2	</a:t>
            </a:r>
            <a:r>
              <a:rPr lang="en-US" altLang="en-US" sz="2000" dirty="0">
                <a:solidFill>
                  <a:srgbClr val="C0C0C0"/>
                </a:solidFill>
              </a:rPr>
              <a:t>(n-1)</a:t>
            </a:r>
            <a:endParaRPr lang="en-US" altLang="en-US" sz="2000" b="1" dirty="0">
              <a:solidFill>
                <a:srgbClr val="C0C0C0"/>
              </a:solidFill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dirty="0">
                <a:solidFill>
                  <a:srgbClr val="C0C0C0"/>
                </a:solidFill>
                <a:latin typeface="Courier New" panose="02070309020205020404" pitchFamily="49" charset="0"/>
              </a:rPr>
              <a:t>		</a:t>
            </a:r>
            <a:r>
              <a:rPr lang="en-US" altLang="en-US" sz="2000" b="1" dirty="0" err="1">
                <a:solidFill>
                  <a:srgbClr val="C0C0C0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solidFill>
                  <a:srgbClr val="C0C0C0"/>
                </a:solidFill>
                <a:latin typeface="Courier New" panose="02070309020205020404" pitchFamily="49" charset="0"/>
              </a:rPr>
              <a:t> = j - 1;									</a:t>
            </a:r>
            <a:r>
              <a:rPr lang="en-US" altLang="en-US" sz="2000" dirty="0">
                <a:solidFill>
                  <a:srgbClr val="C0C0C0"/>
                </a:solidFill>
              </a:rPr>
              <a:t>c</a:t>
            </a:r>
            <a:r>
              <a:rPr lang="en-US" altLang="en-US" sz="2000" baseline="-25000" dirty="0">
                <a:solidFill>
                  <a:srgbClr val="C0C0C0"/>
                </a:solidFill>
              </a:rPr>
              <a:t>3	</a:t>
            </a:r>
            <a:r>
              <a:rPr lang="en-US" altLang="en-US" sz="2000" dirty="0">
                <a:solidFill>
                  <a:srgbClr val="C0C0C0"/>
                </a:solidFill>
              </a:rPr>
              <a:t>(n-1)</a:t>
            </a:r>
            <a:endParaRPr lang="en-US" altLang="en-US" sz="2000" b="1" dirty="0">
              <a:solidFill>
                <a:srgbClr val="C0C0C0"/>
              </a:solidFill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	while (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latin typeface="Courier New" panose="02070309020205020404" pitchFamily="49" charset="0"/>
              </a:rPr>
              <a:t> &gt; 0) and (A[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latin typeface="Courier New" panose="02070309020205020404" pitchFamily="49" charset="0"/>
              </a:rPr>
              <a:t>] &gt; key) {		</a:t>
            </a:r>
            <a:r>
              <a:rPr lang="en-US" altLang="en-US" sz="2000" dirty="0"/>
              <a:t>c</a:t>
            </a:r>
            <a:r>
              <a:rPr lang="en-US" altLang="en-US" sz="2000" baseline="-25000" dirty="0"/>
              <a:t>4	</a:t>
            </a:r>
            <a:r>
              <a:rPr lang="en-US" altLang="en-US" sz="2000" dirty="0"/>
              <a:t>S</a:t>
            </a:r>
            <a:endParaRPr lang="en-US" altLang="en-US" sz="2000" b="1" dirty="0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		A[i+1] = A[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latin typeface="Courier New" panose="02070309020205020404" pitchFamily="49" charset="0"/>
              </a:rPr>
              <a:t>]							</a:t>
            </a:r>
            <a:r>
              <a:rPr lang="en-US" altLang="en-US" sz="2000" dirty="0"/>
              <a:t>c</a:t>
            </a:r>
            <a:r>
              <a:rPr lang="en-US" altLang="en-US" sz="2000" baseline="-25000" dirty="0"/>
              <a:t>5	</a:t>
            </a:r>
            <a:r>
              <a:rPr lang="en-US" altLang="en-US" sz="2000" dirty="0"/>
              <a:t>(S-(n-1))</a:t>
            </a:r>
            <a:endParaRPr lang="en-US" altLang="en-US" sz="2000" b="1" dirty="0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		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latin typeface="Courier New" panose="02070309020205020404" pitchFamily="49" charset="0"/>
              </a:rPr>
              <a:t> =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latin typeface="Courier New" panose="02070309020205020404" pitchFamily="49" charset="0"/>
              </a:rPr>
              <a:t> - 1									</a:t>
            </a:r>
            <a:r>
              <a:rPr lang="en-US" altLang="en-US" sz="2000" dirty="0"/>
              <a:t>c</a:t>
            </a:r>
            <a:r>
              <a:rPr lang="en-US" altLang="en-US" sz="2000" baseline="-25000" dirty="0"/>
              <a:t>6	</a:t>
            </a:r>
            <a:r>
              <a:rPr lang="en-US" altLang="en-US" sz="2000" dirty="0"/>
              <a:t>(S-(n-1))</a:t>
            </a:r>
            <a:endParaRPr lang="en-US" altLang="en-US" sz="2000" b="1" dirty="0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	}												</a:t>
            </a:r>
            <a:r>
              <a:rPr lang="en-US" altLang="en-US" sz="2000" dirty="0"/>
              <a:t>0</a:t>
            </a:r>
            <a:endParaRPr lang="en-US" altLang="en-US" sz="2000" b="1" dirty="0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dirty="0">
                <a:solidFill>
                  <a:srgbClr val="C0C0C0"/>
                </a:solidFill>
                <a:latin typeface="Courier New" panose="02070309020205020404" pitchFamily="49" charset="0"/>
              </a:rPr>
              <a:t>		A[i+1] = key									</a:t>
            </a:r>
            <a:r>
              <a:rPr lang="en-US" altLang="en-US" sz="2000" dirty="0">
                <a:solidFill>
                  <a:srgbClr val="C0C0C0"/>
                </a:solidFill>
              </a:rPr>
              <a:t>c</a:t>
            </a:r>
            <a:r>
              <a:rPr lang="en-US" altLang="en-US" sz="2000" baseline="-25000" dirty="0">
                <a:solidFill>
                  <a:srgbClr val="C0C0C0"/>
                </a:solidFill>
              </a:rPr>
              <a:t>7	</a:t>
            </a:r>
            <a:r>
              <a:rPr lang="en-US" altLang="en-US" sz="2000" dirty="0">
                <a:solidFill>
                  <a:srgbClr val="C0C0C0"/>
                </a:solidFill>
              </a:rPr>
              <a:t>(n-1)</a:t>
            </a:r>
            <a:endParaRPr lang="en-US" altLang="en-US" sz="2000" b="1" dirty="0">
              <a:solidFill>
                <a:srgbClr val="C0C0C0"/>
              </a:solidFill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dirty="0">
                <a:solidFill>
                  <a:srgbClr val="B2B2B2"/>
                </a:solidFill>
                <a:latin typeface="Courier New" panose="02070309020205020404" pitchFamily="49" charset="0"/>
              </a:rPr>
              <a:t>	}												</a:t>
            </a:r>
            <a:r>
              <a:rPr lang="en-US" altLang="en-US" sz="2000" dirty="0">
                <a:solidFill>
                  <a:srgbClr val="B2B2B2"/>
                </a:solidFill>
              </a:rPr>
              <a:t>0</a:t>
            </a:r>
            <a:endParaRPr lang="en-US" altLang="en-US" sz="2000" b="1" dirty="0">
              <a:solidFill>
                <a:srgbClr val="B2B2B2"/>
              </a:solidFill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}</a:t>
            </a:r>
            <a:endParaRPr lang="en-US" altLang="en-US" sz="2800" b="1" dirty="0">
              <a:solidFill>
                <a:schemeClr val="hlink"/>
              </a:solidFill>
              <a:latin typeface="Courier New" panose="02070309020205020404" pitchFamily="49" charset="0"/>
            </a:endParaRP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Analysis of insertion Sort</a:t>
            </a:r>
          </a:p>
        </p:txBody>
      </p:sp>
    </p:spTree>
    <p:extLst>
      <p:ext uri="{BB962C8B-B14F-4D97-AF65-F5344CB8AC3E}">
        <p14:creationId xmlns:p14="http://schemas.microsoft.com/office/powerpoint/2010/main" val="171615486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137</TotalTime>
  <Words>523</Words>
  <Application>Microsoft Office PowerPoint</Application>
  <PresentationFormat>Widescreen</PresentationFormat>
  <Paragraphs>210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Century Gothic</vt:lpstr>
      <vt:lpstr>Courier New</vt:lpstr>
      <vt:lpstr>Times New Roman</vt:lpstr>
      <vt:lpstr>Wingdings 3</vt:lpstr>
      <vt:lpstr>Wisp</vt:lpstr>
      <vt:lpstr>Running time of insertion sort</vt:lpstr>
      <vt:lpstr>Example of insertion sort</vt:lpstr>
      <vt:lpstr>Insertion Sort</vt:lpstr>
      <vt:lpstr>Kinds of analyses</vt:lpstr>
      <vt:lpstr>Analysis of insertion Sort</vt:lpstr>
      <vt:lpstr>Analysis of insertion Sort</vt:lpstr>
      <vt:lpstr>Analysis of insertion Sort</vt:lpstr>
      <vt:lpstr>Analysis of insertion Sort</vt:lpstr>
      <vt:lpstr>Analysis of insertion Sort</vt:lpstr>
      <vt:lpstr>Analysis of insertion Sort</vt:lpstr>
      <vt:lpstr>What can S be?</vt:lpstr>
      <vt:lpstr>Best case</vt:lpstr>
      <vt:lpstr>Worst case</vt:lpstr>
      <vt:lpstr>Average case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40</cp:revision>
  <dcterms:created xsi:type="dcterms:W3CDTF">2016-08-31T19:16:09Z</dcterms:created>
  <dcterms:modified xsi:type="dcterms:W3CDTF">2019-10-23T22:42:01Z</dcterms:modified>
</cp:coreProperties>
</file>