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9"/>
  </p:notesMasterIdLst>
  <p:sldIdLst>
    <p:sldId id="262" r:id="rId2"/>
    <p:sldId id="284" r:id="rId3"/>
    <p:sldId id="263" r:id="rId4"/>
    <p:sldId id="264" r:id="rId5"/>
    <p:sldId id="345" r:id="rId6"/>
    <p:sldId id="346" r:id="rId7"/>
    <p:sldId id="347" r:id="rId8"/>
    <p:sldId id="348" r:id="rId9"/>
    <p:sldId id="309" r:id="rId10"/>
    <p:sldId id="322" r:id="rId11"/>
    <p:sldId id="325" r:id="rId12"/>
    <p:sldId id="324" r:id="rId13"/>
    <p:sldId id="326" r:id="rId14"/>
    <p:sldId id="327" r:id="rId15"/>
    <p:sldId id="328" r:id="rId16"/>
    <p:sldId id="329" r:id="rId17"/>
    <p:sldId id="330" r:id="rId18"/>
    <p:sldId id="331" r:id="rId19"/>
    <p:sldId id="332" r:id="rId20"/>
    <p:sldId id="333" r:id="rId21"/>
    <p:sldId id="334" r:id="rId22"/>
    <p:sldId id="335" r:id="rId23"/>
    <p:sldId id="336" r:id="rId24"/>
    <p:sldId id="337" r:id="rId25"/>
    <p:sldId id="338" r:id="rId26"/>
    <p:sldId id="339" r:id="rId27"/>
    <p:sldId id="340"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61" d="100"/>
          <a:sy n="61" d="100"/>
        </p:scale>
        <p:origin x="102" y="8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41E65F-3C9D-4AC9-89F5-390E3D97661A}" type="datetimeFigureOut">
              <a:rPr lang="en-US" smtClean="0"/>
              <a:t>9/17/2024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6DF614-E641-4A77-8CEE-07AA86329388}" type="slidenum">
              <a:rPr lang="en-US" smtClean="0"/>
              <a:t>‹#›</a:t>
            </a:fld>
            <a:endParaRPr lang="en-US"/>
          </a:p>
        </p:txBody>
      </p:sp>
    </p:spTree>
    <p:extLst>
      <p:ext uri="{BB962C8B-B14F-4D97-AF65-F5344CB8AC3E}">
        <p14:creationId xmlns:p14="http://schemas.microsoft.com/office/powerpoint/2010/main" val="1653023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EC540D-9898-48D1-85DE-00929807D3DD}" type="slidenum">
              <a:rPr lang="en-US" altLang="en-US"/>
              <a:pPr/>
              <a:t>1</a:t>
            </a:fld>
            <a:endParaRPr lang="en-US" altLang="en-US"/>
          </a:p>
        </p:txBody>
      </p:sp>
      <p:sp>
        <p:nvSpPr>
          <p:cNvPr id="371714" name="Rectangle 2"/>
          <p:cNvSpPr>
            <a:spLocks noGrp="1" noRot="1" noChangeAspect="1" noChangeArrowheads="1" noTextEdit="1"/>
          </p:cNvSpPr>
          <p:nvPr>
            <p:ph type="sldImg"/>
          </p:nvPr>
        </p:nvSpPr>
        <p:spPr>
          <a:ln/>
        </p:spPr>
      </p:sp>
      <p:sp>
        <p:nvSpPr>
          <p:cNvPr id="3717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6139434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931FE9-CDC3-454C-BD40-4A8A13B5B47E}" type="slidenum">
              <a:rPr lang="en-US" altLang="en-US"/>
              <a:pPr/>
              <a:t>11</a:t>
            </a:fld>
            <a:endParaRPr lang="en-US" altLang="en-US"/>
          </a:p>
        </p:txBody>
      </p:sp>
      <p:sp>
        <p:nvSpPr>
          <p:cNvPr id="1635330" name="Rectangle 2"/>
          <p:cNvSpPr>
            <a:spLocks noGrp="1" noRot="1" noChangeAspect="1" noChangeArrowheads="1" noTextEdit="1"/>
          </p:cNvSpPr>
          <p:nvPr>
            <p:ph type="sldImg"/>
          </p:nvPr>
        </p:nvSpPr>
        <p:spPr>
          <a:ln/>
        </p:spPr>
      </p:sp>
      <p:sp>
        <p:nvSpPr>
          <p:cNvPr id="163533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85394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CDE6CE-2871-4C95-A31F-E0B19F2264F2}" type="slidenum">
              <a:rPr lang="en-US" altLang="en-US"/>
              <a:pPr/>
              <a:t>12</a:t>
            </a:fld>
            <a:endParaRPr lang="en-US" altLang="en-US"/>
          </a:p>
        </p:txBody>
      </p:sp>
      <p:sp>
        <p:nvSpPr>
          <p:cNvPr id="1639426" name="Rectangle 2"/>
          <p:cNvSpPr>
            <a:spLocks noGrp="1" noRot="1" noChangeAspect="1" noChangeArrowheads="1" noTextEdit="1"/>
          </p:cNvSpPr>
          <p:nvPr>
            <p:ph type="sldImg"/>
          </p:nvPr>
        </p:nvSpPr>
        <p:spPr>
          <a:ln/>
        </p:spPr>
      </p:sp>
      <p:sp>
        <p:nvSpPr>
          <p:cNvPr id="163942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431533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87842A-CE64-4CE0-8754-E5BA1E669D86}" type="slidenum">
              <a:rPr lang="en-US" altLang="en-US"/>
              <a:pPr/>
              <a:t>13</a:t>
            </a:fld>
            <a:endParaRPr lang="en-US" altLang="en-US"/>
          </a:p>
        </p:txBody>
      </p:sp>
      <p:sp>
        <p:nvSpPr>
          <p:cNvPr id="1641474" name="Rectangle 2"/>
          <p:cNvSpPr>
            <a:spLocks noGrp="1" noRot="1" noChangeAspect="1" noChangeArrowheads="1" noTextEdit="1"/>
          </p:cNvSpPr>
          <p:nvPr>
            <p:ph type="sldImg"/>
          </p:nvPr>
        </p:nvSpPr>
        <p:spPr>
          <a:ln/>
        </p:spPr>
      </p:sp>
      <p:sp>
        <p:nvSpPr>
          <p:cNvPr id="164147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407486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709BE0-99A5-41AC-9DD4-87E7DC7ADEC8}" type="slidenum">
              <a:rPr lang="en-US" altLang="en-US"/>
              <a:pPr/>
              <a:t>14</a:t>
            </a:fld>
            <a:endParaRPr lang="en-US" altLang="en-US"/>
          </a:p>
        </p:txBody>
      </p:sp>
      <p:sp>
        <p:nvSpPr>
          <p:cNvPr id="1649666" name="Rectangle 2"/>
          <p:cNvSpPr>
            <a:spLocks noGrp="1" noRot="1" noChangeAspect="1" noChangeArrowheads="1" noTextEdit="1"/>
          </p:cNvSpPr>
          <p:nvPr>
            <p:ph type="sldImg"/>
          </p:nvPr>
        </p:nvSpPr>
        <p:spPr>
          <a:ln/>
        </p:spPr>
      </p:sp>
      <p:sp>
        <p:nvSpPr>
          <p:cNvPr id="16496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378331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E99B87-1EB5-4395-A2EC-131AE703DF36}" type="slidenum">
              <a:rPr lang="en-US" altLang="en-US"/>
              <a:pPr/>
              <a:t>15</a:t>
            </a:fld>
            <a:endParaRPr lang="en-US" altLang="en-US"/>
          </a:p>
        </p:txBody>
      </p:sp>
      <p:sp>
        <p:nvSpPr>
          <p:cNvPr id="1676290" name="Rectangle 2"/>
          <p:cNvSpPr>
            <a:spLocks noGrp="1" noRot="1" noChangeAspect="1" noChangeArrowheads="1" noTextEdit="1"/>
          </p:cNvSpPr>
          <p:nvPr>
            <p:ph type="sldImg"/>
          </p:nvPr>
        </p:nvSpPr>
        <p:spPr>
          <a:ln/>
        </p:spPr>
      </p:sp>
      <p:sp>
        <p:nvSpPr>
          <p:cNvPr id="16762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6013490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9FECE3-92AE-4A65-BA7C-B0539EDBA04C}" type="slidenum">
              <a:rPr lang="en-US" altLang="en-US"/>
              <a:pPr/>
              <a:t>16</a:t>
            </a:fld>
            <a:endParaRPr lang="en-US" altLang="en-US"/>
          </a:p>
        </p:txBody>
      </p:sp>
      <p:sp>
        <p:nvSpPr>
          <p:cNvPr id="1719298" name="Rectangle 2"/>
          <p:cNvSpPr>
            <a:spLocks noGrp="1" noRot="1" noChangeAspect="1" noChangeArrowheads="1" noTextEdit="1"/>
          </p:cNvSpPr>
          <p:nvPr>
            <p:ph type="sldImg"/>
          </p:nvPr>
        </p:nvSpPr>
        <p:spPr>
          <a:ln/>
        </p:spPr>
      </p:sp>
      <p:sp>
        <p:nvSpPr>
          <p:cNvPr id="171929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93262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7B69B1-BFBF-4747-8D69-A44C7C33BC9C}" type="slidenum">
              <a:rPr lang="en-US" altLang="en-US"/>
              <a:pPr/>
              <a:t>17</a:t>
            </a:fld>
            <a:endParaRPr lang="en-US" altLang="en-US"/>
          </a:p>
        </p:txBody>
      </p:sp>
      <p:sp>
        <p:nvSpPr>
          <p:cNvPr id="1754114" name="Rectangle 2"/>
          <p:cNvSpPr>
            <a:spLocks noGrp="1" noRot="1" noChangeAspect="1" noChangeArrowheads="1" noTextEdit="1"/>
          </p:cNvSpPr>
          <p:nvPr>
            <p:ph type="sldImg"/>
          </p:nvPr>
        </p:nvSpPr>
        <p:spPr>
          <a:xfrm>
            <a:off x="396875" y="690563"/>
            <a:ext cx="6153150" cy="3462337"/>
          </a:xfrm>
          <a:ln/>
        </p:spPr>
      </p:sp>
      <p:sp>
        <p:nvSpPr>
          <p:cNvPr id="1754115"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33208725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DEFB13-7153-4A5C-A1A4-9792360DAA9D}" type="slidenum">
              <a:rPr lang="en-US" altLang="en-US"/>
              <a:pPr/>
              <a:t>18</a:t>
            </a:fld>
            <a:endParaRPr lang="en-US" altLang="en-US"/>
          </a:p>
        </p:txBody>
      </p:sp>
      <p:sp>
        <p:nvSpPr>
          <p:cNvPr id="1756162" name="Rectangle 2"/>
          <p:cNvSpPr>
            <a:spLocks noGrp="1" noRot="1" noChangeAspect="1" noChangeArrowheads="1" noTextEdit="1"/>
          </p:cNvSpPr>
          <p:nvPr>
            <p:ph type="sldImg"/>
          </p:nvPr>
        </p:nvSpPr>
        <p:spPr>
          <a:xfrm>
            <a:off x="396875" y="690563"/>
            <a:ext cx="6153150" cy="3462337"/>
          </a:xfrm>
          <a:ln/>
        </p:spPr>
      </p:sp>
      <p:sp>
        <p:nvSpPr>
          <p:cNvPr id="1756163"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37371154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E66689-6D70-4A1C-8D63-48F512E29A7F}" type="slidenum">
              <a:rPr lang="en-US" altLang="en-US"/>
              <a:pPr/>
              <a:t>19</a:t>
            </a:fld>
            <a:endParaRPr lang="en-US" altLang="en-US"/>
          </a:p>
        </p:txBody>
      </p:sp>
      <p:sp>
        <p:nvSpPr>
          <p:cNvPr id="1758210" name="Rectangle 2"/>
          <p:cNvSpPr>
            <a:spLocks noGrp="1" noRot="1" noChangeAspect="1" noChangeArrowheads="1" noTextEdit="1"/>
          </p:cNvSpPr>
          <p:nvPr>
            <p:ph type="sldImg"/>
          </p:nvPr>
        </p:nvSpPr>
        <p:spPr>
          <a:xfrm>
            <a:off x="396875" y="690563"/>
            <a:ext cx="6153150" cy="3462337"/>
          </a:xfrm>
          <a:ln/>
        </p:spPr>
      </p:sp>
      <p:sp>
        <p:nvSpPr>
          <p:cNvPr id="1758211"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1667602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C025C4-BA5F-428D-A927-C15B04FA23B0}" type="slidenum">
              <a:rPr lang="en-US" altLang="en-US"/>
              <a:pPr/>
              <a:t>20</a:t>
            </a:fld>
            <a:endParaRPr lang="en-US" altLang="en-US"/>
          </a:p>
        </p:txBody>
      </p:sp>
      <p:sp>
        <p:nvSpPr>
          <p:cNvPr id="1760258" name="Rectangle 2"/>
          <p:cNvSpPr>
            <a:spLocks noGrp="1" noRot="1" noChangeAspect="1" noChangeArrowheads="1" noTextEdit="1"/>
          </p:cNvSpPr>
          <p:nvPr>
            <p:ph type="sldImg"/>
          </p:nvPr>
        </p:nvSpPr>
        <p:spPr>
          <a:xfrm>
            <a:off x="396875" y="690563"/>
            <a:ext cx="6153150" cy="3462337"/>
          </a:xfrm>
          <a:ln/>
        </p:spPr>
      </p:sp>
      <p:sp>
        <p:nvSpPr>
          <p:cNvPr id="1760259"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3019189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295ED1-8E15-422E-919A-373A32189088}" type="slidenum">
              <a:rPr lang="en-US" altLang="en-US"/>
              <a:pPr/>
              <a:t>2</a:t>
            </a:fld>
            <a:endParaRPr lang="en-US" altLang="en-US"/>
          </a:p>
        </p:txBody>
      </p:sp>
      <p:sp>
        <p:nvSpPr>
          <p:cNvPr id="1453058" name="Rectangle 2"/>
          <p:cNvSpPr>
            <a:spLocks noGrp="1" noRot="1" noChangeAspect="1" noChangeArrowheads="1" noTextEdit="1"/>
          </p:cNvSpPr>
          <p:nvPr>
            <p:ph type="sldImg"/>
          </p:nvPr>
        </p:nvSpPr>
        <p:spPr>
          <a:ln/>
        </p:spPr>
      </p:sp>
      <p:sp>
        <p:nvSpPr>
          <p:cNvPr id="14530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965981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CAD082-ACA0-49D7-ADDD-9D619749F771}" type="slidenum">
              <a:rPr lang="en-US" altLang="en-US"/>
              <a:pPr/>
              <a:t>21</a:t>
            </a:fld>
            <a:endParaRPr lang="en-US" altLang="en-US"/>
          </a:p>
        </p:txBody>
      </p:sp>
      <p:sp>
        <p:nvSpPr>
          <p:cNvPr id="1762306" name="Rectangle 2"/>
          <p:cNvSpPr>
            <a:spLocks noGrp="1" noRot="1" noChangeAspect="1" noChangeArrowheads="1" noTextEdit="1"/>
          </p:cNvSpPr>
          <p:nvPr>
            <p:ph type="sldImg"/>
          </p:nvPr>
        </p:nvSpPr>
        <p:spPr>
          <a:xfrm>
            <a:off x="396875" y="690563"/>
            <a:ext cx="6153150" cy="3462337"/>
          </a:xfrm>
          <a:ln/>
        </p:spPr>
      </p:sp>
      <p:sp>
        <p:nvSpPr>
          <p:cNvPr id="1762307"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15596895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793C1B-DECE-4AA4-ABBE-734E4D09E588}" type="slidenum">
              <a:rPr lang="en-US" altLang="en-US"/>
              <a:pPr/>
              <a:t>22</a:t>
            </a:fld>
            <a:endParaRPr lang="en-US" altLang="en-US"/>
          </a:p>
        </p:txBody>
      </p:sp>
      <p:sp>
        <p:nvSpPr>
          <p:cNvPr id="1764354" name="Rectangle 2"/>
          <p:cNvSpPr>
            <a:spLocks noGrp="1" noRot="1" noChangeAspect="1" noChangeArrowheads="1" noTextEdit="1"/>
          </p:cNvSpPr>
          <p:nvPr>
            <p:ph type="sldImg"/>
          </p:nvPr>
        </p:nvSpPr>
        <p:spPr>
          <a:xfrm>
            <a:off x="396875" y="690563"/>
            <a:ext cx="6153150" cy="3462337"/>
          </a:xfrm>
          <a:ln/>
        </p:spPr>
      </p:sp>
      <p:sp>
        <p:nvSpPr>
          <p:cNvPr id="1764355"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37336346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F6ADC6-6C3F-41BA-8AE6-1725D63AEB81}" type="slidenum">
              <a:rPr lang="en-US" altLang="en-US"/>
              <a:pPr/>
              <a:t>23</a:t>
            </a:fld>
            <a:endParaRPr lang="en-US" altLang="en-US"/>
          </a:p>
        </p:txBody>
      </p:sp>
      <p:sp>
        <p:nvSpPr>
          <p:cNvPr id="1766402" name="Rectangle 2"/>
          <p:cNvSpPr>
            <a:spLocks noGrp="1" noRot="1" noChangeAspect="1" noChangeArrowheads="1" noTextEdit="1"/>
          </p:cNvSpPr>
          <p:nvPr>
            <p:ph type="sldImg"/>
          </p:nvPr>
        </p:nvSpPr>
        <p:spPr>
          <a:xfrm>
            <a:off x="396875" y="690563"/>
            <a:ext cx="6153150" cy="3462337"/>
          </a:xfrm>
          <a:ln/>
        </p:spPr>
      </p:sp>
      <p:sp>
        <p:nvSpPr>
          <p:cNvPr id="1766403"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32122917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E8509A-9816-4082-8F2D-6EBE15EC2EBF}" type="slidenum">
              <a:rPr lang="en-US" altLang="en-US"/>
              <a:pPr/>
              <a:t>24</a:t>
            </a:fld>
            <a:endParaRPr lang="en-US" altLang="en-US"/>
          </a:p>
        </p:txBody>
      </p:sp>
      <p:sp>
        <p:nvSpPr>
          <p:cNvPr id="1768450" name="Rectangle 2"/>
          <p:cNvSpPr>
            <a:spLocks noGrp="1" noRot="1" noChangeAspect="1" noChangeArrowheads="1" noTextEdit="1"/>
          </p:cNvSpPr>
          <p:nvPr>
            <p:ph type="sldImg"/>
          </p:nvPr>
        </p:nvSpPr>
        <p:spPr>
          <a:xfrm>
            <a:off x="396875" y="690563"/>
            <a:ext cx="6153150" cy="3462337"/>
          </a:xfrm>
          <a:ln/>
        </p:spPr>
      </p:sp>
      <p:sp>
        <p:nvSpPr>
          <p:cNvPr id="1768451"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36500829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FCD13D-DAF2-4FCF-8F3B-CC0044DDC17B}" type="slidenum">
              <a:rPr lang="en-US" altLang="en-US"/>
              <a:pPr/>
              <a:t>25</a:t>
            </a:fld>
            <a:endParaRPr lang="en-US" altLang="en-US"/>
          </a:p>
        </p:txBody>
      </p:sp>
      <p:sp>
        <p:nvSpPr>
          <p:cNvPr id="1770498" name="Rectangle 2"/>
          <p:cNvSpPr>
            <a:spLocks noGrp="1" noRot="1" noChangeAspect="1" noChangeArrowheads="1" noTextEdit="1"/>
          </p:cNvSpPr>
          <p:nvPr>
            <p:ph type="sldImg"/>
          </p:nvPr>
        </p:nvSpPr>
        <p:spPr>
          <a:xfrm>
            <a:off x="396875" y="690563"/>
            <a:ext cx="6153150" cy="3462337"/>
          </a:xfrm>
          <a:ln/>
        </p:spPr>
      </p:sp>
      <p:sp>
        <p:nvSpPr>
          <p:cNvPr id="1770499"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22470247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8C6D7D-BEFE-4F2C-9CD0-65440975177D}" type="slidenum">
              <a:rPr lang="en-US" altLang="en-US"/>
              <a:pPr/>
              <a:t>26</a:t>
            </a:fld>
            <a:endParaRPr lang="en-US" altLang="en-US"/>
          </a:p>
        </p:txBody>
      </p:sp>
      <p:sp>
        <p:nvSpPr>
          <p:cNvPr id="1772546" name="Rectangle 2"/>
          <p:cNvSpPr>
            <a:spLocks noGrp="1" noRot="1" noChangeAspect="1" noChangeArrowheads="1" noTextEdit="1"/>
          </p:cNvSpPr>
          <p:nvPr>
            <p:ph type="sldImg"/>
          </p:nvPr>
        </p:nvSpPr>
        <p:spPr>
          <a:xfrm>
            <a:off x="396875" y="690563"/>
            <a:ext cx="6153150" cy="3462337"/>
          </a:xfrm>
          <a:ln/>
        </p:spPr>
      </p:sp>
      <p:sp>
        <p:nvSpPr>
          <p:cNvPr id="1772547"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27447664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F798D5-9C22-44F4-9BCF-A08538724ADF}" type="slidenum">
              <a:rPr lang="en-US" altLang="en-US"/>
              <a:pPr/>
              <a:t>27</a:t>
            </a:fld>
            <a:endParaRPr lang="en-US" altLang="en-US"/>
          </a:p>
        </p:txBody>
      </p:sp>
      <p:sp>
        <p:nvSpPr>
          <p:cNvPr id="1774594" name="Rectangle 2"/>
          <p:cNvSpPr>
            <a:spLocks noGrp="1" noRot="1" noChangeAspect="1" noChangeArrowheads="1" noTextEdit="1"/>
          </p:cNvSpPr>
          <p:nvPr>
            <p:ph type="sldImg"/>
          </p:nvPr>
        </p:nvSpPr>
        <p:spPr>
          <a:xfrm>
            <a:off x="396875" y="690563"/>
            <a:ext cx="6153150" cy="3462337"/>
          </a:xfrm>
          <a:ln/>
        </p:spPr>
      </p:sp>
      <p:sp>
        <p:nvSpPr>
          <p:cNvPr id="1774595" name="Rectangle 3"/>
          <p:cNvSpPr>
            <a:spLocks noGrp="1" noChangeArrowheads="1"/>
          </p:cNvSpPr>
          <p:nvPr>
            <p:ph type="body" idx="1"/>
          </p:nvPr>
        </p:nvSpPr>
        <p:spPr>
          <a:xfrm>
            <a:off x="927100" y="4386263"/>
            <a:ext cx="5092700" cy="4156075"/>
          </a:xfrm>
        </p:spPr>
        <p:txBody>
          <a:bodyPr/>
          <a:lstStyle/>
          <a:p>
            <a:endParaRPr lang="en-US" altLang="en-US"/>
          </a:p>
        </p:txBody>
      </p:sp>
    </p:spTree>
    <p:extLst>
      <p:ext uri="{BB962C8B-B14F-4D97-AF65-F5344CB8AC3E}">
        <p14:creationId xmlns:p14="http://schemas.microsoft.com/office/powerpoint/2010/main" val="830958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ABC5F4-DB0D-4215-B6F2-B094878F58AD}" type="slidenum">
              <a:rPr lang="en-US" altLang="en-US"/>
              <a:pPr/>
              <a:t>3</a:t>
            </a:fld>
            <a:endParaRPr lang="en-US" altLang="en-US"/>
          </a:p>
        </p:txBody>
      </p:sp>
      <p:sp>
        <p:nvSpPr>
          <p:cNvPr id="353282" name="Rectangle 2"/>
          <p:cNvSpPr>
            <a:spLocks noGrp="1" noRot="1" noChangeAspect="1" noChangeArrowheads="1" noTextEdit="1"/>
          </p:cNvSpPr>
          <p:nvPr>
            <p:ph type="sldImg"/>
          </p:nvPr>
        </p:nvSpPr>
        <p:spPr>
          <a:ln/>
        </p:spPr>
      </p:sp>
      <p:sp>
        <p:nvSpPr>
          <p:cNvPr id="353283" name="Rectangle 3"/>
          <p:cNvSpPr>
            <a:spLocks noGrp="1" noChangeArrowheads="1"/>
          </p:cNvSpPr>
          <p:nvPr>
            <p:ph type="body" idx="1"/>
          </p:nvPr>
        </p:nvSpPr>
        <p:spPr/>
        <p:txBody>
          <a:bodyPr/>
          <a:lstStyle/>
          <a:p>
            <a:r>
              <a:rPr lang="en-US" altLang="en-US"/>
              <a:t>Note the difference between the two recurrences. Students often confuse these!</a:t>
            </a:r>
          </a:p>
          <a:p>
            <a:endParaRPr lang="en-US" altLang="en-US"/>
          </a:p>
          <a:p>
            <a:r>
              <a:rPr lang="en-US" altLang="en-US"/>
              <a:t>F(n) = F(n-1) n</a:t>
            </a:r>
          </a:p>
          <a:p>
            <a:r>
              <a:rPr lang="en-US" altLang="en-US"/>
              <a:t>F(0) = 1</a:t>
            </a:r>
          </a:p>
          <a:p>
            <a:endParaRPr lang="en-US" altLang="en-US"/>
          </a:p>
          <a:p>
            <a:r>
              <a:rPr lang="en-US" altLang="en-US"/>
              <a:t>for the values of n!</a:t>
            </a:r>
          </a:p>
          <a:p>
            <a:r>
              <a:rPr lang="en-US" altLang="en-US"/>
              <a:t>------------</a:t>
            </a:r>
          </a:p>
          <a:p>
            <a:endParaRPr lang="en-US" altLang="en-US"/>
          </a:p>
          <a:p>
            <a:r>
              <a:rPr lang="en-US" altLang="en-US"/>
              <a:t>M(n) =M(n-1) + 1</a:t>
            </a:r>
          </a:p>
          <a:p>
            <a:r>
              <a:rPr lang="en-US" altLang="en-US"/>
              <a:t>M(0) = 0</a:t>
            </a:r>
          </a:p>
          <a:p>
            <a:endParaRPr lang="en-US" altLang="en-US"/>
          </a:p>
          <a:p>
            <a:r>
              <a:rPr lang="en-US" altLang="en-US"/>
              <a:t>for the number of multiplications made by this algorithm</a:t>
            </a:r>
          </a:p>
        </p:txBody>
      </p:sp>
    </p:spTree>
    <p:extLst>
      <p:ext uri="{BB962C8B-B14F-4D97-AF65-F5344CB8AC3E}">
        <p14:creationId xmlns:p14="http://schemas.microsoft.com/office/powerpoint/2010/main" val="1537241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C6E949-98AA-4242-8754-4E60B238D26D}" type="slidenum">
              <a:rPr lang="en-US" altLang="en-US"/>
              <a:pPr/>
              <a:t>4</a:t>
            </a:fld>
            <a:endParaRPr lang="en-US" altLang="en-US"/>
          </a:p>
        </p:txBody>
      </p:sp>
      <p:sp>
        <p:nvSpPr>
          <p:cNvPr id="372738" name="Rectangle 2"/>
          <p:cNvSpPr>
            <a:spLocks noGrp="1" noRot="1" noChangeAspect="1" noChangeArrowheads="1" noTextEdit="1"/>
          </p:cNvSpPr>
          <p:nvPr>
            <p:ph type="sldImg"/>
          </p:nvPr>
        </p:nvSpPr>
        <p:spPr>
          <a:ln/>
        </p:spPr>
      </p:sp>
      <p:sp>
        <p:nvSpPr>
          <p:cNvPr id="37273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58366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ABCE3A-0D0D-4496-9273-A7598EBF2A4A}" type="slidenum">
              <a:rPr lang="en-US" altLang="en-US"/>
              <a:pPr/>
              <a:t>5</a:t>
            </a:fld>
            <a:endParaRPr lang="en-US" altLang="en-US"/>
          </a:p>
        </p:txBody>
      </p:sp>
      <p:sp>
        <p:nvSpPr>
          <p:cNvPr id="373762" name="Rectangle 2"/>
          <p:cNvSpPr>
            <a:spLocks noGrp="1" noRot="1" noChangeAspect="1" noChangeArrowheads="1" noTextEdit="1"/>
          </p:cNvSpPr>
          <p:nvPr>
            <p:ph type="sldImg"/>
          </p:nvPr>
        </p:nvSpPr>
        <p:spPr>
          <a:ln/>
        </p:spPr>
      </p:sp>
      <p:sp>
        <p:nvSpPr>
          <p:cNvPr id="3737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380189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EDE107-2D1D-444A-8AF7-C7ADAF3694C6}" type="slidenum">
              <a:rPr lang="en-US" altLang="en-US"/>
              <a:pPr/>
              <a:t>6</a:t>
            </a:fld>
            <a:endParaRPr lang="en-US" altLang="en-US"/>
          </a:p>
        </p:txBody>
      </p:sp>
      <p:sp>
        <p:nvSpPr>
          <p:cNvPr id="374786" name="Rectangle 2"/>
          <p:cNvSpPr>
            <a:spLocks noGrp="1" noRot="1" noChangeAspect="1" noChangeArrowheads="1" noTextEdit="1"/>
          </p:cNvSpPr>
          <p:nvPr>
            <p:ph type="sldImg"/>
          </p:nvPr>
        </p:nvSpPr>
        <p:spPr>
          <a:ln/>
        </p:spPr>
      </p:sp>
      <p:sp>
        <p:nvSpPr>
          <p:cNvPr id="3747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7188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F24CA1-6875-405A-9EF8-C9DAD7652C77}" type="slidenum">
              <a:rPr lang="en-US" altLang="en-US"/>
              <a:pPr/>
              <a:t>7</a:t>
            </a:fld>
            <a:endParaRPr lang="en-US" altLang="en-US"/>
          </a:p>
        </p:txBody>
      </p:sp>
      <p:sp>
        <p:nvSpPr>
          <p:cNvPr id="375810" name="Rectangle 2"/>
          <p:cNvSpPr>
            <a:spLocks noGrp="1" noRot="1" noChangeAspect="1" noChangeArrowheads="1" noTextEdit="1"/>
          </p:cNvSpPr>
          <p:nvPr>
            <p:ph type="sldImg"/>
          </p:nvPr>
        </p:nvSpPr>
        <p:spPr>
          <a:ln/>
        </p:spPr>
      </p:sp>
      <p:sp>
        <p:nvSpPr>
          <p:cNvPr id="3758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768555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B58886-5B3B-4642-B597-C7889824CA25}" type="slidenum">
              <a:rPr lang="en-US" altLang="en-US"/>
              <a:pPr/>
              <a:t>8</a:t>
            </a:fld>
            <a:endParaRPr lang="en-US" altLang="en-US"/>
          </a:p>
        </p:txBody>
      </p:sp>
      <p:sp>
        <p:nvSpPr>
          <p:cNvPr id="376834" name="Rectangle 2"/>
          <p:cNvSpPr>
            <a:spLocks noGrp="1" noRot="1" noChangeAspect="1" noChangeArrowheads="1" noTextEdit="1"/>
          </p:cNvSpPr>
          <p:nvPr>
            <p:ph type="sldImg"/>
          </p:nvPr>
        </p:nvSpPr>
        <p:spPr>
          <a:ln/>
        </p:spPr>
      </p:sp>
      <p:sp>
        <p:nvSpPr>
          <p:cNvPr id="3768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437576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931FE9-CDC3-454C-BD40-4A8A13B5B47E}" type="slidenum">
              <a:rPr lang="en-US" altLang="en-US"/>
              <a:pPr/>
              <a:t>10</a:t>
            </a:fld>
            <a:endParaRPr lang="en-US" altLang="en-US"/>
          </a:p>
        </p:txBody>
      </p:sp>
      <p:sp>
        <p:nvSpPr>
          <p:cNvPr id="1635330" name="Rectangle 2"/>
          <p:cNvSpPr>
            <a:spLocks noGrp="1" noRot="1" noChangeAspect="1" noChangeArrowheads="1" noTextEdit="1"/>
          </p:cNvSpPr>
          <p:nvPr>
            <p:ph type="sldImg"/>
          </p:nvPr>
        </p:nvSpPr>
        <p:spPr>
          <a:ln/>
        </p:spPr>
      </p:sp>
      <p:sp>
        <p:nvSpPr>
          <p:cNvPr id="163533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21555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0" y="228600"/>
            <a:ext cx="10117667" cy="685800"/>
          </a:xfrm>
        </p:spPr>
        <p:txBody>
          <a:bodyPr/>
          <a:lstStyle/>
          <a:p>
            <a:r>
              <a:rPr lang="en-US"/>
              <a:t>Click to edit Master title style</a:t>
            </a:r>
          </a:p>
        </p:txBody>
      </p:sp>
      <p:sp>
        <p:nvSpPr>
          <p:cNvPr id="3" name="Text Placeholder 2"/>
          <p:cNvSpPr>
            <a:spLocks noGrp="1"/>
          </p:cNvSpPr>
          <p:nvPr>
            <p:ph type="body" sz="half" idx="1"/>
          </p:nvPr>
        </p:nvSpPr>
        <p:spPr>
          <a:xfrm>
            <a:off x="812800" y="1266825"/>
            <a:ext cx="5435600" cy="4905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51600" y="1266825"/>
            <a:ext cx="5435600" cy="4905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12800" y="6248400"/>
            <a:ext cx="25400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2641600" y="6400800"/>
            <a:ext cx="7112000" cy="304800"/>
          </a:xfrm>
        </p:spPr>
        <p:txBody>
          <a:bodyPr/>
          <a:lstStyle>
            <a:lvl1pPr>
              <a:defRPr/>
            </a:lvl1pPr>
          </a:lstStyle>
          <a:p>
            <a:r>
              <a:rPr lang="en-US" altLang="en-US"/>
              <a:t>A. Levitin “Introduction to the Design &amp; Analysis of Algorithms,” 3rd ed., Ch. 2 ©2012 Pearson Education, Inc. Upper Saddle River, NJ. All Rights Reserved. </a:t>
            </a:r>
          </a:p>
        </p:txBody>
      </p:sp>
      <p:sp>
        <p:nvSpPr>
          <p:cNvPr id="7" name="Slide Number Placeholder 6"/>
          <p:cNvSpPr>
            <a:spLocks noGrp="1"/>
          </p:cNvSpPr>
          <p:nvPr>
            <p:ph type="sldNum" sz="quarter" idx="12"/>
          </p:nvPr>
        </p:nvSpPr>
        <p:spPr>
          <a:xfrm>
            <a:off x="9457267" y="6553200"/>
            <a:ext cx="2540000" cy="304800"/>
          </a:xfrm>
        </p:spPr>
        <p:txBody>
          <a:bodyPr/>
          <a:lstStyle>
            <a:lvl1pPr>
              <a:defRPr/>
            </a:lvl1pPr>
          </a:lstStyle>
          <a:p>
            <a:fld id="{934621B6-562E-481C-9A18-7FAD5814B9EF}" type="slidenum">
              <a:rPr lang="en-US" altLang="en-US"/>
              <a:pPr/>
              <a:t>‹#›</a:t>
            </a:fld>
            <a:endParaRPr lang="en-US" altLang="en-US"/>
          </a:p>
        </p:txBody>
      </p:sp>
    </p:spTree>
    <p:extLst>
      <p:ext uri="{BB962C8B-B14F-4D97-AF65-F5344CB8AC3E}">
        <p14:creationId xmlns:p14="http://schemas.microsoft.com/office/powerpoint/2010/main" val="2100531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9/17/2024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 id="2147483665"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2 ©2012 Pearson Education, Inc. Upper Saddle River, NJ. All Rights Reserved. </a:t>
            </a:r>
          </a:p>
        </p:txBody>
      </p:sp>
      <p:sp>
        <p:nvSpPr>
          <p:cNvPr id="5" name="Slide Number Placeholder 5"/>
          <p:cNvSpPr>
            <a:spLocks noGrp="1"/>
          </p:cNvSpPr>
          <p:nvPr>
            <p:ph type="sldNum" sz="quarter" idx="12"/>
          </p:nvPr>
        </p:nvSpPr>
        <p:spPr/>
        <p:txBody>
          <a:bodyPr/>
          <a:lstStyle/>
          <a:p>
            <a:fld id="{6B9CB7F4-424A-4605-98E8-6D3FD5B3E521}" type="slidenum">
              <a:rPr lang="en-US" altLang="en-US"/>
              <a:pPr/>
              <a:t>1</a:t>
            </a:fld>
            <a:endParaRPr lang="en-US" altLang="en-US"/>
          </a:p>
        </p:txBody>
      </p:sp>
      <p:sp>
        <p:nvSpPr>
          <p:cNvPr id="309250" name="Rectangle 2"/>
          <p:cNvSpPr>
            <a:spLocks noGrp="1" noChangeArrowheads="1"/>
          </p:cNvSpPr>
          <p:nvPr>
            <p:ph type="title"/>
          </p:nvPr>
        </p:nvSpPr>
        <p:spPr>
          <a:xfrm>
            <a:off x="1981200" y="152400"/>
            <a:ext cx="8686800" cy="609600"/>
          </a:xfrm>
        </p:spPr>
        <p:txBody>
          <a:bodyPr>
            <a:normAutofit fontScale="90000"/>
          </a:bodyPr>
          <a:lstStyle/>
          <a:p>
            <a:r>
              <a:rPr lang="en-US" altLang="en-US"/>
              <a:t>Plan for Analysis of Recursive Algorithms</a:t>
            </a:r>
          </a:p>
        </p:txBody>
      </p:sp>
      <p:sp>
        <p:nvSpPr>
          <p:cNvPr id="309251" name="Rectangle 3"/>
          <p:cNvSpPr>
            <a:spLocks noGrp="1" noChangeArrowheads="1"/>
          </p:cNvSpPr>
          <p:nvPr>
            <p:ph type="body" idx="1"/>
          </p:nvPr>
        </p:nvSpPr>
        <p:spPr>
          <a:xfrm>
            <a:off x="2133600" y="1266826"/>
            <a:ext cx="8534400" cy="4905375"/>
          </a:xfrm>
        </p:spPr>
        <p:txBody>
          <a:bodyPr/>
          <a:lstStyle/>
          <a:p>
            <a:pPr>
              <a:lnSpc>
                <a:spcPct val="80000"/>
              </a:lnSpc>
            </a:pPr>
            <a:r>
              <a:rPr lang="en-US" altLang="en-US"/>
              <a:t>Decide on  a parameter indicating an input’s size.</a:t>
            </a:r>
            <a:br>
              <a:rPr lang="en-US" altLang="en-US"/>
            </a:br>
            <a:endParaRPr lang="en-US" altLang="en-US"/>
          </a:p>
          <a:p>
            <a:pPr>
              <a:lnSpc>
                <a:spcPct val="80000"/>
              </a:lnSpc>
            </a:pPr>
            <a:r>
              <a:rPr lang="en-US" altLang="en-US"/>
              <a:t>Identify the algorithm’s basic operation. </a:t>
            </a:r>
            <a:br>
              <a:rPr lang="en-US" altLang="en-US"/>
            </a:br>
            <a:endParaRPr lang="en-US" altLang="en-US"/>
          </a:p>
          <a:p>
            <a:pPr>
              <a:lnSpc>
                <a:spcPct val="80000"/>
              </a:lnSpc>
            </a:pPr>
            <a:r>
              <a:rPr lang="en-US" altLang="en-US"/>
              <a:t>Check whether the number of times the basic op. is executed may vary on different inputs of the same size.  (If it may, the worst, average, and best cases must be investigated separately.)</a:t>
            </a:r>
            <a:br>
              <a:rPr lang="en-US" altLang="en-US"/>
            </a:br>
            <a:endParaRPr lang="en-US" altLang="en-US"/>
          </a:p>
          <a:p>
            <a:pPr>
              <a:lnSpc>
                <a:spcPct val="80000"/>
              </a:lnSpc>
            </a:pPr>
            <a:r>
              <a:rPr lang="en-US" altLang="en-US"/>
              <a:t>Set up a recurrence relation with an appropriate initial condition expressing the number of times the basic op. is executed.</a:t>
            </a:r>
            <a:br>
              <a:rPr lang="en-US" altLang="en-US"/>
            </a:br>
            <a:endParaRPr lang="en-US" altLang="en-US"/>
          </a:p>
          <a:p>
            <a:pPr>
              <a:lnSpc>
                <a:spcPct val="80000"/>
              </a:lnSpc>
            </a:pPr>
            <a:r>
              <a:rPr lang="en-US" altLang="en-US"/>
              <a:t>Solve the recurrence (or, at the very least, establish its solution’s order of growth) by backward substitutions or another method.</a:t>
            </a:r>
          </a:p>
        </p:txBody>
      </p:sp>
    </p:spTree>
    <p:extLst>
      <p:ext uri="{BB962C8B-B14F-4D97-AF65-F5344CB8AC3E}">
        <p14:creationId xmlns:p14="http://schemas.microsoft.com/office/powerpoint/2010/main" val="3577168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fld id="{4328EFC7-967F-4425-BAC5-996E6E6B3D14}" type="datetime1">
              <a:rPr lang="en-US" altLang="en-US"/>
              <a:pPr/>
              <a:t>9/17/2024</a:t>
            </a:fld>
            <a:endParaRPr lang="en-US" altLang="en-US"/>
          </a:p>
        </p:txBody>
      </p:sp>
      <p:sp>
        <p:nvSpPr>
          <p:cNvPr id="16" name="Slide Number Placeholder 5"/>
          <p:cNvSpPr>
            <a:spLocks noGrp="1"/>
          </p:cNvSpPr>
          <p:nvPr>
            <p:ph type="sldNum" sz="quarter" idx="12"/>
          </p:nvPr>
        </p:nvSpPr>
        <p:spPr/>
        <p:txBody>
          <a:bodyPr/>
          <a:lstStyle/>
          <a:p>
            <a:fld id="{42D1F191-717F-4700-8977-B5CFE065439C}" type="slidenum">
              <a:rPr lang="en-US" altLang="en-US"/>
              <a:pPr/>
              <a:t>10</a:t>
            </a:fld>
            <a:endParaRPr lang="en-US" altLang="en-US"/>
          </a:p>
        </p:txBody>
      </p:sp>
      <p:sp>
        <p:nvSpPr>
          <p:cNvPr id="1634306" name="Rectangle 2"/>
          <p:cNvSpPr>
            <a:spLocks noGrp="1" noChangeArrowheads="1"/>
          </p:cNvSpPr>
          <p:nvPr>
            <p:ph type="title"/>
          </p:nvPr>
        </p:nvSpPr>
        <p:spPr/>
        <p:txBody>
          <a:bodyPr/>
          <a:lstStyle/>
          <a:p>
            <a:r>
              <a:rPr lang="en-US" altLang="en-US"/>
              <a:t>Problem of the day</a:t>
            </a:r>
          </a:p>
        </p:txBody>
      </p:sp>
      <p:sp>
        <p:nvSpPr>
          <p:cNvPr id="1634307" name="Rectangle 3"/>
          <p:cNvSpPr>
            <a:spLocks noGrp="1" noChangeArrowheads="1"/>
          </p:cNvSpPr>
          <p:nvPr>
            <p:ph type="body" idx="1"/>
          </p:nvPr>
        </p:nvSpPr>
        <p:spPr/>
        <p:txBody>
          <a:bodyPr/>
          <a:lstStyle/>
          <a:p>
            <a:r>
              <a:rPr lang="en-US" altLang="en-US" dirty="0"/>
              <a:t>Write the Pseudo code to compute </a:t>
            </a:r>
            <a:r>
              <a:rPr lang="en-US" altLang="en-US" dirty="0" err="1"/>
              <a:t>b</a:t>
            </a:r>
            <a:r>
              <a:rPr lang="en-US" altLang="en-US" baseline="30000" dirty="0" err="1"/>
              <a:t>n</a:t>
            </a:r>
            <a:endParaRPr lang="en-US" altLang="en-US" baseline="30000" dirty="0"/>
          </a:p>
          <a:p>
            <a:endParaRPr lang="en-US" altLang="en-US" dirty="0"/>
          </a:p>
        </p:txBody>
      </p:sp>
    </p:spTree>
    <p:extLst>
      <p:ext uri="{BB962C8B-B14F-4D97-AF65-F5344CB8AC3E}">
        <p14:creationId xmlns:p14="http://schemas.microsoft.com/office/powerpoint/2010/main" val="1958587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fld id="{4328EFC7-967F-4425-BAC5-996E6E6B3D14}" type="datetime1">
              <a:rPr lang="en-US" altLang="en-US"/>
              <a:pPr/>
              <a:t>9/17/2024</a:t>
            </a:fld>
            <a:endParaRPr lang="en-US" altLang="en-US"/>
          </a:p>
        </p:txBody>
      </p:sp>
      <p:sp>
        <p:nvSpPr>
          <p:cNvPr id="16" name="Slide Number Placeholder 5"/>
          <p:cNvSpPr>
            <a:spLocks noGrp="1"/>
          </p:cNvSpPr>
          <p:nvPr>
            <p:ph type="sldNum" sz="quarter" idx="12"/>
          </p:nvPr>
        </p:nvSpPr>
        <p:spPr/>
        <p:txBody>
          <a:bodyPr/>
          <a:lstStyle/>
          <a:p>
            <a:fld id="{42D1F191-717F-4700-8977-B5CFE065439C}" type="slidenum">
              <a:rPr lang="en-US" altLang="en-US"/>
              <a:pPr/>
              <a:t>11</a:t>
            </a:fld>
            <a:endParaRPr lang="en-US" altLang="en-US"/>
          </a:p>
        </p:txBody>
      </p:sp>
      <p:sp>
        <p:nvSpPr>
          <p:cNvPr id="1634306" name="Rectangle 2"/>
          <p:cNvSpPr>
            <a:spLocks noGrp="1" noChangeArrowheads="1"/>
          </p:cNvSpPr>
          <p:nvPr>
            <p:ph type="title"/>
          </p:nvPr>
        </p:nvSpPr>
        <p:spPr/>
        <p:txBody>
          <a:bodyPr/>
          <a:lstStyle/>
          <a:p>
            <a:r>
              <a:rPr lang="en-US" altLang="en-US"/>
              <a:t>Problem of the day</a:t>
            </a:r>
          </a:p>
        </p:txBody>
      </p:sp>
      <p:sp>
        <p:nvSpPr>
          <p:cNvPr id="1634307" name="Rectangle 3"/>
          <p:cNvSpPr>
            <a:spLocks noGrp="1" noChangeArrowheads="1"/>
          </p:cNvSpPr>
          <p:nvPr>
            <p:ph type="body" idx="1"/>
          </p:nvPr>
        </p:nvSpPr>
        <p:spPr/>
        <p:txBody>
          <a:bodyPr/>
          <a:lstStyle/>
          <a:p>
            <a:r>
              <a:rPr lang="en-US" altLang="en-US"/>
              <a:t>How many multiplications do you need to compute 3</a:t>
            </a:r>
            <a:r>
              <a:rPr lang="en-US" altLang="en-US" baseline="30000"/>
              <a:t>16</a:t>
            </a:r>
            <a:r>
              <a:rPr lang="en-US" altLang="en-US"/>
              <a:t>?</a:t>
            </a:r>
          </a:p>
          <a:p>
            <a:endParaRPr lang="en-US" altLang="en-US"/>
          </a:p>
        </p:txBody>
      </p:sp>
      <p:grpSp>
        <p:nvGrpSpPr>
          <p:cNvPr id="1634327" name="Group 23"/>
          <p:cNvGrpSpPr>
            <a:grpSpLocks/>
          </p:cNvGrpSpPr>
          <p:nvPr/>
        </p:nvGrpSpPr>
        <p:grpSpPr bwMode="auto">
          <a:xfrm>
            <a:off x="2895600" y="3810000"/>
            <a:ext cx="6553200" cy="2667000"/>
            <a:chOff x="864" y="2400"/>
            <a:chExt cx="4128" cy="1680"/>
          </a:xfrm>
        </p:grpSpPr>
        <p:sp>
          <p:nvSpPr>
            <p:cNvPr id="1634318" name="Rectangle 14"/>
            <p:cNvSpPr>
              <a:spLocks noChangeArrowheads="1"/>
            </p:cNvSpPr>
            <p:nvPr/>
          </p:nvSpPr>
          <p:spPr bwMode="auto">
            <a:xfrm>
              <a:off x="864" y="2400"/>
              <a:ext cx="4128" cy="168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4309" name="Rectangle 5"/>
            <p:cNvSpPr>
              <a:spLocks noChangeArrowheads="1"/>
            </p:cNvSpPr>
            <p:nvPr/>
          </p:nvSpPr>
          <p:spPr bwMode="auto">
            <a:xfrm>
              <a:off x="948" y="2400"/>
              <a:ext cx="1425" cy="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t>3</a:t>
              </a:r>
              <a:r>
                <a:rPr lang="en-US" altLang="en-US" sz="3200" baseline="30000"/>
                <a:t>16 </a:t>
              </a:r>
              <a:r>
                <a:rPr lang="en-US" altLang="en-US" sz="3200"/>
                <a:t>=3</a:t>
              </a:r>
              <a:r>
                <a:rPr lang="en-US" altLang="en-US" sz="3200" baseline="30000"/>
                <a:t>8  </a:t>
              </a:r>
              <a:r>
                <a:rPr lang="en-US" altLang="en-US" sz="3200"/>
                <a:t>x 3</a:t>
              </a:r>
              <a:r>
                <a:rPr lang="en-US" altLang="en-US" sz="3200" baseline="30000"/>
                <a:t>8</a:t>
              </a:r>
            </a:p>
          </p:txBody>
        </p:sp>
        <p:sp>
          <p:nvSpPr>
            <p:cNvPr id="1634311" name="Rectangle 7"/>
            <p:cNvSpPr>
              <a:spLocks noChangeArrowheads="1"/>
            </p:cNvSpPr>
            <p:nvPr/>
          </p:nvSpPr>
          <p:spPr bwMode="auto">
            <a:xfrm>
              <a:off x="939" y="2822"/>
              <a:ext cx="1329" cy="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t>3</a:t>
              </a:r>
              <a:r>
                <a:rPr lang="en-US" altLang="en-US" sz="3200" baseline="30000"/>
                <a:t>8 </a:t>
              </a:r>
              <a:r>
                <a:rPr lang="en-US" altLang="en-US" sz="3200"/>
                <a:t>=3</a:t>
              </a:r>
              <a:r>
                <a:rPr lang="en-US" altLang="en-US" sz="3200" baseline="30000"/>
                <a:t>4  </a:t>
              </a:r>
              <a:r>
                <a:rPr lang="en-US" altLang="en-US" sz="3200"/>
                <a:t>x 3</a:t>
              </a:r>
              <a:r>
                <a:rPr lang="en-US" altLang="en-US" sz="3200" baseline="30000"/>
                <a:t>4</a:t>
              </a:r>
            </a:p>
          </p:txBody>
        </p:sp>
        <p:sp>
          <p:nvSpPr>
            <p:cNvPr id="1634312" name="Rectangle 8"/>
            <p:cNvSpPr>
              <a:spLocks noChangeArrowheads="1"/>
            </p:cNvSpPr>
            <p:nvPr/>
          </p:nvSpPr>
          <p:spPr bwMode="auto">
            <a:xfrm>
              <a:off x="941" y="3254"/>
              <a:ext cx="1329" cy="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t>3</a:t>
              </a:r>
              <a:r>
                <a:rPr lang="en-US" altLang="en-US" sz="3200" baseline="30000"/>
                <a:t>4 </a:t>
              </a:r>
              <a:r>
                <a:rPr lang="en-US" altLang="en-US" sz="3200"/>
                <a:t>=3</a:t>
              </a:r>
              <a:r>
                <a:rPr lang="en-US" altLang="en-US" sz="3200" baseline="30000"/>
                <a:t>2  </a:t>
              </a:r>
              <a:r>
                <a:rPr lang="en-US" altLang="en-US" sz="3200"/>
                <a:t>x 3</a:t>
              </a:r>
              <a:r>
                <a:rPr lang="en-US" altLang="en-US" sz="3200" baseline="30000"/>
                <a:t>2</a:t>
              </a:r>
            </a:p>
          </p:txBody>
        </p:sp>
        <p:sp>
          <p:nvSpPr>
            <p:cNvPr id="1634313" name="Rectangle 9"/>
            <p:cNvSpPr>
              <a:spLocks noChangeArrowheads="1"/>
            </p:cNvSpPr>
            <p:nvPr/>
          </p:nvSpPr>
          <p:spPr bwMode="auto">
            <a:xfrm>
              <a:off x="941" y="3686"/>
              <a:ext cx="1137" cy="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t>3</a:t>
              </a:r>
              <a:r>
                <a:rPr lang="en-US" altLang="en-US" sz="3200" baseline="30000"/>
                <a:t>2 </a:t>
              </a:r>
              <a:r>
                <a:rPr lang="en-US" altLang="en-US" sz="3200"/>
                <a:t>=3</a:t>
              </a:r>
              <a:r>
                <a:rPr lang="en-US" altLang="en-US" sz="3200" baseline="30000"/>
                <a:t>  </a:t>
              </a:r>
              <a:r>
                <a:rPr lang="en-US" altLang="en-US" sz="3200"/>
                <a:t>x 3</a:t>
              </a:r>
              <a:endParaRPr lang="en-US" altLang="en-US" sz="3200" baseline="30000"/>
            </a:p>
          </p:txBody>
        </p:sp>
      </p:grpSp>
      <p:grpSp>
        <p:nvGrpSpPr>
          <p:cNvPr id="1634320" name="Group 16"/>
          <p:cNvGrpSpPr>
            <a:grpSpLocks/>
          </p:cNvGrpSpPr>
          <p:nvPr/>
        </p:nvGrpSpPr>
        <p:grpSpPr bwMode="auto">
          <a:xfrm>
            <a:off x="2895601" y="2971800"/>
            <a:ext cx="6564313" cy="609600"/>
            <a:chOff x="864" y="1872"/>
            <a:chExt cx="4135" cy="384"/>
          </a:xfrm>
        </p:grpSpPr>
        <p:sp>
          <p:nvSpPr>
            <p:cNvPr id="1634319" name="Rectangle 15"/>
            <p:cNvSpPr>
              <a:spLocks noChangeArrowheads="1"/>
            </p:cNvSpPr>
            <p:nvPr/>
          </p:nvSpPr>
          <p:spPr bwMode="auto">
            <a:xfrm>
              <a:off x="864" y="1872"/>
              <a:ext cx="4128" cy="384"/>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4316" name="Rectangle 12"/>
            <p:cNvSpPr>
              <a:spLocks noChangeArrowheads="1"/>
            </p:cNvSpPr>
            <p:nvPr/>
          </p:nvSpPr>
          <p:spPr bwMode="auto">
            <a:xfrm>
              <a:off x="960" y="1872"/>
              <a:ext cx="244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t>3</a:t>
              </a:r>
              <a:r>
                <a:rPr lang="en-US" altLang="en-US" sz="3200" baseline="30000"/>
                <a:t>16 </a:t>
              </a:r>
              <a:r>
                <a:rPr lang="en-US" altLang="en-US" sz="3200"/>
                <a:t>=3</a:t>
              </a:r>
              <a:r>
                <a:rPr lang="en-US" altLang="en-US" sz="3200" baseline="30000"/>
                <a:t>  </a:t>
              </a:r>
              <a:r>
                <a:rPr lang="en-US" altLang="en-US" sz="3200"/>
                <a:t>x 3 x 3 …. x 3</a:t>
              </a:r>
            </a:p>
          </p:txBody>
        </p:sp>
        <p:sp>
          <p:nvSpPr>
            <p:cNvPr id="1634317" name="Text Box 13"/>
            <p:cNvSpPr txBox="1">
              <a:spLocks noChangeArrowheads="1"/>
            </p:cNvSpPr>
            <p:nvPr/>
          </p:nvSpPr>
          <p:spPr bwMode="auto">
            <a:xfrm>
              <a:off x="3878" y="1920"/>
              <a:ext cx="1121" cy="291"/>
            </a:xfrm>
            <a:prstGeom prst="rect">
              <a:avLst/>
            </a:prstGeom>
            <a:solidFill>
              <a:srgbClr val="00FF00"/>
            </a:solidFill>
            <a:ln>
              <a:noFill/>
            </a:ln>
            <a:effectLst/>
            <a:extLs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Answer: 15</a:t>
              </a:r>
            </a:p>
          </p:txBody>
        </p:sp>
      </p:grpSp>
      <p:sp>
        <p:nvSpPr>
          <p:cNvPr id="1634326" name="Rectangle 22"/>
          <p:cNvSpPr>
            <a:spLocks noChangeArrowheads="1"/>
          </p:cNvSpPr>
          <p:nvPr/>
        </p:nvSpPr>
        <p:spPr bwMode="auto">
          <a:xfrm>
            <a:off x="7696200" y="4876801"/>
            <a:ext cx="1609736" cy="461665"/>
          </a:xfrm>
          <a:prstGeom prst="rect">
            <a:avLst/>
          </a:prstGeom>
          <a:solidFill>
            <a:srgbClr val="00FF00"/>
          </a:solidFill>
          <a:ln>
            <a:noFill/>
          </a:ln>
          <a:effectLst/>
          <a:extLs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Answer: 4</a:t>
            </a:r>
          </a:p>
        </p:txBody>
      </p:sp>
    </p:spTree>
    <p:extLst>
      <p:ext uri="{BB962C8B-B14F-4D97-AF65-F5344CB8AC3E}">
        <p14:creationId xmlns:p14="http://schemas.microsoft.com/office/powerpoint/2010/main" val="28579789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432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3432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343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432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fld id="{1491F6DC-57C2-467E-8AB8-0D5DC2677056}" type="datetime1">
              <a:rPr lang="en-US" altLang="en-US"/>
              <a:pPr/>
              <a:t>9/17/2024</a:t>
            </a:fld>
            <a:endParaRPr lang="en-US" altLang="en-US"/>
          </a:p>
        </p:txBody>
      </p:sp>
      <p:sp>
        <p:nvSpPr>
          <p:cNvPr id="7" name="Slide Number Placeholder 5"/>
          <p:cNvSpPr>
            <a:spLocks noGrp="1"/>
          </p:cNvSpPr>
          <p:nvPr>
            <p:ph type="sldNum" sz="quarter" idx="12"/>
          </p:nvPr>
        </p:nvSpPr>
        <p:spPr/>
        <p:txBody>
          <a:bodyPr/>
          <a:lstStyle/>
          <a:p>
            <a:fld id="{ABEF6FE6-F37C-43F7-A869-A682AC8782DE}" type="slidenum">
              <a:rPr lang="en-US" altLang="en-US"/>
              <a:pPr/>
              <a:t>12</a:t>
            </a:fld>
            <a:endParaRPr lang="en-US" altLang="en-US"/>
          </a:p>
        </p:txBody>
      </p:sp>
      <p:sp>
        <p:nvSpPr>
          <p:cNvPr id="1638402" name="Rectangle 2"/>
          <p:cNvSpPr>
            <a:spLocks noGrp="1" noChangeArrowheads="1"/>
          </p:cNvSpPr>
          <p:nvPr>
            <p:ph type="title"/>
          </p:nvPr>
        </p:nvSpPr>
        <p:spPr/>
        <p:txBody>
          <a:bodyPr/>
          <a:lstStyle/>
          <a:p>
            <a:r>
              <a:rPr lang="en-US" altLang="en-US"/>
              <a:t>Pseudo code</a:t>
            </a:r>
          </a:p>
        </p:txBody>
      </p:sp>
      <p:sp>
        <p:nvSpPr>
          <p:cNvPr id="1638403" name="Rectangle 3"/>
          <p:cNvSpPr>
            <a:spLocks noGrp="1" noChangeArrowheads="1"/>
          </p:cNvSpPr>
          <p:nvPr>
            <p:ph type="body" idx="1"/>
          </p:nvPr>
        </p:nvSpPr>
        <p:spPr>
          <a:xfrm>
            <a:off x="5943599" y="1600201"/>
            <a:ext cx="5411755" cy="4525963"/>
          </a:xfrm>
        </p:spPr>
        <p:txBody>
          <a:bodyPr/>
          <a:lstStyle/>
          <a:p>
            <a:pPr>
              <a:lnSpc>
                <a:spcPct val="90000"/>
              </a:lnSpc>
              <a:buFontTx/>
              <a:buNone/>
            </a:pPr>
            <a:r>
              <a:rPr lang="en-US" altLang="en-US" sz="2800" dirty="0" err="1"/>
              <a:t>int</a:t>
            </a:r>
            <a:r>
              <a:rPr lang="en-US" altLang="en-US" sz="2800" dirty="0"/>
              <a:t> pow (b, n) </a:t>
            </a:r>
          </a:p>
          <a:p>
            <a:pPr>
              <a:lnSpc>
                <a:spcPct val="90000"/>
              </a:lnSpc>
              <a:buFontTx/>
              <a:buNone/>
            </a:pPr>
            <a:r>
              <a:rPr lang="en-US" altLang="en-US" sz="2800" baseline="30000" dirty="0"/>
              <a:t>	</a:t>
            </a:r>
            <a:r>
              <a:rPr lang="en-US" altLang="en-US" sz="2800" dirty="0"/>
              <a:t>m = n &gt;&gt; 1;</a:t>
            </a:r>
          </a:p>
          <a:p>
            <a:pPr>
              <a:lnSpc>
                <a:spcPct val="90000"/>
              </a:lnSpc>
              <a:buFontTx/>
              <a:buNone/>
            </a:pPr>
            <a:r>
              <a:rPr lang="en-US" altLang="en-US" sz="2800" dirty="0">
                <a:solidFill>
                  <a:srgbClr val="0000FF"/>
                </a:solidFill>
              </a:rPr>
              <a:t>	p = pow(</a:t>
            </a:r>
            <a:r>
              <a:rPr lang="en-US" altLang="en-US" sz="2800" dirty="0" err="1">
                <a:solidFill>
                  <a:srgbClr val="0000FF"/>
                </a:solidFill>
              </a:rPr>
              <a:t>b,m</a:t>
            </a:r>
            <a:r>
              <a:rPr lang="en-US" altLang="en-US" sz="2800" dirty="0">
                <a:solidFill>
                  <a:srgbClr val="0000FF"/>
                </a:solidFill>
              </a:rPr>
              <a:t>) * pow(</a:t>
            </a:r>
            <a:r>
              <a:rPr lang="en-US" altLang="en-US" sz="2800" dirty="0" err="1">
                <a:solidFill>
                  <a:srgbClr val="0000FF"/>
                </a:solidFill>
              </a:rPr>
              <a:t>b,m</a:t>
            </a:r>
            <a:r>
              <a:rPr lang="en-US" altLang="en-US" sz="2800" dirty="0">
                <a:solidFill>
                  <a:srgbClr val="0000FF"/>
                </a:solidFill>
              </a:rPr>
              <a:t>);</a:t>
            </a:r>
          </a:p>
          <a:p>
            <a:pPr>
              <a:lnSpc>
                <a:spcPct val="90000"/>
              </a:lnSpc>
              <a:buFontTx/>
              <a:buNone/>
            </a:pPr>
            <a:r>
              <a:rPr lang="en-US" altLang="en-US" sz="2800" dirty="0"/>
              <a:t>	if (n % 2) </a:t>
            </a:r>
          </a:p>
          <a:p>
            <a:pPr>
              <a:lnSpc>
                <a:spcPct val="90000"/>
              </a:lnSpc>
              <a:buFontTx/>
              <a:buNone/>
            </a:pPr>
            <a:r>
              <a:rPr lang="en-US" altLang="en-US" sz="2800" dirty="0"/>
              <a:t>		return p * b;</a:t>
            </a:r>
          </a:p>
          <a:p>
            <a:pPr>
              <a:lnSpc>
                <a:spcPct val="90000"/>
              </a:lnSpc>
              <a:buFontTx/>
              <a:buNone/>
            </a:pPr>
            <a:r>
              <a:rPr lang="en-US" altLang="en-US" sz="2800" dirty="0"/>
              <a:t>	else</a:t>
            </a:r>
          </a:p>
          <a:p>
            <a:pPr>
              <a:lnSpc>
                <a:spcPct val="90000"/>
              </a:lnSpc>
              <a:buFontTx/>
              <a:buNone/>
            </a:pPr>
            <a:r>
              <a:rPr lang="en-US" altLang="en-US" sz="2800" dirty="0"/>
              <a:t>		return p;</a:t>
            </a:r>
          </a:p>
        </p:txBody>
      </p:sp>
      <p:sp>
        <p:nvSpPr>
          <p:cNvPr id="1638404" name="Rectangle 4"/>
          <p:cNvSpPr>
            <a:spLocks noChangeArrowheads="1"/>
          </p:cNvSpPr>
          <p:nvPr/>
        </p:nvSpPr>
        <p:spPr bwMode="auto">
          <a:xfrm>
            <a:off x="1676400" y="1600201"/>
            <a:ext cx="4267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sz="3200">
                <a:solidFill>
                  <a:schemeClr val="tx1"/>
                </a:solidFill>
                <a:latin typeface="Arial" panose="020B0604020202020204" pitchFamily="34" charset="0"/>
              </a:defRPr>
            </a:lvl1pPr>
            <a:lvl2pPr marL="742950" indent="-285750" algn="l">
              <a:spcBef>
                <a:spcPct val="20000"/>
              </a:spcBef>
              <a:buChar char="–"/>
              <a:defRPr sz="2800">
                <a:solidFill>
                  <a:schemeClr val="tx1"/>
                </a:solidFill>
                <a:latin typeface="Arial" panose="020B0604020202020204" pitchFamily="34" charset="0"/>
              </a:defRPr>
            </a:lvl2pPr>
            <a:lvl3pPr marL="1143000" indent="-228600" algn="l">
              <a:spcBef>
                <a:spcPct val="20000"/>
              </a:spcBef>
              <a:buChar char="•"/>
              <a:defRPr sz="2400">
                <a:solidFill>
                  <a:schemeClr val="tx1"/>
                </a:solidFill>
                <a:latin typeface="Arial" panose="020B0604020202020204" pitchFamily="34" charset="0"/>
              </a:defRPr>
            </a:lvl3pPr>
            <a:lvl4pPr marL="1600200" indent="-228600" algn="l">
              <a:spcBef>
                <a:spcPct val="20000"/>
              </a:spcBef>
              <a:buChar char="–"/>
              <a:defRPr sz="2000">
                <a:solidFill>
                  <a:schemeClr val="tx1"/>
                </a:solidFill>
                <a:latin typeface="Arial" panose="020B0604020202020204" pitchFamily="34" charset="0"/>
              </a:defRPr>
            </a:lvl4pPr>
            <a:lvl5pPr marL="2057400" indent="-228600" algn="l">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buFontTx/>
              <a:buNone/>
            </a:pPr>
            <a:r>
              <a:rPr lang="en-US" altLang="en-US" sz="2800" dirty="0"/>
              <a:t>int pow (b, n) </a:t>
            </a:r>
          </a:p>
          <a:p>
            <a:pPr>
              <a:buFontTx/>
              <a:buNone/>
            </a:pPr>
            <a:r>
              <a:rPr lang="en-US" altLang="en-US" sz="2800" baseline="30000" dirty="0"/>
              <a:t>	</a:t>
            </a:r>
            <a:r>
              <a:rPr lang="en-US" altLang="en-US" sz="2800" dirty="0"/>
              <a:t>m = n &gt;&gt; 1;</a:t>
            </a:r>
          </a:p>
          <a:p>
            <a:pPr>
              <a:buFontTx/>
              <a:buNone/>
            </a:pPr>
            <a:r>
              <a:rPr lang="en-US" altLang="en-US" sz="2800" dirty="0">
                <a:solidFill>
                  <a:srgbClr val="0000FF"/>
                </a:solidFill>
              </a:rPr>
              <a:t>	p = pow (b, m);</a:t>
            </a:r>
          </a:p>
          <a:p>
            <a:pPr>
              <a:buFontTx/>
              <a:buNone/>
            </a:pPr>
            <a:r>
              <a:rPr lang="en-US" altLang="en-US" sz="2800" dirty="0">
                <a:solidFill>
                  <a:srgbClr val="0000FF"/>
                </a:solidFill>
              </a:rPr>
              <a:t>	p = p * p;</a:t>
            </a:r>
          </a:p>
          <a:p>
            <a:pPr>
              <a:buFontTx/>
              <a:buNone/>
            </a:pPr>
            <a:r>
              <a:rPr lang="en-US" altLang="en-US" sz="2800" dirty="0"/>
              <a:t>	if (n % 2) </a:t>
            </a:r>
          </a:p>
          <a:p>
            <a:pPr>
              <a:buFontTx/>
              <a:buNone/>
            </a:pPr>
            <a:r>
              <a:rPr lang="en-US" altLang="en-US" sz="2800" dirty="0"/>
              <a:t>		return p * b;</a:t>
            </a:r>
          </a:p>
          <a:p>
            <a:pPr>
              <a:buFontTx/>
              <a:buNone/>
            </a:pPr>
            <a:r>
              <a:rPr lang="en-US" altLang="en-US" sz="2800" dirty="0"/>
              <a:t>	else</a:t>
            </a:r>
          </a:p>
          <a:p>
            <a:pPr>
              <a:buFontTx/>
              <a:buNone/>
            </a:pPr>
            <a:r>
              <a:rPr lang="en-US" altLang="en-US" sz="2800" dirty="0"/>
              <a:t>		return p;</a:t>
            </a:r>
          </a:p>
        </p:txBody>
      </p:sp>
      <p:sp>
        <p:nvSpPr>
          <p:cNvPr id="1638405" name="Line 5"/>
          <p:cNvSpPr>
            <a:spLocks noChangeShapeType="1"/>
          </p:cNvSpPr>
          <p:nvPr/>
        </p:nvSpPr>
        <p:spPr bwMode="auto">
          <a:xfrm>
            <a:off x="5638800" y="1524000"/>
            <a:ext cx="0" cy="4800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838460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fld id="{0EA4DB2D-352E-4958-9ADD-1082C428F19B}" type="datetime1">
              <a:rPr lang="en-US" altLang="en-US"/>
              <a:pPr/>
              <a:t>9/17/2024</a:t>
            </a:fld>
            <a:endParaRPr lang="en-US" altLang="en-US"/>
          </a:p>
        </p:txBody>
      </p:sp>
      <p:sp>
        <p:nvSpPr>
          <p:cNvPr id="9" name="Slide Number Placeholder 5"/>
          <p:cNvSpPr>
            <a:spLocks noGrp="1"/>
          </p:cNvSpPr>
          <p:nvPr>
            <p:ph type="sldNum" sz="quarter" idx="12"/>
          </p:nvPr>
        </p:nvSpPr>
        <p:spPr/>
        <p:txBody>
          <a:bodyPr/>
          <a:lstStyle/>
          <a:p>
            <a:fld id="{BFD15B83-B51D-4F0C-8AA9-7B763CF58FED}" type="slidenum">
              <a:rPr lang="en-US" altLang="en-US"/>
              <a:pPr/>
              <a:t>13</a:t>
            </a:fld>
            <a:endParaRPr lang="en-US" altLang="en-US"/>
          </a:p>
        </p:txBody>
      </p:sp>
      <p:sp>
        <p:nvSpPr>
          <p:cNvPr id="1640450" name="Rectangle 2"/>
          <p:cNvSpPr>
            <a:spLocks noGrp="1" noChangeArrowheads="1"/>
          </p:cNvSpPr>
          <p:nvPr>
            <p:ph type="title"/>
          </p:nvPr>
        </p:nvSpPr>
        <p:spPr/>
        <p:txBody>
          <a:bodyPr/>
          <a:lstStyle/>
          <a:p>
            <a:r>
              <a:rPr lang="en-US" altLang="en-US" sz="4000"/>
              <a:t>Recurrence for computing power</a:t>
            </a:r>
          </a:p>
        </p:txBody>
      </p:sp>
      <p:sp>
        <p:nvSpPr>
          <p:cNvPr id="1640451" name="Rectangle 3"/>
          <p:cNvSpPr>
            <a:spLocks noGrp="1" noChangeArrowheads="1"/>
          </p:cNvSpPr>
          <p:nvPr>
            <p:ph type="body" idx="1"/>
          </p:nvPr>
        </p:nvSpPr>
        <p:spPr>
          <a:xfrm>
            <a:off x="6248400" y="1600201"/>
            <a:ext cx="4267200" cy="4525963"/>
          </a:xfrm>
        </p:spPr>
        <p:txBody>
          <a:bodyPr/>
          <a:lstStyle/>
          <a:p>
            <a:pPr>
              <a:lnSpc>
                <a:spcPct val="90000"/>
              </a:lnSpc>
              <a:buFontTx/>
              <a:buNone/>
            </a:pPr>
            <a:r>
              <a:rPr lang="en-US" altLang="en-US" sz="2800"/>
              <a:t>int pow (b, n) </a:t>
            </a:r>
          </a:p>
          <a:p>
            <a:pPr>
              <a:lnSpc>
                <a:spcPct val="90000"/>
              </a:lnSpc>
              <a:buFontTx/>
              <a:buNone/>
            </a:pPr>
            <a:r>
              <a:rPr lang="en-US" altLang="en-US" sz="2800" baseline="30000"/>
              <a:t>	</a:t>
            </a:r>
            <a:r>
              <a:rPr lang="en-US" altLang="en-US" sz="2800"/>
              <a:t>m = n &gt;&gt; 1;</a:t>
            </a:r>
          </a:p>
          <a:p>
            <a:pPr>
              <a:lnSpc>
                <a:spcPct val="90000"/>
              </a:lnSpc>
              <a:buFontTx/>
              <a:buNone/>
            </a:pPr>
            <a:r>
              <a:rPr lang="en-US" altLang="en-US" sz="2800">
                <a:solidFill>
                  <a:srgbClr val="0000FF"/>
                </a:solidFill>
              </a:rPr>
              <a:t>	p=pow(b,m)*pow(b,m);</a:t>
            </a:r>
          </a:p>
          <a:p>
            <a:pPr>
              <a:lnSpc>
                <a:spcPct val="90000"/>
              </a:lnSpc>
              <a:buFontTx/>
              <a:buNone/>
            </a:pPr>
            <a:r>
              <a:rPr lang="en-US" altLang="en-US" sz="2800"/>
              <a:t>	if (n % 2) </a:t>
            </a:r>
          </a:p>
          <a:p>
            <a:pPr>
              <a:lnSpc>
                <a:spcPct val="90000"/>
              </a:lnSpc>
              <a:buFontTx/>
              <a:buNone/>
            </a:pPr>
            <a:r>
              <a:rPr lang="en-US" altLang="en-US" sz="2800"/>
              <a:t>		return p * b;</a:t>
            </a:r>
          </a:p>
          <a:p>
            <a:pPr>
              <a:lnSpc>
                <a:spcPct val="90000"/>
              </a:lnSpc>
              <a:buFontTx/>
              <a:buNone/>
            </a:pPr>
            <a:r>
              <a:rPr lang="en-US" altLang="en-US" sz="2800"/>
              <a:t>	else</a:t>
            </a:r>
          </a:p>
          <a:p>
            <a:pPr>
              <a:lnSpc>
                <a:spcPct val="90000"/>
              </a:lnSpc>
              <a:buFontTx/>
              <a:buNone/>
            </a:pPr>
            <a:r>
              <a:rPr lang="en-US" altLang="en-US" sz="2800"/>
              <a:t>		return p;</a:t>
            </a:r>
          </a:p>
        </p:txBody>
      </p:sp>
      <p:sp>
        <p:nvSpPr>
          <p:cNvPr id="1640452" name="Rectangle 4"/>
          <p:cNvSpPr>
            <a:spLocks noChangeArrowheads="1"/>
          </p:cNvSpPr>
          <p:nvPr/>
        </p:nvSpPr>
        <p:spPr bwMode="auto">
          <a:xfrm>
            <a:off x="1676400" y="1600201"/>
            <a:ext cx="4267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sz="3200">
                <a:solidFill>
                  <a:schemeClr val="tx1"/>
                </a:solidFill>
                <a:latin typeface="Arial" panose="020B0604020202020204" pitchFamily="34" charset="0"/>
              </a:defRPr>
            </a:lvl1pPr>
            <a:lvl2pPr marL="742950" indent="-285750" algn="l">
              <a:spcBef>
                <a:spcPct val="20000"/>
              </a:spcBef>
              <a:buChar char="–"/>
              <a:defRPr sz="2800">
                <a:solidFill>
                  <a:schemeClr val="tx1"/>
                </a:solidFill>
                <a:latin typeface="Arial" panose="020B0604020202020204" pitchFamily="34" charset="0"/>
              </a:defRPr>
            </a:lvl2pPr>
            <a:lvl3pPr marL="1143000" indent="-228600" algn="l">
              <a:spcBef>
                <a:spcPct val="20000"/>
              </a:spcBef>
              <a:buChar char="•"/>
              <a:defRPr sz="2400">
                <a:solidFill>
                  <a:schemeClr val="tx1"/>
                </a:solidFill>
                <a:latin typeface="Arial" panose="020B0604020202020204" pitchFamily="34" charset="0"/>
              </a:defRPr>
            </a:lvl3pPr>
            <a:lvl4pPr marL="1600200" indent="-228600" algn="l">
              <a:spcBef>
                <a:spcPct val="20000"/>
              </a:spcBef>
              <a:buChar char="–"/>
              <a:defRPr sz="2000">
                <a:solidFill>
                  <a:schemeClr val="tx1"/>
                </a:solidFill>
                <a:latin typeface="Arial" panose="020B0604020202020204" pitchFamily="34" charset="0"/>
              </a:defRPr>
            </a:lvl4pPr>
            <a:lvl5pPr marL="2057400" indent="-228600" algn="l">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buFontTx/>
              <a:buNone/>
            </a:pPr>
            <a:r>
              <a:rPr lang="en-US" altLang="en-US" sz="2800"/>
              <a:t>int pow (b, n) </a:t>
            </a:r>
          </a:p>
          <a:p>
            <a:pPr>
              <a:buFontTx/>
              <a:buNone/>
            </a:pPr>
            <a:r>
              <a:rPr lang="en-US" altLang="en-US" sz="2800" baseline="30000"/>
              <a:t>	</a:t>
            </a:r>
            <a:r>
              <a:rPr lang="en-US" altLang="en-US" sz="2800"/>
              <a:t>m = n &gt;&gt; 1;</a:t>
            </a:r>
          </a:p>
          <a:p>
            <a:pPr>
              <a:buFontTx/>
              <a:buNone/>
            </a:pPr>
            <a:r>
              <a:rPr lang="en-US" altLang="en-US" sz="2800">
                <a:solidFill>
                  <a:srgbClr val="0000FF"/>
                </a:solidFill>
              </a:rPr>
              <a:t>	p = pow (b, m);</a:t>
            </a:r>
          </a:p>
          <a:p>
            <a:pPr>
              <a:buFontTx/>
              <a:buNone/>
            </a:pPr>
            <a:r>
              <a:rPr lang="en-US" altLang="en-US" sz="2800">
                <a:solidFill>
                  <a:srgbClr val="0000FF"/>
                </a:solidFill>
              </a:rPr>
              <a:t>	p = p * p;</a:t>
            </a:r>
          </a:p>
          <a:p>
            <a:pPr>
              <a:buFontTx/>
              <a:buNone/>
            </a:pPr>
            <a:r>
              <a:rPr lang="en-US" altLang="en-US" sz="2800"/>
              <a:t>	if (n % 2) </a:t>
            </a:r>
          </a:p>
          <a:p>
            <a:pPr>
              <a:buFontTx/>
              <a:buNone/>
            </a:pPr>
            <a:r>
              <a:rPr lang="en-US" altLang="en-US" sz="2800"/>
              <a:t>		return p * b;</a:t>
            </a:r>
          </a:p>
          <a:p>
            <a:pPr>
              <a:buFontTx/>
              <a:buNone/>
            </a:pPr>
            <a:r>
              <a:rPr lang="en-US" altLang="en-US" sz="2800"/>
              <a:t>	else</a:t>
            </a:r>
          </a:p>
          <a:p>
            <a:pPr>
              <a:buFontTx/>
              <a:buNone/>
            </a:pPr>
            <a:r>
              <a:rPr lang="en-US" altLang="en-US" sz="2800"/>
              <a:t>		return p;</a:t>
            </a:r>
          </a:p>
        </p:txBody>
      </p:sp>
      <p:sp>
        <p:nvSpPr>
          <p:cNvPr id="1640453" name="Text Box 5"/>
          <p:cNvSpPr txBox="1">
            <a:spLocks noChangeArrowheads="1"/>
          </p:cNvSpPr>
          <p:nvPr/>
        </p:nvSpPr>
        <p:spPr bwMode="auto">
          <a:xfrm>
            <a:off x="2590800" y="5943600"/>
            <a:ext cx="12588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solidFill>
                  <a:srgbClr val="FF0000"/>
                </a:solidFill>
              </a:rPr>
              <a:t>T(n) = ?</a:t>
            </a:r>
          </a:p>
        </p:txBody>
      </p:sp>
      <p:sp>
        <p:nvSpPr>
          <p:cNvPr id="1640454" name="Text Box 6"/>
          <p:cNvSpPr txBox="1">
            <a:spLocks noChangeArrowheads="1"/>
          </p:cNvSpPr>
          <p:nvPr/>
        </p:nvSpPr>
        <p:spPr bwMode="auto">
          <a:xfrm>
            <a:off x="7275514" y="5943600"/>
            <a:ext cx="12588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solidFill>
                  <a:srgbClr val="FF0000"/>
                </a:solidFill>
              </a:rPr>
              <a:t>T(n) = ?</a:t>
            </a:r>
          </a:p>
        </p:txBody>
      </p:sp>
      <p:sp>
        <p:nvSpPr>
          <p:cNvPr id="1640455" name="Line 7"/>
          <p:cNvSpPr>
            <a:spLocks noChangeShapeType="1"/>
          </p:cNvSpPr>
          <p:nvPr/>
        </p:nvSpPr>
        <p:spPr bwMode="auto">
          <a:xfrm>
            <a:off x="5638800" y="1524000"/>
            <a:ext cx="0" cy="4800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096161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fld id="{10B89B60-15E9-46AD-836E-3F662B153EE0}" type="datetime1">
              <a:rPr lang="en-US" altLang="en-US"/>
              <a:pPr/>
              <a:t>9/17/2024</a:t>
            </a:fld>
            <a:endParaRPr lang="en-US" altLang="en-US"/>
          </a:p>
        </p:txBody>
      </p:sp>
      <p:sp>
        <p:nvSpPr>
          <p:cNvPr id="9" name="Slide Number Placeholder 5"/>
          <p:cNvSpPr>
            <a:spLocks noGrp="1"/>
          </p:cNvSpPr>
          <p:nvPr>
            <p:ph type="sldNum" sz="quarter" idx="12"/>
          </p:nvPr>
        </p:nvSpPr>
        <p:spPr/>
        <p:txBody>
          <a:bodyPr/>
          <a:lstStyle/>
          <a:p>
            <a:fld id="{1FA6E2E4-5CB8-47A2-AA5A-F64C5A0A0F45}" type="slidenum">
              <a:rPr lang="en-US" altLang="en-US"/>
              <a:pPr/>
              <a:t>14</a:t>
            </a:fld>
            <a:endParaRPr lang="en-US" altLang="en-US"/>
          </a:p>
        </p:txBody>
      </p:sp>
      <p:sp>
        <p:nvSpPr>
          <p:cNvPr id="1648642" name="Rectangle 2"/>
          <p:cNvSpPr>
            <a:spLocks noGrp="1" noChangeArrowheads="1"/>
          </p:cNvSpPr>
          <p:nvPr>
            <p:ph type="title"/>
          </p:nvPr>
        </p:nvSpPr>
        <p:spPr/>
        <p:txBody>
          <a:bodyPr/>
          <a:lstStyle/>
          <a:p>
            <a:r>
              <a:rPr lang="en-US" altLang="en-US" sz="4000" dirty="0"/>
              <a:t>Recurrence for computing power</a:t>
            </a:r>
          </a:p>
        </p:txBody>
      </p:sp>
      <p:sp>
        <p:nvSpPr>
          <p:cNvPr id="1648643" name="Rectangle 3"/>
          <p:cNvSpPr>
            <a:spLocks noGrp="1" noChangeArrowheads="1"/>
          </p:cNvSpPr>
          <p:nvPr>
            <p:ph type="body" idx="1"/>
          </p:nvPr>
        </p:nvSpPr>
        <p:spPr>
          <a:xfrm>
            <a:off x="6248400" y="1600201"/>
            <a:ext cx="4267200" cy="4525963"/>
          </a:xfrm>
        </p:spPr>
        <p:txBody>
          <a:bodyPr/>
          <a:lstStyle/>
          <a:p>
            <a:pPr>
              <a:lnSpc>
                <a:spcPct val="90000"/>
              </a:lnSpc>
              <a:buFontTx/>
              <a:buNone/>
            </a:pPr>
            <a:r>
              <a:rPr lang="en-US" altLang="en-US" sz="2800"/>
              <a:t>int pow (b, n) </a:t>
            </a:r>
          </a:p>
          <a:p>
            <a:pPr>
              <a:lnSpc>
                <a:spcPct val="90000"/>
              </a:lnSpc>
              <a:buFontTx/>
              <a:buNone/>
            </a:pPr>
            <a:r>
              <a:rPr lang="en-US" altLang="en-US" sz="2800" baseline="30000"/>
              <a:t>	</a:t>
            </a:r>
            <a:r>
              <a:rPr lang="en-US" altLang="en-US" sz="2800"/>
              <a:t>m = n &gt;&gt; 1;</a:t>
            </a:r>
          </a:p>
          <a:p>
            <a:pPr>
              <a:lnSpc>
                <a:spcPct val="90000"/>
              </a:lnSpc>
              <a:buFontTx/>
              <a:buNone/>
            </a:pPr>
            <a:r>
              <a:rPr lang="en-US" altLang="en-US" sz="2800">
                <a:solidFill>
                  <a:srgbClr val="0000FF"/>
                </a:solidFill>
              </a:rPr>
              <a:t>	p=pow(b,m)*pow(b,m);</a:t>
            </a:r>
          </a:p>
          <a:p>
            <a:pPr>
              <a:lnSpc>
                <a:spcPct val="90000"/>
              </a:lnSpc>
              <a:buFontTx/>
              <a:buNone/>
            </a:pPr>
            <a:r>
              <a:rPr lang="en-US" altLang="en-US" sz="2800"/>
              <a:t>	if (n % 2) </a:t>
            </a:r>
          </a:p>
          <a:p>
            <a:pPr>
              <a:lnSpc>
                <a:spcPct val="90000"/>
              </a:lnSpc>
              <a:buFontTx/>
              <a:buNone/>
            </a:pPr>
            <a:r>
              <a:rPr lang="en-US" altLang="en-US" sz="2800"/>
              <a:t>		return p * b;</a:t>
            </a:r>
          </a:p>
          <a:p>
            <a:pPr>
              <a:lnSpc>
                <a:spcPct val="90000"/>
              </a:lnSpc>
              <a:buFontTx/>
              <a:buNone/>
            </a:pPr>
            <a:r>
              <a:rPr lang="en-US" altLang="en-US" sz="2800"/>
              <a:t>	else</a:t>
            </a:r>
          </a:p>
          <a:p>
            <a:pPr>
              <a:lnSpc>
                <a:spcPct val="90000"/>
              </a:lnSpc>
              <a:buFontTx/>
              <a:buNone/>
            </a:pPr>
            <a:r>
              <a:rPr lang="en-US" altLang="en-US" sz="2800"/>
              <a:t>		return p;</a:t>
            </a:r>
          </a:p>
        </p:txBody>
      </p:sp>
      <p:sp>
        <p:nvSpPr>
          <p:cNvPr id="1648644" name="Rectangle 4"/>
          <p:cNvSpPr>
            <a:spLocks noChangeArrowheads="1"/>
          </p:cNvSpPr>
          <p:nvPr/>
        </p:nvSpPr>
        <p:spPr bwMode="auto">
          <a:xfrm>
            <a:off x="1676400" y="1600201"/>
            <a:ext cx="4267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sz="3200">
                <a:solidFill>
                  <a:schemeClr val="tx1"/>
                </a:solidFill>
                <a:latin typeface="Arial" panose="020B0604020202020204" pitchFamily="34" charset="0"/>
              </a:defRPr>
            </a:lvl1pPr>
            <a:lvl2pPr marL="742950" indent="-285750" algn="l">
              <a:spcBef>
                <a:spcPct val="20000"/>
              </a:spcBef>
              <a:buChar char="–"/>
              <a:defRPr sz="2800">
                <a:solidFill>
                  <a:schemeClr val="tx1"/>
                </a:solidFill>
                <a:latin typeface="Arial" panose="020B0604020202020204" pitchFamily="34" charset="0"/>
              </a:defRPr>
            </a:lvl2pPr>
            <a:lvl3pPr marL="1143000" indent="-228600" algn="l">
              <a:spcBef>
                <a:spcPct val="20000"/>
              </a:spcBef>
              <a:buChar char="•"/>
              <a:defRPr sz="2400">
                <a:solidFill>
                  <a:schemeClr val="tx1"/>
                </a:solidFill>
                <a:latin typeface="Arial" panose="020B0604020202020204" pitchFamily="34" charset="0"/>
              </a:defRPr>
            </a:lvl3pPr>
            <a:lvl4pPr marL="1600200" indent="-228600" algn="l">
              <a:spcBef>
                <a:spcPct val="20000"/>
              </a:spcBef>
              <a:buChar char="–"/>
              <a:defRPr sz="2000">
                <a:solidFill>
                  <a:schemeClr val="tx1"/>
                </a:solidFill>
                <a:latin typeface="Arial" panose="020B0604020202020204" pitchFamily="34" charset="0"/>
              </a:defRPr>
            </a:lvl4pPr>
            <a:lvl5pPr marL="2057400" indent="-228600" algn="l">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buFontTx/>
              <a:buNone/>
            </a:pPr>
            <a:r>
              <a:rPr lang="en-US" altLang="en-US" sz="2800"/>
              <a:t>int pow (b, n) </a:t>
            </a:r>
          </a:p>
          <a:p>
            <a:pPr>
              <a:buFontTx/>
              <a:buNone/>
            </a:pPr>
            <a:r>
              <a:rPr lang="en-US" altLang="en-US" sz="2800" baseline="30000"/>
              <a:t>	</a:t>
            </a:r>
            <a:r>
              <a:rPr lang="en-US" altLang="en-US" sz="2800"/>
              <a:t>m = n &gt;&gt; 1;</a:t>
            </a:r>
          </a:p>
          <a:p>
            <a:pPr>
              <a:buFontTx/>
              <a:buNone/>
            </a:pPr>
            <a:r>
              <a:rPr lang="en-US" altLang="en-US" sz="2800">
                <a:solidFill>
                  <a:srgbClr val="0000FF"/>
                </a:solidFill>
              </a:rPr>
              <a:t>	p = pow (b, m);</a:t>
            </a:r>
          </a:p>
          <a:p>
            <a:pPr>
              <a:buFontTx/>
              <a:buNone/>
            </a:pPr>
            <a:r>
              <a:rPr lang="en-US" altLang="en-US" sz="2800">
                <a:solidFill>
                  <a:srgbClr val="0000FF"/>
                </a:solidFill>
              </a:rPr>
              <a:t>	p = p * p;</a:t>
            </a:r>
          </a:p>
          <a:p>
            <a:pPr>
              <a:buFontTx/>
              <a:buNone/>
            </a:pPr>
            <a:r>
              <a:rPr lang="en-US" altLang="en-US" sz="2800"/>
              <a:t>	if (n % 2) </a:t>
            </a:r>
          </a:p>
          <a:p>
            <a:pPr>
              <a:buFontTx/>
              <a:buNone/>
            </a:pPr>
            <a:r>
              <a:rPr lang="en-US" altLang="en-US" sz="2800"/>
              <a:t>		return p * b;</a:t>
            </a:r>
          </a:p>
          <a:p>
            <a:pPr>
              <a:buFontTx/>
              <a:buNone/>
            </a:pPr>
            <a:r>
              <a:rPr lang="en-US" altLang="en-US" sz="2800"/>
              <a:t>	else</a:t>
            </a:r>
          </a:p>
          <a:p>
            <a:pPr>
              <a:buFontTx/>
              <a:buNone/>
            </a:pPr>
            <a:r>
              <a:rPr lang="en-US" altLang="en-US" sz="2800"/>
              <a:t>		return p;</a:t>
            </a:r>
          </a:p>
        </p:txBody>
      </p:sp>
      <p:sp>
        <p:nvSpPr>
          <p:cNvPr id="1648645" name="Text Box 5"/>
          <p:cNvSpPr txBox="1">
            <a:spLocks noChangeArrowheads="1"/>
          </p:cNvSpPr>
          <p:nvPr/>
        </p:nvSpPr>
        <p:spPr bwMode="auto">
          <a:xfrm>
            <a:off x="1884364" y="5938839"/>
            <a:ext cx="274947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solidFill>
                  <a:srgbClr val="FF0000"/>
                </a:solidFill>
              </a:rPr>
              <a:t>T(n) = T(n/2)+</a:t>
            </a:r>
            <a:r>
              <a:rPr lang="en-US" altLang="en-US" sz="2400">
                <a:solidFill>
                  <a:srgbClr val="FF0000"/>
                </a:solidFill>
                <a:sym typeface="Symbol" panose="05050102010706020507" pitchFamily="18" charset="2"/>
              </a:rPr>
              <a:t>(</a:t>
            </a:r>
            <a:r>
              <a:rPr lang="en-US" altLang="en-US" sz="2400">
                <a:solidFill>
                  <a:srgbClr val="FF0000"/>
                </a:solidFill>
              </a:rPr>
              <a:t>1)</a:t>
            </a:r>
          </a:p>
        </p:txBody>
      </p:sp>
      <p:sp>
        <p:nvSpPr>
          <p:cNvPr id="1648646" name="Text Box 6"/>
          <p:cNvSpPr txBox="1">
            <a:spLocks noChangeArrowheads="1"/>
          </p:cNvSpPr>
          <p:nvPr/>
        </p:nvSpPr>
        <p:spPr bwMode="auto">
          <a:xfrm>
            <a:off x="6481764" y="5938839"/>
            <a:ext cx="291938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solidFill>
                  <a:srgbClr val="FF0000"/>
                </a:solidFill>
              </a:rPr>
              <a:t>T(n) = 2T(n/2)+</a:t>
            </a:r>
            <a:r>
              <a:rPr lang="en-US" altLang="en-US" sz="2400">
                <a:solidFill>
                  <a:srgbClr val="FF0000"/>
                </a:solidFill>
                <a:sym typeface="Symbol" panose="05050102010706020507" pitchFamily="18" charset="2"/>
              </a:rPr>
              <a:t>(</a:t>
            </a:r>
            <a:r>
              <a:rPr lang="en-US" altLang="en-US" sz="2400">
                <a:solidFill>
                  <a:srgbClr val="FF0000"/>
                </a:solidFill>
              </a:rPr>
              <a:t>1)</a:t>
            </a:r>
          </a:p>
        </p:txBody>
      </p:sp>
      <p:sp>
        <p:nvSpPr>
          <p:cNvPr id="1648647" name="Line 7"/>
          <p:cNvSpPr>
            <a:spLocks noChangeShapeType="1"/>
          </p:cNvSpPr>
          <p:nvPr/>
        </p:nvSpPr>
        <p:spPr bwMode="auto">
          <a:xfrm>
            <a:off x="5638800" y="1524000"/>
            <a:ext cx="0" cy="4800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45790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fld id="{6DF9D67A-7AC2-455F-B51F-714FB5D198D5}" type="datetime1">
              <a:rPr lang="en-US" altLang="en-US"/>
              <a:pPr/>
              <a:t>9/17/2024</a:t>
            </a:fld>
            <a:endParaRPr lang="en-US" altLang="en-US"/>
          </a:p>
        </p:txBody>
      </p:sp>
      <p:sp>
        <p:nvSpPr>
          <p:cNvPr id="10" name="Slide Number Placeholder 5"/>
          <p:cNvSpPr>
            <a:spLocks noGrp="1"/>
          </p:cNvSpPr>
          <p:nvPr>
            <p:ph type="sldNum" sz="quarter" idx="12"/>
          </p:nvPr>
        </p:nvSpPr>
        <p:spPr/>
        <p:txBody>
          <a:bodyPr/>
          <a:lstStyle/>
          <a:p>
            <a:fld id="{AB46F06B-64A8-4BB2-8335-5F934DC52C9C}" type="slidenum">
              <a:rPr lang="en-US" altLang="en-US"/>
              <a:pPr/>
              <a:t>15</a:t>
            </a:fld>
            <a:endParaRPr lang="en-US" altLang="en-US"/>
          </a:p>
        </p:txBody>
      </p:sp>
      <p:sp>
        <p:nvSpPr>
          <p:cNvPr id="1675266" name="Rectangle 2"/>
          <p:cNvSpPr>
            <a:spLocks noGrp="1" noChangeArrowheads="1"/>
          </p:cNvSpPr>
          <p:nvPr>
            <p:ph type="title"/>
          </p:nvPr>
        </p:nvSpPr>
        <p:spPr/>
        <p:txBody>
          <a:bodyPr/>
          <a:lstStyle/>
          <a:p>
            <a:r>
              <a:rPr lang="en-US" altLang="en-US" sz="4000"/>
              <a:t>Recurrence for computing power</a:t>
            </a:r>
          </a:p>
        </p:txBody>
      </p:sp>
      <p:sp>
        <p:nvSpPr>
          <p:cNvPr id="1675267" name="Rectangle 3"/>
          <p:cNvSpPr>
            <a:spLocks noGrp="1" noChangeArrowheads="1"/>
          </p:cNvSpPr>
          <p:nvPr>
            <p:ph type="body" idx="1"/>
          </p:nvPr>
        </p:nvSpPr>
        <p:spPr>
          <a:xfrm>
            <a:off x="6248400" y="1371601"/>
            <a:ext cx="4267200" cy="4525963"/>
          </a:xfrm>
        </p:spPr>
        <p:txBody>
          <a:bodyPr/>
          <a:lstStyle/>
          <a:p>
            <a:pPr>
              <a:lnSpc>
                <a:spcPct val="90000"/>
              </a:lnSpc>
              <a:buFontTx/>
              <a:buNone/>
            </a:pPr>
            <a:r>
              <a:rPr lang="en-US" altLang="en-US" sz="2800"/>
              <a:t>int pow (b, n) </a:t>
            </a:r>
          </a:p>
          <a:p>
            <a:pPr>
              <a:lnSpc>
                <a:spcPct val="90000"/>
              </a:lnSpc>
              <a:buFontTx/>
              <a:buNone/>
            </a:pPr>
            <a:r>
              <a:rPr lang="en-US" altLang="en-US" sz="2800" baseline="30000"/>
              <a:t>	</a:t>
            </a:r>
            <a:r>
              <a:rPr lang="en-US" altLang="en-US" sz="2800"/>
              <a:t>m = n &gt;&gt; 1;</a:t>
            </a:r>
          </a:p>
          <a:p>
            <a:pPr>
              <a:lnSpc>
                <a:spcPct val="90000"/>
              </a:lnSpc>
              <a:buFontTx/>
              <a:buNone/>
            </a:pPr>
            <a:r>
              <a:rPr lang="en-US" altLang="en-US" sz="2800">
                <a:solidFill>
                  <a:srgbClr val="0000FF"/>
                </a:solidFill>
              </a:rPr>
              <a:t>	p=pow(b,m)*pow(b,m);</a:t>
            </a:r>
          </a:p>
          <a:p>
            <a:pPr>
              <a:lnSpc>
                <a:spcPct val="90000"/>
              </a:lnSpc>
              <a:buFontTx/>
              <a:buNone/>
            </a:pPr>
            <a:r>
              <a:rPr lang="en-US" altLang="en-US" sz="2800"/>
              <a:t>	if (n % 2) </a:t>
            </a:r>
          </a:p>
          <a:p>
            <a:pPr>
              <a:lnSpc>
                <a:spcPct val="90000"/>
              </a:lnSpc>
              <a:buFontTx/>
              <a:buNone/>
            </a:pPr>
            <a:r>
              <a:rPr lang="en-US" altLang="en-US" sz="2800"/>
              <a:t>		return p * b;</a:t>
            </a:r>
          </a:p>
          <a:p>
            <a:pPr>
              <a:lnSpc>
                <a:spcPct val="90000"/>
              </a:lnSpc>
              <a:buFontTx/>
              <a:buNone/>
            </a:pPr>
            <a:r>
              <a:rPr lang="en-US" altLang="en-US" sz="2800"/>
              <a:t>	else</a:t>
            </a:r>
          </a:p>
          <a:p>
            <a:pPr>
              <a:lnSpc>
                <a:spcPct val="90000"/>
              </a:lnSpc>
              <a:buFontTx/>
              <a:buNone/>
            </a:pPr>
            <a:r>
              <a:rPr lang="en-US" altLang="en-US" sz="2800"/>
              <a:t>		return p;</a:t>
            </a:r>
          </a:p>
        </p:txBody>
      </p:sp>
      <p:sp>
        <p:nvSpPr>
          <p:cNvPr id="1675268" name="Rectangle 4"/>
          <p:cNvSpPr>
            <a:spLocks noChangeArrowheads="1"/>
          </p:cNvSpPr>
          <p:nvPr/>
        </p:nvSpPr>
        <p:spPr bwMode="auto">
          <a:xfrm>
            <a:off x="1905000" y="1371601"/>
            <a:ext cx="4267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sz="3200">
                <a:solidFill>
                  <a:schemeClr val="tx1"/>
                </a:solidFill>
                <a:latin typeface="Arial" panose="020B0604020202020204" pitchFamily="34" charset="0"/>
              </a:defRPr>
            </a:lvl1pPr>
            <a:lvl2pPr marL="742950" indent="-285750" algn="l">
              <a:spcBef>
                <a:spcPct val="20000"/>
              </a:spcBef>
              <a:buChar char="–"/>
              <a:defRPr sz="2800">
                <a:solidFill>
                  <a:schemeClr val="tx1"/>
                </a:solidFill>
                <a:latin typeface="Arial" panose="020B0604020202020204" pitchFamily="34" charset="0"/>
              </a:defRPr>
            </a:lvl2pPr>
            <a:lvl3pPr marL="1143000" indent="-228600" algn="l">
              <a:spcBef>
                <a:spcPct val="20000"/>
              </a:spcBef>
              <a:buChar char="•"/>
              <a:defRPr sz="2400">
                <a:solidFill>
                  <a:schemeClr val="tx1"/>
                </a:solidFill>
                <a:latin typeface="Arial" panose="020B0604020202020204" pitchFamily="34" charset="0"/>
              </a:defRPr>
            </a:lvl3pPr>
            <a:lvl4pPr marL="1600200" indent="-228600" algn="l">
              <a:spcBef>
                <a:spcPct val="20000"/>
              </a:spcBef>
              <a:buChar char="–"/>
              <a:defRPr sz="2000">
                <a:solidFill>
                  <a:schemeClr val="tx1"/>
                </a:solidFill>
                <a:latin typeface="Arial" panose="020B0604020202020204" pitchFamily="34" charset="0"/>
              </a:defRPr>
            </a:lvl4pPr>
            <a:lvl5pPr marL="2057400" indent="-228600" algn="l">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buFontTx/>
              <a:buNone/>
            </a:pPr>
            <a:r>
              <a:rPr lang="en-US" altLang="en-US" sz="2800"/>
              <a:t>int pow (b, n) </a:t>
            </a:r>
          </a:p>
          <a:p>
            <a:pPr>
              <a:buFontTx/>
              <a:buNone/>
            </a:pPr>
            <a:r>
              <a:rPr lang="en-US" altLang="en-US" sz="2800" baseline="30000"/>
              <a:t>	</a:t>
            </a:r>
            <a:r>
              <a:rPr lang="en-US" altLang="en-US" sz="2800"/>
              <a:t>m = n &gt;&gt; 1;</a:t>
            </a:r>
          </a:p>
          <a:p>
            <a:pPr>
              <a:buFontTx/>
              <a:buNone/>
            </a:pPr>
            <a:r>
              <a:rPr lang="en-US" altLang="en-US" sz="2800">
                <a:solidFill>
                  <a:srgbClr val="0000FF"/>
                </a:solidFill>
              </a:rPr>
              <a:t>	p = pow (b, m);</a:t>
            </a:r>
          </a:p>
          <a:p>
            <a:pPr>
              <a:buFontTx/>
              <a:buNone/>
            </a:pPr>
            <a:r>
              <a:rPr lang="en-US" altLang="en-US" sz="2800">
                <a:solidFill>
                  <a:srgbClr val="0000FF"/>
                </a:solidFill>
              </a:rPr>
              <a:t>	p = p * p;</a:t>
            </a:r>
          </a:p>
          <a:p>
            <a:pPr>
              <a:buFontTx/>
              <a:buNone/>
            </a:pPr>
            <a:r>
              <a:rPr lang="en-US" altLang="en-US" sz="2800"/>
              <a:t>	if (n % 2) </a:t>
            </a:r>
          </a:p>
          <a:p>
            <a:pPr>
              <a:buFontTx/>
              <a:buNone/>
            </a:pPr>
            <a:r>
              <a:rPr lang="en-US" altLang="en-US" sz="2800"/>
              <a:t>		return p * b;</a:t>
            </a:r>
          </a:p>
          <a:p>
            <a:pPr>
              <a:buFontTx/>
              <a:buNone/>
            </a:pPr>
            <a:r>
              <a:rPr lang="en-US" altLang="en-US" sz="2800"/>
              <a:t>	else</a:t>
            </a:r>
          </a:p>
          <a:p>
            <a:pPr>
              <a:buFontTx/>
              <a:buNone/>
            </a:pPr>
            <a:r>
              <a:rPr lang="en-US" altLang="en-US" sz="2800"/>
              <a:t>		return p;</a:t>
            </a:r>
          </a:p>
        </p:txBody>
      </p:sp>
      <p:sp>
        <p:nvSpPr>
          <p:cNvPr id="1675269" name="Text Box 5"/>
          <p:cNvSpPr txBox="1">
            <a:spLocks noChangeArrowheads="1"/>
          </p:cNvSpPr>
          <p:nvPr/>
        </p:nvSpPr>
        <p:spPr bwMode="auto">
          <a:xfrm>
            <a:off x="2155826" y="5638801"/>
            <a:ext cx="274947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solidFill>
                  <a:srgbClr val="FF0000"/>
                </a:solidFill>
              </a:rPr>
              <a:t>T(n) = T(n/2)+</a:t>
            </a:r>
            <a:r>
              <a:rPr lang="en-US" altLang="en-US" sz="2400">
                <a:solidFill>
                  <a:srgbClr val="FF0000"/>
                </a:solidFill>
                <a:sym typeface="Symbol" panose="05050102010706020507" pitchFamily="18" charset="2"/>
              </a:rPr>
              <a:t>(</a:t>
            </a:r>
            <a:r>
              <a:rPr lang="en-US" altLang="en-US" sz="2400">
                <a:solidFill>
                  <a:srgbClr val="FF0000"/>
                </a:solidFill>
              </a:rPr>
              <a:t>1)</a:t>
            </a:r>
          </a:p>
        </p:txBody>
      </p:sp>
      <p:sp>
        <p:nvSpPr>
          <p:cNvPr id="1675270" name="Text Box 6"/>
          <p:cNvSpPr txBox="1">
            <a:spLocks noChangeArrowheads="1"/>
          </p:cNvSpPr>
          <p:nvPr/>
        </p:nvSpPr>
        <p:spPr bwMode="auto">
          <a:xfrm>
            <a:off x="6753226" y="5638801"/>
            <a:ext cx="291938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solidFill>
                  <a:srgbClr val="FF0000"/>
                </a:solidFill>
              </a:rPr>
              <a:t>T(n) = 2T(n/2)+</a:t>
            </a:r>
            <a:r>
              <a:rPr lang="en-US" altLang="en-US" sz="2400">
                <a:solidFill>
                  <a:srgbClr val="FF0000"/>
                </a:solidFill>
                <a:sym typeface="Symbol" panose="05050102010706020507" pitchFamily="18" charset="2"/>
              </a:rPr>
              <a:t>(</a:t>
            </a:r>
            <a:r>
              <a:rPr lang="en-US" altLang="en-US" sz="2400">
                <a:solidFill>
                  <a:srgbClr val="FF0000"/>
                </a:solidFill>
              </a:rPr>
              <a:t>1)</a:t>
            </a:r>
          </a:p>
        </p:txBody>
      </p:sp>
      <p:sp>
        <p:nvSpPr>
          <p:cNvPr id="1675271" name="Line 7"/>
          <p:cNvSpPr>
            <a:spLocks noChangeShapeType="1"/>
          </p:cNvSpPr>
          <p:nvPr/>
        </p:nvSpPr>
        <p:spPr bwMode="auto">
          <a:xfrm>
            <a:off x="5638800" y="1447800"/>
            <a:ext cx="0" cy="4800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75272" name="Text Box 8"/>
          <p:cNvSpPr txBox="1">
            <a:spLocks noChangeArrowheads="1"/>
          </p:cNvSpPr>
          <p:nvPr/>
        </p:nvSpPr>
        <p:spPr bwMode="auto">
          <a:xfrm>
            <a:off x="2527301" y="6248401"/>
            <a:ext cx="755046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Which algorithm is more efficient asymptotically? </a:t>
            </a:r>
          </a:p>
        </p:txBody>
      </p:sp>
    </p:spTree>
    <p:extLst>
      <p:ext uri="{BB962C8B-B14F-4D97-AF65-F5344CB8AC3E}">
        <p14:creationId xmlns:p14="http://schemas.microsoft.com/office/powerpoint/2010/main" val="21107617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675272"/>
                                        </p:tgtEl>
                                        <p:attrNameLst>
                                          <p:attrName>style.visibility</p:attrName>
                                        </p:attrNameLst>
                                      </p:cBhvr>
                                      <p:to>
                                        <p:strVal val="visible"/>
                                      </p:to>
                                    </p:set>
                                    <p:anim calcmode="lin" valueType="num">
                                      <p:cBhvr additive="base">
                                        <p:cTn id="7" dur="500" fill="hold"/>
                                        <p:tgtEl>
                                          <p:spTgt spid="1675272"/>
                                        </p:tgtEl>
                                        <p:attrNameLst>
                                          <p:attrName>ppt_x</p:attrName>
                                        </p:attrNameLst>
                                      </p:cBhvr>
                                      <p:tavLst>
                                        <p:tav tm="0">
                                          <p:val>
                                            <p:strVal val="#ppt_x"/>
                                          </p:val>
                                        </p:tav>
                                        <p:tav tm="100000">
                                          <p:val>
                                            <p:strVal val="#ppt_x"/>
                                          </p:val>
                                        </p:tav>
                                      </p:tavLst>
                                    </p:anim>
                                    <p:anim calcmode="lin" valueType="num">
                                      <p:cBhvr additive="base">
                                        <p:cTn id="8" dur="500" fill="hold"/>
                                        <p:tgtEl>
                                          <p:spTgt spid="167527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5272"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fld id="{D9ED655A-7768-411A-9F36-5447936064D6}" type="datetime1">
              <a:rPr lang="en-US" altLang="en-US"/>
              <a:pPr/>
              <a:t>9/17/2024</a:t>
            </a:fld>
            <a:endParaRPr lang="en-US" altLang="en-US"/>
          </a:p>
        </p:txBody>
      </p:sp>
      <p:sp>
        <p:nvSpPr>
          <p:cNvPr id="9" name="Slide Number Placeholder 5"/>
          <p:cNvSpPr>
            <a:spLocks noGrp="1"/>
          </p:cNvSpPr>
          <p:nvPr>
            <p:ph type="sldNum" sz="quarter" idx="12"/>
          </p:nvPr>
        </p:nvSpPr>
        <p:spPr/>
        <p:txBody>
          <a:bodyPr/>
          <a:lstStyle/>
          <a:p>
            <a:fld id="{86E308A1-4015-41D6-BAC5-1C91BD4921A5}" type="slidenum">
              <a:rPr lang="en-US" altLang="en-US"/>
              <a:pPr/>
              <a:t>16</a:t>
            </a:fld>
            <a:endParaRPr lang="en-US" altLang="en-US"/>
          </a:p>
        </p:txBody>
      </p:sp>
      <p:sp>
        <p:nvSpPr>
          <p:cNvPr id="1718274" name="Rectangle 2"/>
          <p:cNvSpPr>
            <a:spLocks noGrp="1" noChangeArrowheads="1"/>
          </p:cNvSpPr>
          <p:nvPr>
            <p:ph type="title"/>
          </p:nvPr>
        </p:nvSpPr>
        <p:spPr/>
        <p:txBody>
          <a:bodyPr/>
          <a:lstStyle/>
          <a:p>
            <a:r>
              <a:rPr lang="en-US" altLang="en-US"/>
              <a:t>Time complexity for Alg1</a:t>
            </a:r>
          </a:p>
        </p:txBody>
      </p:sp>
      <p:sp>
        <p:nvSpPr>
          <p:cNvPr id="1718275" name="Rectangle 3"/>
          <p:cNvSpPr>
            <a:spLocks noGrp="1" noChangeArrowheads="1"/>
          </p:cNvSpPr>
          <p:nvPr>
            <p:ph type="body" idx="1"/>
          </p:nvPr>
        </p:nvSpPr>
        <p:spPr/>
        <p:txBody>
          <a:bodyPr/>
          <a:lstStyle/>
          <a:p>
            <a:pPr>
              <a:buFontTx/>
              <a:buNone/>
            </a:pPr>
            <a:r>
              <a:rPr lang="en-US" altLang="en-US">
                <a:latin typeface="Times New Roman" panose="02020603050405020304" pitchFamily="18" charset="0"/>
              </a:rPr>
              <a:t>Solve </a:t>
            </a:r>
            <a:r>
              <a:rPr lang="en-US" altLang="en-US" i="1">
                <a:solidFill>
                  <a:srgbClr val="0000FF"/>
                </a:solidFill>
                <a:latin typeface="Times New Roman" panose="02020603050405020304" pitchFamily="18" charset="0"/>
              </a:rPr>
              <a:t>T(n) = T(n/2) + 1</a:t>
            </a:r>
          </a:p>
          <a:p>
            <a:r>
              <a:rPr lang="en-US" altLang="en-US" i="1">
                <a:latin typeface="Times New Roman" panose="02020603050405020304" pitchFamily="18" charset="0"/>
              </a:rPr>
              <a:t>T(n) = T(n/2) + 1</a:t>
            </a:r>
          </a:p>
          <a:p>
            <a:pPr>
              <a:buFontTx/>
              <a:buNone/>
            </a:pPr>
            <a:r>
              <a:rPr lang="en-US" altLang="en-US" i="1">
                <a:latin typeface="Times New Roman" panose="02020603050405020304" pitchFamily="18" charset="0"/>
              </a:rPr>
              <a:t>		   = T(n/4) + 1 + 1</a:t>
            </a:r>
          </a:p>
          <a:p>
            <a:pPr>
              <a:buFontTx/>
              <a:buNone/>
            </a:pPr>
            <a:r>
              <a:rPr lang="en-US" altLang="en-US" i="1">
                <a:latin typeface="Times New Roman" panose="02020603050405020304" pitchFamily="18" charset="0"/>
              </a:rPr>
              <a:t>		   = T(n/8) + 1 + 1 + 1</a:t>
            </a:r>
          </a:p>
          <a:p>
            <a:pPr>
              <a:buFontTx/>
              <a:buNone/>
            </a:pPr>
            <a:r>
              <a:rPr lang="en-US" altLang="en-US" i="1">
                <a:latin typeface="Times New Roman" panose="02020603050405020304" pitchFamily="18" charset="0"/>
              </a:rPr>
              <a:t>		   = T(1) + 1  + 1 + … + 1</a:t>
            </a:r>
          </a:p>
          <a:p>
            <a:pPr>
              <a:buFontTx/>
              <a:buNone/>
            </a:pPr>
            <a:endParaRPr lang="en-US" altLang="en-US" i="1">
              <a:latin typeface="Times New Roman" panose="02020603050405020304" pitchFamily="18" charset="0"/>
            </a:endParaRPr>
          </a:p>
          <a:p>
            <a:pPr>
              <a:buFontTx/>
              <a:buNone/>
            </a:pPr>
            <a:r>
              <a:rPr lang="en-US" altLang="en-US" i="1">
                <a:latin typeface="Times New Roman" panose="02020603050405020304" pitchFamily="18" charset="0"/>
              </a:rPr>
              <a:t>		   = </a:t>
            </a:r>
            <a:r>
              <a:rPr lang="el-GR" altLang="en-US" i="1">
                <a:latin typeface="Times New Roman" panose="02020603050405020304" pitchFamily="18" charset="0"/>
                <a:cs typeface="Arial" panose="020B0604020202020204" pitchFamily="34" charset="0"/>
              </a:rPr>
              <a:t>Θ</a:t>
            </a:r>
            <a:r>
              <a:rPr lang="en-US" altLang="en-US" i="1">
                <a:latin typeface="Times New Roman" panose="02020603050405020304" pitchFamily="18" charset="0"/>
                <a:cs typeface="Arial" panose="020B0604020202020204" pitchFamily="34" charset="0"/>
              </a:rPr>
              <a:t> (log(n))</a:t>
            </a:r>
            <a:r>
              <a:rPr lang="en-US" altLang="en-US" i="1">
                <a:latin typeface="Times New Roman" panose="02020603050405020304" pitchFamily="18" charset="0"/>
              </a:rPr>
              <a:t>		    </a:t>
            </a:r>
          </a:p>
        </p:txBody>
      </p:sp>
      <p:grpSp>
        <p:nvGrpSpPr>
          <p:cNvPr id="1718276" name="Group 4"/>
          <p:cNvGrpSpPr>
            <a:grpSpLocks/>
          </p:cNvGrpSpPr>
          <p:nvPr/>
        </p:nvGrpSpPr>
        <p:grpSpPr bwMode="auto">
          <a:xfrm>
            <a:off x="5029200" y="4495801"/>
            <a:ext cx="2286000" cy="790575"/>
            <a:chOff x="2208" y="2448"/>
            <a:chExt cx="1440" cy="498"/>
          </a:xfrm>
        </p:grpSpPr>
        <p:sp>
          <p:nvSpPr>
            <p:cNvPr id="1718277" name="AutoShape 5"/>
            <p:cNvSpPr>
              <a:spLocks/>
            </p:cNvSpPr>
            <p:nvPr/>
          </p:nvSpPr>
          <p:spPr bwMode="auto">
            <a:xfrm rot="-5400000">
              <a:off x="2832" y="1824"/>
              <a:ext cx="192" cy="1440"/>
            </a:xfrm>
            <a:prstGeom prst="leftBrace">
              <a:avLst>
                <a:gd name="adj1" fmla="val 62500"/>
                <a:gd name="adj2" fmla="val 50000"/>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8278" name="Text Box 6"/>
            <p:cNvSpPr txBox="1">
              <a:spLocks noChangeArrowheads="1"/>
            </p:cNvSpPr>
            <p:nvPr/>
          </p:nvSpPr>
          <p:spPr bwMode="auto">
            <a:xfrm>
              <a:off x="2564" y="2581"/>
              <a:ext cx="741"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latin typeface="Times New Roman" panose="02020603050405020304" pitchFamily="18" charset="0"/>
                </a:rPr>
                <a:t>log(n)</a:t>
              </a:r>
            </a:p>
          </p:txBody>
        </p:sp>
      </p:grpSp>
      <p:sp>
        <p:nvSpPr>
          <p:cNvPr id="1718280" name="Rectangle 8"/>
          <p:cNvSpPr>
            <a:spLocks noChangeArrowheads="1"/>
          </p:cNvSpPr>
          <p:nvPr/>
        </p:nvSpPr>
        <p:spPr bwMode="auto">
          <a:xfrm>
            <a:off x="3860800" y="5867401"/>
            <a:ext cx="4783682"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4400">
                <a:solidFill>
                  <a:schemeClr val="tx2"/>
                </a:solidFill>
              </a:rPr>
              <a:t>Iteration method</a:t>
            </a:r>
          </a:p>
        </p:txBody>
      </p:sp>
    </p:spTree>
    <p:extLst>
      <p:ext uri="{BB962C8B-B14F-4D97-AF65-F5344CB8AC3E}">
        <p14:creationId xmlns:p14="http://schemas.microsoft.com/office/powerpoint/2010/main" val="31081411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182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182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1827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1827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1827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71827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18275">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182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8275" grpId="0" build="p"/>
      <p:bldP spid="171828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fld id="{4142BD8F-4C0E-423E-9F0A-BAECAFF0B9DD}" type="datetime1">
              <a:rPr lang="en-US" altLang="en-US"/>
              <a:pPr/>
              <a:t>9/17/2024</a:t>
            </a:fld>
            <a:endParaRPr lang="en-US" altLang="en-US"/>
          </a:p>
        </p:txBody>
      </p:sp>
      <p:sp>
        <p:nvSpPr>
          <p:cNvPr id="5" name="Slide Number Placeholder 4"/>
          <p:cNvSpPr>
            <a:spLocks noGrp="1"/>
          </p:cNvSpPr>
          <p:nvPr>
            <p:ph type="sldNum" sz="quarter" idx="12"/>
          </p:nvPr>
        </p:nvSpPr>
        <p:spPr/>
        <p:txBody>
          <a:bodyPr/>
          <a:lstStyle/>
          <a:p>
            <a:fld id="{5A16153E-B876-4307-ACB0-979F22D59412}" type="slidenum">
              <a:rPr lang="en-US" altLang="en-US"/>
              <a:pPr/>
              <a:t>17</a:t>
            </a:fld>
            <a:endParaRPr lang="en-US" altLang="en-US"/>
          </a:p>
        </p:txBody>
      </p:sp>
      <p:sp>
        <p:nvSpPr>
          <p:cNvPr id="1753090" name="Rectangle 2"/>
          <p:cNvSpPr>
            <a:spLocks noGrp="1" noChangeArrowheads="1"/>
          </p:cNvSpPr>
          <p:nvPr>
            <p:ph type="title"/>
          </p:nvPr>
        </p:nvSpPr>
        <p:spPr/>
        <p:txBody>
          <a:bodyPr/>
          <a:lstStyle/>
          <a:p>
            <a:r>
              <a:rPr lang="en-US" altLang="en-US"/>
              <a:t>Time complexity for Alg2</a:t>
            </a:r>
          </a:p>
        </p:txBody>
      </p:sp>
      <p:sp>
        <p:nvSpPr>
          <p:cNvPr id="1753091" name="Text Box 3"/>
          <p:cNvSpPr txBox="1">
            <a:spLocks noChangeArrowheads="1"/>
          </p:cNvSpPr>
          <p:nvPr/>
        </p:nvSpPr>
        <p:spPr bwMode="auto">
          <a:xfrm>
            <a:off x="1884364" y="1543050"/>
            <a:ext cx="4295775"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 = 2</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/2) + </a:t>
            </a:r>
            <a:r>
              <a:rPr lang="en-US" altLang="en-US" sz="3200" i="1">
                <a:solidFill>
                  <a:srgbClr val="0000FF"/>
                </a:solidFill>
                <a:latin typeface="Times New Roman" panose="02020603050405020304" pitchFamily="18" charset="0"/>
              </a:rPr>
              <a:t>1</a:t>
            </a:r>
            <a:r>
              <a:rPr lang="en-US" altLang="en-US" sz="3200">
                <a:latin typeface="Times New Roman" panose="02020603050405020304" pitchFamily="18" charset="0"/>
              </a:rPr>
              <a:t>.</a:t>
            </a:r>
          </a:p>
        </p:txBody>
      </p:sp>
    </p:spTree>
    <p:extLst>
      <p:ext uri="{BB962C8B-B14F-4D97-AF65-F5344CB8AC3E}">
        <p14:creationId xmlns:p14="http://schemas.microsoft.com/office/powerpoint/2010/main" val="1184350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p:cNvSpPr>
            <a:spLocks noGrp="1"/>
          </p:cNvSpPr>
          <p:nvPr>
            <p:ph type="dt" sz="half" idx="10"/>
          </p:nvPr>
        </p:nvSpPr>
        <p:spPr/>
        <p:txBody>
          <a:bodyPr/>
          <a:lstStyle/>
          <a:p>
            <a:fld id="{4864ACBD-D3CE-4A1D-9FC0-B98E129D0F84}" type="datetime1">
              <a:rPr lang="en-US" altLang="en-US"/>
              <a:pPr/>
              <a:t>9/17/2024</a:t>
            </a:fld>
            <a:endParaRPr lang="en-US" altLang="en-US"/>
          </a:p>
        </p:txBody>
      </p:sp>
      <p:sp>
        <p:nvSpPr>
          <p:cNvPr id="6" name="Slide Number Placeholder 4"/>
          <p:cNvSpPr>
            <a:spLocks noGrp="1"/>
          </p:cNvSpPr>
          <p:nvPr>
            <p:ph type="sldNum" sz="quarter" idx="12"/>
          </p:nvPr>
        </p:nvSpPr>
        <p:spPr/>
        <p:txBody>
          <a:bodyPr/>
          <a:lstStyle/>
          <a:p>
            <a:fld id="{0BDB7828-B665-487A-A386-06E3E7A44F84}" type="slidenum">
              <a:rPr lang="en-US" altLang="en-US"/>
              <a:pPr/>
              <a:t>18</a:t>
            </a:fld>
            <a:endParaRPr lang="en-US" altLang="en-US"/>
          </a:p>
        </p:txBody>
      </p:sp>
      <p:sp>
        <p:nvSpPr>
          <p:cNvPr id="1755138" name="Rectangle 2"/>
          <p:cNvSpPr>
            <a:spLocks noGrp="1" noChangeArrowheads="1"/>
          </p:cNvSpPr>
          <p:nvPr>
            <p:ph type="title"/>
          </p:nvPr>
        </p:nvSpPr>
        <p:spPr/>
        <p:txBody>
          <a:bodyPr/>
          <a:lstStyle/>
          <a:p>
            <a:r>
              <a:rPr lang="en-US" altLang="en-US"/>
              <a:t>Time complexity for Alg2</a:t>
            </a:r>
          </a:p>
        </p:txBody>
      </p:sp>
      <p:sp>
        <p:nvSpPr>
          <p:cNvPr id="1755139" name="Text Box 3"/>
          <p:cNvSpPr txBox="1">
            <a:spLocks noChangeArrowheads="1"/>
          </p:cNvSpPr>
          <p:nvPr/>
        </p:nvSpPr>
        <p:spPr bwMode="auto">
          <a:xfrm>
            <a:off x="1884364" y="1543050"/>
            <a:ext cx="4295775"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 = 2</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/2) + </a:t>
            </a:r>
            <a:r>
              <a:rPr lang="en-US" altLang="en-US" sz="3200" i="1">
                <a:solidFill>
                  <a:srgbClr val="0000FF"/>
                </a:solidFill>
                <a:latin typeface="Times New Roman" panose="02020603050405020304" pitchFamily="18" charset="0"/>
              </a:rPr>
              <a:t>1</a:t>
            </a:r>
            <a:r>
              <a:rPr lang="en-US" altLang="en-US" sz="3200">
                <a:latin typeface="Times New Roman" panose="02020603050405020304" pitchFamily="18" charset="0"/>
              </a:rPr>
              <a:t>.</a:t>
            </a:r>
          </a:p>
        </p:txBody>
      </p:sp>
      <p:sp>
        <p:nvSpPr>
          <p:cNvPr id="1755140" name="Rectangle 4"/>
          <p:cNvSpPr>
            <a:spLocks noChangeArrowheads="1"/>
          </p:cNvSpPr>
          <p:nvPr/>
        </p:nvSpPr>
        <p:spPr bwMode="auto">
          <a:xfrm>
            <a:off x="5654675" y="2209800"/>
            <a:ext cx="882650"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a:t>
            </a:r>
          </a:p>
        </p:txBody>
      </p:sp>
    </p:spTree>
    <p:extLst>
      <p:ext uri="{BB962C8B-B14F-4D97-AF65-F5344CB8AC3E}">
        <p14:creationId xmlns:p14="http://schemas.microsoft.com/office/powerpoint/2010/main" val="14440293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2"/>
          <p:cNvSpPr>
            <a:spLocks noGrp="1"/>
          </p:cNvSpPr>
          <p:nvPr>
            <p:ph type="dt" sz="half" idx="10"/>
          </p:nvPr>
        </p:nvSpPr>
        <p:spPr/>
        <p:txBody>
          <a:bodyPr/>
          <a:lstStyle/>
          <a:p>
            <a:fld id="{9E3A5C94-BF7F-4455-A92D-690C77F71138}" type="datetime1">
              <a:rPr lang="en-US" altLang="en-US"/>
              <a:pPr/>
              <a:t>9/17/2024</a:t>
            </a:fld>
            <a:endParaRPr lang="en-US" altLang="en-US"/>
          </a:p>
        </p:txBody>
      </p:sp>
      <p:sp>
        <p:nvSpPr>
          <p:cNvPr id="12" name="Slide Number Placeholder 4"/>
          <p:cNvSpPr>
            <a:spLocks noGrp="1"/>
          </p:cNvSpPr>
          <p:nvPr>
            <p:ph type="sldNum" sz="quarter" idx="12"/>
          </p:nvPr>
        </p:nvSpPr>
        <p:spPr/>
        <p:txBody>
          <a:bodyPr/>
          <a:lstStyle/>
          <a:p>
            <a:fld id="{9D855157-8ED9-427A-AA69-74170A9F132D}" type="slidenum">
              <a:rPr lang="en-US" altLang="en-US"/>
              <a:pPr/>
              <a:t>19</a:t>
            </a:fld>
            <a:endParaRPr lang="en-US" altLang="en-US"/>
          </a:p>
        </p:txBody>
      </p:sp>
      <p:sp>
        <p:nvSpPr>
          <p:cNvPr id="1757186" name="Rectangle 2"/>
          <p:cNvSpPr>
            <a:spLocks noGrp="1" noChangeArrowheads="1"/>
          </p:cNvSpPr>
          <p:nvPr>
            <p:ph type="title"/>
          </p:nvPr>
        </p:nvSpPr>
        <p:spPr/>
        <p:txBody>
          <a:bodyPr/>
          <a:lstStyle/>
          <a:p>
            <a:r>
              <a:rPr lang="en-US" altLang="en-US"/>
              <a:t>Time complexity for Alg2</a:t>
            </a:r>
          </a:p>
        </p:txBody>
      </p:sp>
      <p:grpSp>
        <p:nvGrpSpPr>
          <p:cNvPr id="1757187" name="Group 3"/>
          <p:cNvGrpSpPr>
            <a:grpSpLocks/>
          </p:cNvGrpSpPr>
          <p:nvPr/>
        </p:nvGrpSpPr>
        <p:grpSpPr bwMode="auto">
          <a:xfrm>
            <a:off x="3886200" y="2133601"/>
            <a:ext cx="4419600" cy="1357313"/>
            <a:chOff x="1488" y="1488"/>
            <a:chExt cx="2784" cy="855"/>
          </a:xfrm>
        </p:grpSpPr>
        <p:sp>
          <p:nvSpPr>
            <p:cNvPr id="1757188" name="Line 4"/>
            <p:cNvSpPr>
              <a:spLocks noChangeShapeType="1"/>
            </p:cNvSpPr>
            <p:nvPr/>
          </p:nvSpPr>
          <p:spPr bwMode="auto">
            <a:xfrm flipH="1">
              <a:off x="1920" y="1728"/>
              <a:ext cx="960" cy="4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57189" name="Line 5"/>
            <p:cNvSpPr>
              <a:spLocks noChangeShapeType="1"/>
            </p:cNvSpPr>
            <p:nvPr/>
          </p:nvSpPr>
          <p:spPr bwMode="auto">
            <a:xfrm>
              <a:off x="2880" y="1728"/>
              <a:ext cx="1056" cy="4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757190" name="Group 6"/>
            <p:cNvGrpSpPr>
              <a:grpSpLocks/>
            </p:cNvGrpSpPr>
            <p:nvPr/>
          </p:nvGrpSpPr>
          <p:grpSpPr bwMode="auto">
            <a:xfrm>
              <a:off x="1488" y="1968"/>
              <a:ext cx="2784" cy="375"/>
              <a:chOff x="1488" y="1968"/>
              <a:chExt cx="2784" cy="375"/>
            </a:xfrm>
          </p:grpSpPr>
          <p:sp>
            <p:nvSpPr>
              <p:cNvPr id="1757191" name="Rectangle 7"/>
              <p:cNvSpPr>
                <a:spLocks noChangeArrowheads="1"/>
              </p:cNvSpPr>
              <p:nvPr/>
            </p:nvSpPr>
            <p:spPr bwMode="auto">
              <a:xfrm>
                <a:off x="1488" y="1978"/>
                <a:ext cx="755"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/2)</a:t>
                </a:r>
              </a:p>
            </p:txBody>
          </p:sp>
          <p:sp>
            <p:nvSpPr>
              <p:cNvPr id="1757192" name="Rectangle 8"/>
              <p:cNvSpPr>
                <a:spLocks noChangeArrowheads="1"/>
              </p:cNvSpPr>
              <p:nvPr/>
            </p:nvSpPr>
            <p:spPr bwMode="auto">
              <a:xfrm>
                <a:off x="3517" y="1968"/>
                <a:ext cx="755"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/2)</a:t>
                </a:r>
              </a:p>
            </p:txBody>
          </p:sp>
        </p:grpSp>
        <p:sp>
          <p:nvSpPr>
            <p:cNvPr id="1757193" name="Rectangle 9"/>
            <p:cNvSpPr>
              <a:spLocks noChangeArrowheads="1"/>
            </p:cNvSpPr>
            <p:nvPr/>
          </p:nvSpPr>
          <p:spPr bwMode="auto">
            <a:xfrm>
              <a:off x="2757" y="1488"/>
              <a:ext cx="244"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grpSp>
      <p:sp>
        <p:nvSpPr>
          <p:cNvPr id="1757194" name="Text Box 10"/>
          <p:cNvSpPr txBox="1">
            <a:spLocks noChangeArrowheads="1"/>
          </p:cNvSpPr>
          <p:nvPr/>
        </p:nvSpPr>
        <p:spPr bwMode="auto">
          <a:xfrm>
            <a:off x="1884364" y="1543050"/>
            <a:ext cx="4295775"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 = 2</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/2) + </a:t>
            </a:r>
            <a:r>
              <a:rPr lang="en-US" altLang="en-US" sz="3200" i="1">
                <a:solidFill>
                  <a:srgbClr val="0000FF"/>
                </a:solidFill>
                <a:latin typeface="Times New Roman" panose="02020603050405020304" pitchFamily="18" charset="0"/>
              </a:rPr>
              <a:t>1</a:t>
            </a:r>
            <a:r>
              <a:rPr lang="en-US" altLang="en-US" sz="3200">
                <a:latin typeface="Times New Roman" panose="02020603050405020304" pitchFamily="18" charset="0"/>
              </a:rPr>
              <a:t>.</a:t>
            </a:r>
          </a:p>
        </p:txBody>
      </p:sp>
    </p:spTree>
    <p:extLst>
      <p:ext uri="{BB962C8B-B14F-4D97-AF65-F5344CB8AC3E}">
        <p14:creationId xmlns:p14="http://schemas.microsoft.com/office/powerpoint/2010/main" val="1789303740"/>
      </p:ext>
    </p:extLst>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fld id="{0A72AFDE-7E7E-4F78-974F-0C55A6E66C45}" type="datetime1">
              <a:rPr lang="en-US" altLang="en-US"/>
              <a:pPr/>
              <a:t>9/17/2024</a:t>
            </a:fld>
            <a:endParaRPr lang="en-US" altLang="en-US"/>
          </a:p>
        </p:txBody>
      </p:sp>
      <p:sp>
        <p:nvSpPr>
          <p:cNvPr id="12" name="Slide Number Placeholder 5"/>
          <p:cNvSpPr>
            <a:spLocks noGrp="1"/>
          </p:cNvSpPr>
          <p:nvPr>
            <p:ph type="sldNum" sz="quarter" idx="12"/>
          </p:nvPr>
        </p:nvSpPr>
        <p:spPr/>
        <p:txBody>
          <a:bodyPr/>
          <a:lstStyle/>
          <a:p>
            <a:fld id="{DC133D50-DACB-4E90-AF61-442258231A12}" type="slidenum">
              <a:rPr lang="en-US" altLang="en-US"/>
              <a:pPr/>
              <a:t>2</a:t>
            </a:fld>
            <a:endParaRPr lang="en-US" altLang="en-US"/>
          </a:p>
        </p:txBody>
      </p:sp>
      <p:sp>
        <p:nvSpPr>
          <p:cNvPr id="1452034" name="Rectangle 2"/>
          <p:cNvSpPr>
            <a:spLocks noGrp="1" noChangeArrowheads="1"/>
          </p:cNvSpPr>
          <p:nvPr>
            <p:ph type="title"/>
          </p:nvPr>
        </p:nvSpPr>
        <p:spPr/>
        <p:txBody>
          <a:bodyPr/>
          <a:lstStyle/>
          <a:p>
            <a:r>
              <a:rPr lang="en-US" altLang="en-US"/>
              <a:t>Recursive definition of sum of series</a:t>
            </a:r>
          </a:p>
        </p:txBody>
      </p:sp>
      <p:sp>
        <p:nvSpPr>
          <p:cNvPr id="1452035" name="Rectangle 3"/>
          <p:cNvSpPr>
            <a:spLocks noGrp="1" noChangeArrowheads="1"/>
          </p:cNvSpPr>
          <p:nvPr>
            <p:ph type="body" idx="1"/>
          </p:nvPr>
        </p:nvSpPr>
        <p:spPr/>
        <p:txBody>
          <a:bodyPr/>
          <a:lstStyle/>
          <a:p>
            <a:r>
              <a:rPr lang="en-US" altLang="en-US"/>
              <a:t>T (n) = </a:t>
            </a:r>
            <a:r>
              <a:rPr lang="en-US" altLang="en-US">
                <a:sym typeface="Symbol" panose="05050102010706020507" pitchFamily="18" charset="2"/>
              </a:rPr>
              <a:t></a:t>
            </a:r>
            <a:r>
              <a:rPr lang="en-US" altLang="en-US" baseline="-25000">
                <a:sym typeface="Symbol" panose="05050102010706020507" pitchFamily="18" charset="2"/>
              </a:rPr>
              <a:t>i=0..n</a:t>
            </a:r>
            <a:r>
              <a:rPr lang="en-US" altLang="en-US">
                <a:sym typeface="Symbol" panose="05050102010706020507" pitchFamily="18" charset="2"/>
              </a:rPr>
              <a:t> i is equivalent to:</a:t>
            </a:r>
          </a:p>
          <a:p>
            <a:pPr>
              <a:buFontTx/>
              <a:buNone/>
            </a:pPr>
            <a:r>
              <a:rPr lang="en-US" altLang="en-US">
                <a:sym typeface="Symbol" panose="05050102010706020507" pitchFamily="18" charset="2"/>
              </a:rPr>
              <a:t>	T(n) = T(n-1) + n</a:t>
            </a:r>
            <a:endParaRPr lang="en-US" altLang="en-US" baseline="30000">
              <a:sym typeface="Symbol" panose="05050102010706020507" pitchFamily="18" charset="2"/>
            </a:endParaRPr>
          </a:p>
          <a:p>
            <a:pPr>
              <a:buFontTx/>
              <a:buNone/>
            </a:pPr>
            <a:r>
              <a:rPr lang="en-US" altLang="en-US">
                <a:sym typeface="Symbol" panose="05050102010706020507" pitchFamily="18" charset="2"/>
              </a:rPr>
              <a:t>	T(0) = 0</a:t>
            </a:r>
          </a:p>
          <a:p>
            <a:r>
              <a:rPr lang="en-US" altLang="en-US">
                <a:sym typeface="Symbol" panose="05050102010706020507" pitchFamily="18" charset="2"/>
              </a:rPr>
              <a:t>T(n) = </a:t>
            </a:r>
            <a:r>
              <a:rPr lang="en-US" altLang="en-US" baseline="-25000">
                <a:sym typeface="Symbol" panose="05050102010706020507" pitchFamily="18" charset="2"/>
              </a:rPr>
              <a:t>i=0..n </a:t>
            </a:r>
            <a:r>
              <a:rPr lang="en-US" altLang="en-US">
                <a:sym typeface="Symbol" panose="05050102010706020507" pitchFamily="18" charset="2"/>
              </a:rPr>
              <a:t>a</a:t>
            </a:r>
            <a:r>
              <a:rPr lang="en-US" altLang="en-US" baseline="30000">
                <a:sym typeface="Symbol" panose="05050102010706020507" pitchFamily="18" charset="2"/>
              </a:rPr>
              <a:t>i </a:t>
            </a:r>
            <a:r>
              <a:rPr lang="en-US" altLang="en-US">
                <a:sym typeface="Symbol" panose="05050102010706020507" pitchFamily="18" charset="2"/>
              </a:rPr>
              <a:t>is equivalent to:</a:t>
            </a:r>
          </a:p>
          <a:p>
            <a:pPr>
              <a:buFontTx/>
              <a:buNone/>
            </a:pPr>
            <a:r>
              <a:rPr lang="en-US" altLang="en-US">
                <a:sym typeface="Symbol" panose="05050102010706020507" pitchFamily="18" charset="2"/>
              </a:rPr>
              <a:t>	T(n) = T(n-1) + a</a:t>
            </a:r>
            <a:r>
              <a:rPr lang="en-US" altLang="en-US" baseline="30000">
                <a:sym typeface="Symbol" panose="05050102010706020507" pitchFamily="18" charset="2"/>
              </a:rPr>
              <a:t>n</a:t>
            </a:r>
          </a:p>
          <a:p>
            <a:pPr>
              <a:buFontTx/>
              <a:buNone/>
            </a:pPr>
            <a:r>
              <a:rPr lang="en-US" altLang="en-US">
                <a:sym typeface="Symbol" panose="05050102010706020507" pitchFamily="18" charset="2"/>
              </a:rPr>
              <a:t>	T(0) = 1</a:t>
            </a:r>
          </a:p>
          <a:p>
            <a:endParaRPr lang="en-US" altLang="en-US">
              <a:sym typeface="Symbol" panose="05050102010706020507" pitchFamily="18" charset="2"/>
            </a:endParaRPr>
          </a:p>
        </p:txBody>
      </p:sp>
      <p:sp>
        <p:nvSpPr>
          <p:cNvPr id="1452036" name="AutoShape 4"/>
          <p:cNvSpPr>
            <a:spLocks/>
          </p:cNvSpPr>
          <p:nvPr/>
        </p:nvSpPr>
        <p:spPr bwMode="auto">
          <a:xfrm>
            <a:off x="2057400" y="2362200"/>
            <a:ext cx="304800" cy="762000"/>
          </a:xfrm>
          <a:prstGeom prst="leftBrace">
            <a:avLst>
              <a:gd name="adj1" fmla="val 20833"/>
              <a:gd name="adj2" fmla="val 50000"/>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2037" name="AutoShape 5"/>
          <p:cNvSpPr>
            <a:spLocks/>
          </p:cNvSpPr>
          <p:nvPr/>
        </p:nvSpPr>
        <p:spPr bwMode="auto">
          <a:xfrm>
            <a:off x="2057400" y="3580184"/>
            <a:ext cx="304800" cy="762000"/>
          </a:xfrm>
          <a:prstGeom prst="leftBrace">
            <a:avLst>
              <a:gd name="adj1" fmla="val 20833"/>
              <a:gd name="adj2" fmla="val 50000"/>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2038" name="Line 6"/>
          <p:cNvSpPr>
            <a:spLocks noChangeShapeType="1"/>
          </p:cNvSpPr>
          <p:nvPr/>
        </p:nvSpPr>
        <p:spPr bwMode="auto">
          <a:xfrm flipH="1">
            <a:off x="4038600" y="3048000"/>
            <a:ext cx="1600200" cy="0"/>
          </a:xfrm>
          <a:prstGeom prst="line">
            <a:avLst/>
          </a:prstGeom>
          <a:noFill/>
          <a:ln w="38100">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2039" name="Text Box 7"/>
          <p:cNvSpPr txBox="1">
            <a:spLocks noChangeArrowheads="1"/>
          </p:cNvSpPr>
          <p:nvPr/>
        </p:nvSpPr>
        <p:spPr bwMode="auto">
          <a:xfrm>
            <a:off x="5675313" y="2879725"/>
            <a:ext cx="26324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solidFill>
                  <a:schemeClr val="hlink"/>
                </a:solidFill>
              </a:rPr>
              <a:t>Boundary condition</a:t>
            </a:r>
          </a:p>
        </p:txBody>
      </p:sp>
      <p:sp>
        <p:nvSpPr>
          <p:cNvPr id="1452040" name="Line 8"/>
          <p:cNvSpPr>
            <a:spLocks noChangeShapeType="1"/>
          </p:cNvSpPr>
          <p:nvPr/>
        </p:nvSpPr>
        <p:spPr bwMode="auto">
          <a:xfrm flipH="1">
            <a:off x="5638800" y="2664566"/>
            <a:ext cx="13716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2041" name="Text Box 9"/>
          <p:cNvSpPr txBox="1">
            <a:spLocks noChangeArrowheads="1"/>
          </p:cNvSpPr>
          <p:nvPr/>
        </p:nvSpPr>
        <p:spPr bwMode="auto">
          <a:xfrm>
            <a:off x="7237412" y="2436912"/>
            <a:ext cx="264367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dirty="0">
                <a:solidFill>
                  <a:schemeClr val="hlink"/>
                </a:solidFill>
              </a:rPr>
              <a:t>Recurrence relation</a:t>
            </a:r>
          </a:p>
        </p:txBody>
      </p:sp>
      <p:sp>
        <p:nvSpPr>
          <p:cNvPr id="1452042" name="Text Box 10"/>
          <p:cNvSpPr txBox="1">
            <a:spLocks noChangeArrowheads="1"/>
          </p:cNvSpPr>
          <p:nvPr/>
        </p:nvSpPr>
        <p:spPr bwMode="auto">
          <a:xfrm>
            <a:off x="2187576" y="5257801"/>
            <a:ext cx="8175625" cy="1200329"/>
          </a:xfrm>
          <a:prstGeom prst="rect">
            <a:avLst/>
          </a:prstGeom>
          <a:solidFill>
            <a:schemeClr val="accent1"/>
          </a:solidFill>
          <a:ln>
            <a:noFill/>
          </a:ln>
          <a:effectLst/>
          <a:extLs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altLang="en-US" sz="2400"/>
              <a:t>Recursive definition is often intuitive and easy to obtain. It is very useful in analyzing recursive algorithms, and some non-recursive algorithms too.</a:t>
            </a:r>
          </a:p>
        </p:txBody>
      </p:sp>
    </p:spTree>
    <p:extLst>
      <p:ext uri="{BB962C8B-B14F-4D97-AF65-F5344CB8AC3E}">
        <p14:creationId xmlns:p14="http://schemas.microsoft.com/office/powerpoint/2010/main" val="15710198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52035">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5203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52035">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5203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520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2037" grpId="0" animBg="1"/>
      <p:bldP spid="145204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ate Placeholder 2"/>
          <p:cNvSpPr>
            <a:spLocks noGrp="1"/>
          </p:cNvSpPr>
          <p:nvPr>
            <p:ph type="dt" sz="half" idx="10"/>
          </p:nvPr>
        </p:nvSpPr>
        <p:spPr/>
        <p:txBody>
          <a:bodyPr/>
          <a:lstStyle/>
          <a:p>
            <a:fld id="{D73C2B98-6BF8-4278-A83D-64B5CFA8FFD8}" type="datetime1">
              <a:rPr lang="en-US" altLang="en-US"/>
              <a:pPr/>
              <a:t>9/17/2024</a:t>
            </a:fld>
            <a:endParaRPr lang="en-US" altLang="en-US"/>
          </a:p>
        </p:txBody>
      </p:sp>
      <p:sp>
        <p:nvSpPr>
          <p:cNvPr id="19" name="Slide Number Placeholder 4"/>
          <p:cNvSpPr>
            <a:spLocks noGrp="1"/>
          </p:cNvSpPr>
          <p:nvPr>
            <p:ph type="sldNum" sz="quarter" idx="12"/>
          </p:nvPr>
        </p:nvSpPr>
        <p:spPr/>
        <p:txBody>
          <a:bodyPr/>
          <a:lstStyle/>
          <a:p>
            <a:fld id="{F64D95B8-7367-491D-B116-A320EAA5C5FD}" type="slidenum">
              <a:rPr lang="en-US" altLang="en-US"/>
              <a:pPr/>
              <a:t>20</a:t>
            </a:fld>
            <a:endParaRPr lang="en-US" altLang="en-US"/>
          </a:p>
        </p:txBody>
      </p:sp>
      <p:sp>
        <p:nvSpPr>
          <p:cNvPr id="1759234" name="Rectangle 2"/>
          <p:cNvSpPr>
            <a:spLocks noGrp="1" noChangeArrowheads="1"/>
          </p:cNvSpPr>
          <p:nvPr>
            <p:ph type="title"/>
          </p:nvPr>
        </p:nvSpPr>
        <p:spPr/>
        <p:txBody>
          <a:bodyPr/>
          <a:lstStyle/>
          <a:p>
            <a:r>
              <a:rPr lang="en-US" altLang="en-US"/>
              <a:t>Time complexity for Alg2</a:t>
            </a:r>
          </a:p>
        </p:txBody>
      </p:sp>
      <p:grpSp>
        <p:nvGrpSpPr>
          <p:cNvPr id="1759235" name="Group 3"/>
          <p:cNvGrpSpPr>
            <a:grpSpLocks/>
          </p:cNvGrpSpPr>
          <p:nvPr/>
        </p:nvGrpSpPr>
        <p:grpSpPr bwMode="auto">
          <a:xfrm>
            <a:off x="3048001" y="2133600"/>
            <a:ext cx="6049963" cy="2179638"/>
            <a:chOff x="960" y="1488"/>
            <a:chExt cx="3811" cy="1373"/>
          </a:xfrm>
        </p:grpSpPr>
        <p:sp>
          <p:nvSpPr>
            <p:cNvPr id="1759236" name="Line 4"/>
            <p:cNvSpPr>
              <a:spLocks noChangeShapeType="1"/>
            </p:cNvSpPr>
            <p:nvPr/>
          </p:nvSpPr>
          <p:spPr bwMode="auto">
            <a:xfrm flipH="1">
              <a:off x="1920" y="1728"/>
              <a:ext cx="960" cy="4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59237" name="Line 5"/>
            <p:cNvSpPr>
              <a:spLocks noChangeShapeType="1"/>
            </p:cNvSpPr>
            <p:nvPr/>
          </p:nvSpPr>
          <p:spPr bwMode="auto">
            <a:xfrm>
              <a:off x="2880" y="1728"/>
              <a:ext cx="1056" cy="4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59238" name="Rectangle 6"/>
            <p:cNvSpPr>
              <a:spLocks noChangeArrowheads="1"/>
            </p:cNvSpPr>
            <p:nvPr/>
          </p:nvSpPr>
          <p:spPr bwMode="auto">
            <a:xfrm>
              <a:off x="2757" y="1488"/>
              <a:ext cx="244"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59239" name="Line 7"/>
            <p:cNvSpPr>
              <a:spLocks noChangeShapeType="1"/>
            </p:cNvSpPr>
            <p:nvPr/>
          </p:nvSpPr>
          <p:spPr bwMode="auto">
            <a:xfrm flipH="1">
              <a:off x="1392" y="2160"/>
              <a:ext cx="528" cy="52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59240" name="Line 8"/>
            <p:cNvSpPr>
              <a:spLocks noChangeShapeType="1"/>
            </p:cNvSpPr>
            <p:nvPr/>
          </p:nvSpPr>
          <p:spPr bwMode="auto">
            <a:xfrm flipH="1">
              <a:off x="3360" y="2160"/>
              <a:ext cx="528" cy="52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59241" name="Line 9"/>
            <p:cNvSpPr>
              <a:spLocks noChangeShapeType="1"/>
            </p:cNvSpPr>
            <p:nvPr/>
          </p:nvSpPr>
          <p:spPr bwMode="auto">
            <a:xfrm>
              <a:off x="3888" y="2160"/>
              <a:ext cx="576" cy="52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59242" name="Line 10"/>
            <p:cNvSpPr>
              <a:spLocks noChangeShapeType="1"/>
            </p:cNvSpPr>
            <p:nvPr/>
          </p:nvSpPr>
          <p:spPr bwMode="auto">
            <a:xfrm>
              <a:off x="1920" y="2160"/>
              <a:ext cx="576" cy="52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59243" name="Rectangle 11"/>
            <p:cNvSpPr>
              <a:spLocks noChangeArrowheads="1"/>
            </p:cNvSpPr>
            <p:nvPr/>
          </p:nvSpPr>
          <p:spPr bwMode="auto">
            <a:xfrm>
              <a:off x="960" y="2496"/>
              <a:ext cx="755"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/4)</a:t>
              </a:r>
            </a:p>
          </p:txBody>
        </p:sp>
        <p:sp>
          <p:nvSpPr>
            <p:cNvPr id="1759244" name="Rectangle 12"/>
            <p:cNvSpPr>
              <a:spLocks noChangeArrowheads="1"/>
            </p:cNvSpPr>
            <p:nvPr/>
          </p:nvSpPr>
          <p:spPr bwMode="auto">
            <a:xfrm>
              <a:off x="2000" y="2496"/>
              <a:ext cx="755"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/4)</a:t>
              </a:r>
            </a:p>
          </p:txBody>
        </p:sp>
        <p:sp>
          <p:nvSpPr>
            <p:cNvPr id="1759245" name="Rectangle 13"/>
            <p:cNvSpPr>
              <a:spLocks noChangeArrowheads="1"/>
            </p:cNvSpPr>
            <p:nvPr/>
          </p:nvSpPr>
          <p:spPr bwMode="auto">
            <a:xfrm>
              <a:off x="2976" y="2495"/>
              <a:ext cx="755"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/4)</a:t>
              </a:r>
            </a:p>
          </p:txBody>
        </p:sp>
        <p:sp>
          <p:nvSpPr>
            <p:cNvPr id="1759246" name="Rectangle 14"/>
            <p:cNvSpPr>
              <a:spLocks noChangeArrowheads="1"/>
            </p:cNvSpPr>
            <p:nvPr/>
          </p:nvSpPr>
          <p:spPr bwMode="auto">
            <a:xfrm>
              <a:off x="4016" y="2495"/>
              <a:ext cx="755"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T</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/4)</a:t>
              </a:r>
            </a:p>
          </p:txBody>
        </p:sp>
        <p:sp>
          <p:nvSpPr>
            <p:cNvPr id="1759247" name="Rectangle 15"/>
            <p:cNvSpPr>
              <a:spLocks noChangeArrowheads="1"/>
            </p:cNvSpPr>
            <p:nvPr/>
          </p:nvSpPr>
          <p:spPr bwMode="auto">
            <a:xfrm>
              <a:off x="1743" y="1978"/>
              <a:ext cx="244"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59248" name="Rectangle 16"/>
            <p:cNvSpPr>
              <a:spLocks noChangeArrowheads="1"/>
            </p:cNvSpPr>
            <p:nvPr/>
          </p:nvSpPr>
          <p:spPr bwMode="auto">
            <a:xfrm>
              <a:off x="3772" y="1968"/>
              <a:ext cx="244" cy="3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grpSp>
      <p:sp>
        <p:nvSpPr>
          <p:cNvPr id="1759249" name="Text Box 17"/>
          <p:cNvSpPr txBox="1">
            <a:spLocks noChangeArrowheads="1"/>
          </p:cNvSpPr>
          <p:nvPr/>
        </p:nvSpPr>
        <p:spPr bwMode="auto">
          <a:xfrm>
            <a:off x="1884364" y="1543050"/>
            <a:ext cx="4295775"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 = 2</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/2) + </a:t>
            </a:r>
            <a:r>
              <a:rPr lang="en-US" altLang="en-US" sz="3200" i="1">
                <a:solidFill>
                  <a:srgbClr val="0000FF"/>
                </a:solidFill>
                <a:latin typeface="Times New Roman" panose="02020603050405020304" pitchFamily="18" charset="0"/>
              </a:rPr>
              <a:t>1</a:t>
            </a:r>
            <a:r>
              <a:rPr lang="en-US" altLang="en-US" sz="3200">
                <a:latin typeface="Times New Roman" panose="02020603050405020304" pitchFamily="18" charset="0"/>
              </a:rPr>
              <a:t>.</a:t>
            </a:r>
          </a:p>
        </p:txBody>
      </p:sp>
    </p:spTree>
    <p:extLst>
      <p:ext uri="{BB962C8B-B14F-4D97-AF65-F5344CB8AC3E}">
        <p14:creationId xmlns:p14="http://schemas.microsoft.com/office/powerpoint/2010/main" val="727793179"/>
      </p:ext>
    </p:extLst>
  </p:cSld>
  <p:clrMapOvr>
    <a:masterClrMapping/>
  </p:clrMapOvr>
  <p:transition>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e Placeholder 2"/>
          <p:cNvSpPr>
            <a:spLocks noGrp="1"/>
          </p:cNvSpPr>
          <p:nvPr>
            <p:ph type="dt" sz="half" idx="10"/>
          </p:nvPr>
        </p:nvSpPr>
        <p:spPr/>
        <p:txBody>
          <a:bodyPr/>
          <a:lstStyle/>
          <a:p>
            <a:fld id="{FEEAE79E-F853-4842-BB98-70CF19E361E9}" type="datetime1">
              <a:rPr lang="en-US" altLang="en-US"/>
              <a:pPr/>
              <a:t>9/17/2024</a:t>
            </a:fld>
            <a:endParaRPr lang="en-US" altLang="en-US"/>
          </a:p>
        </p:txBody>
      </p:sp>
      <p:sp>
        <p:nvSpPr>
          <p:cNvPr id="21" name="Slide Number Placeholder 4"/>
          <p:cNvSpPr>
            <a:spLocks noGrp="1"/>
          </p:cNvSpPr>
          <p:nvPr>
            <p:ph type="sldNum" sz="quarter" idx="12"/>
          </p:nvPr>
        </p:nvSpPr>
        <p:spPr/>
        <p:txBody>
          <a:bodyPr/>
          <a:lstStyle/>
          <a:p>
            <a:fld id="{1F2A60CA-6979-40E1-A113-E70DC3217BB4}" type="slidenum">
              <a:rPr lang="en-US" altLang="en-US"/>
              <a:pPr/>
              <a:t>21</a:t>
            </a:fld>
            <a:endParaRPr lang="en-US" altLang="en-US"/>
          </a:p>
        </p:txBody>
      </p:sp>
      <p:sp>
        <p:nvSpPr>
          <p:cNvPr id="1761282" name="Rectangle 2"/>
          <p:cNvSpPr>
            <a:spLocks noGrp="1" noChangeArrowheads="1"/>
          </p:cNvSpPr>
          <p:nvPr>
            <p:ph type="title"/>
          </p:nvPr>
        </p:nvSpPr>
        <p:spPr/>
        <p:txBody>
          <a:bodyPr/>
          <a:lstStyle/>
          <a:p>
            <a:r>
              <a:rPr lang="en-US" altLang="en-US"/>
              <a:t>Time complexity for Alg2</a:t>
            </a:r>
          </a:p>
        </p:txBody>
      </p:sp>
      <p:sp>
        <p:nvSpPr>
          <p:cNvPr id="1761283" name="Line 3"/>
          <p:cNvSpPr>
            <a:spLocks noChangeShapeType="1"/>
          </p:cNvSpPr>
          <p:nvPr/>
        </p:nvSpPr>
        <p:spPr bwMode="auto">
          <a:xfrm flipH="1">
            <a:off x="3200400" y="4038600"/>
            <a:ext cx="533400" cy="1447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1284" name="Line 4"/>
          <p:cNvSpPr>
            <a:spLocks noChangeShapeType="1"/>
          </p:cNvSpPr>
          <p:nvPr/>
        </p:nvSpPr>
        <p:spPr bwMode="auto">
          <a:xfrm flipH="1">
            <a:off x="4572000" y="2514600"/>
            <a:ext cx="15240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1285" name="Line 5"/>
          <p:cNvSpPr>
            <a:spLocks noChangeShapeType="1"/>
          </p:cNvSpPr>
          <p:nvPr/>
        </p:nvSpPr>
        <p:spPr bwMode="auto">
          <a:xfrm>
            <a:off x="6096000" y="2514600"/>
            <a:ext cx="16764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1286" name="Rectangle 6"/>
          <p:cNvSpPr>
            <a:spLocks noChangeArrowheads="1"/>
          </p:cNvSpPr>
          <p:nvPr/>
        </p:nvSpPr>
        <p:spPr bwMode="auto">
          <a:xfrm>
            <a:off x="5900738" y="2133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1287" name="Line 7"/>
          <p:cNvSpPr>
            <a:spLocks noChangeShapeType="1"/>
          </p:cNvSpPr>
          <p:nvPr/>
        </p:nvSpPr>
        <p:spPr bwMode="auto">
          <a:xfrm flipH="1">
            <a:off x="37338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1288" name="Line 8"/>
          <p:cNvSpPr>
            <a:spLocks noChangeShapeType="1"/>
          </p:cNvSpPr>
          <p:nvPr/>
        </p:nvSpPr>
        <p:spPr bwMode="auto">
          <a:xfrm flipH="1">
            <a:off x="68580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1289" name="Line 9"/>
          <p:cNvSpPr>
            <a:spLocks noChangeShapeType="1"/>
          </p:cNvSpPr>
          <p:nvPr/>
        </p:nvSpPr>
        <p:spPr bwMode="auto">
          <a:xfrm>
            <a:off x="76962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1290" name="Line 10"/>
          <p:cNvSpPr>
            <a:spLocks noChangeShapeType="1"/>
          </p:cNvSpPr>
          <p:nvPr/>
        </p:nvSpPr>
        <p:spPr bwMode="auto">
          <a:xfrm>
            <a:off x="45720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1291" name="Rectangle 11"/>
          <p:cNvSpPr>
            <a:spLocks noChangeArrowheads="1"/>
          </p:cNvSpPr>
          <p:nvPr/>
        </p:nvSpPr>
        <p:spPr bwMode="auto">
          <a:xfrm>
            <a:off x="3452813"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1292" name="Rectangle 12"/>
          <p:cNvSpPr>
            <a:spLocks noChangeArrowheads="1"/>
          </p:cNvSpPr>
          <p:nvPr/>
        </p:nvSpPr>
        <p:spPr bwMode="auto">
          <a:xfrm>
            <a:off x="5102225"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1293" name="Rectangle 13"/>
          <p:cNvSpPr>
            <a:spLocks noChangeArrowheads="1"/>
          </p:cNvSpPr>
          <p:nvPr/>
        </p:nvSpPr>
        <p:spPr bwMode="auto">
          <a:xfrm>
            <a:off x="6651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1294" name="Rectangle 14"/>
          <p:cNvSpPr>
            <a:spLocks noChangeArrowheads="1"/>
          </p:cNvSpPr>
          <p:nvPr/>
        </p:nvSpPr>
        <p:spPr bwMode="auto">
          <a:xfrm>
            <a:off x="8302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1295" name="Rectangle 15"/>
          <p:cNvSpPr>
            <a:spLocks noChangeArrowheads="1"/>
          </p:cNvSpPr>
          <p:nvPr/>
        </p:nvSpPr>
        <p:spPr bwMode="auto">
          <a:xfrm>
            <a:off x="4291013" y="2911475"/>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1296" name="Rectangle 16"/>
          <p:cNvSpPr>
            <a:spLocks noChangeArrowheads="1"/>
          </p:cNvSpPr>
          <p:nvPr/>
        </p:nvSpPr>
        <p:spPr bwMode="auto">
          <a:xfrm>
            <a:off x="7512050" y="2895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1297" name="Rectangle 17"/>
          <p:cNvSpPr>
            <a:spLocks noChangeArrowheads="1"/>
          </p:cNvSpPr>
          <p:nvPr/>
        </p:nvSpPr>
        <p:spPr bwMode="auto">
          <a:xfrm>
            <a:off x="2851150" y="5181600"/>
            <a:ext cx="9588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(1)</a:t>
            </a:r>
          </a:p>
        </p:txBody>
      </p:sp>
      <p:sp>
        <p:nvSpPr>
          <p:cNvPr id="1761298" name="Text Box 18"/>
          <p:cNvSpPr txBox="1">
            <a:spLocks noChangeArrowheads="1"/>
          </p:cNvSpPr>
          <p:nvPr/>
        </p:nvSpPr>
        <p:spPr bwMode="auto">
          <a:xfrm rot="17366799">
            <a:off x="3072607" y="4425157"/>
            <a:ext cx="5905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a:t>
            </a:r>
          </a:p>
        </p:txBody>
      </p:sp>
      <p:sp>
        <p:nvSpPr>
          <p:cNvPr id="1761299" name="Text Box 19"/>
          <p:cNvSpPr txBox="1">
            <a:spLocks noChangeArrowheads="1"/>
          </p:cNvSpPr>
          <p:nvPr/>
        </p:nvSpPr>
        <p:spPr bwMode="auto">
          <a:xfrm>
            <a:off x="1884364" y="1543050"/>
            <a:ext cx="4295775"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 = 2</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/2) + </a:t>
            </a:r>
            <a:r>
              <a:rPr lang="en-US" altLang="en-US" sz="3200" i="1">
                <a:solidFill>
                  <a:srgbClr val="0000FF"/>
                </a:solidFill>
                <a:latin typeface="Times New Roman" panose="02020603050405020304" pitchFamily="18" charset="0"/>
              </a:rPr>
              <a:t>1</a:t>
            </a:r>
            <a:r>
              <a:rPr lang="en-US" altLang="en-US" sz="3200">
                <a:latin typeface="Times New Roman" panose="02020603050405020304" pitchFamily="18" charset="0"/>
              </a:rPr>
              <a:t>.</a:t>
            </a:r>
          </a:p>
        </p:txBody>
      </p:sp>
    </p:spTree>
    <p:extLst>
      <p:ext uri="{BB962C8B-B14F-4D97-AF65-F5344CB8AC3E}">
        <p14:creationId xmlns:p14="http://schemas.microsoft.com/office/powerpoint/2010/main" val="3552268234"/>
      </p:ext>
    </p:extLst>
  </p:cSld>
  <p:clrMapOvr>
    <a:masterClrMapping/>
  </p:clrMapOvr>
  <p:transition>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ate Placeholder 2"/>
          <p:cNvSpPr>
            <a:spLocks noGrp="1"/>
          </p:cNvSpPr>
          <p:nvPr>
            <p:ph type="dt" sz="half" idx="10"/>
          </p:nvPr>
        </p:nvSpPr>
        <p:spPr/>
        <p:txBody>
          <a:bodyPr/>
          <a:lstStyle/>
          <a:p>
            <a:fld id="{5F2144B9-2293-4CCB-BE14-BC69B0FF7985}" type="datetime1">
              <a:rPr lang="en-US" altLang="en-US"/>
              <a:pPr/>
              <a:t>9/17/2024</a:t>
            </a:fld>
            <a:endParaRPr lang="en-US" altLang="en-US"/>
          </a:p>
        </p:txBody>
      </p:sp>
      <p:sp>
        <p:nvSpPr>
          <p:cNvPr id="23" name="Slide Number Placeholder 4"/>
          <p:cNvSpPr>
            <a:spLocks noGrp="1"/>
          </p:cNvSpPr>
          <p:nvPr>
            <p:ph type="sldNum" sz="quarter" idx="12"/>
          </p:nvPr>
        </p:nvSpPr>
        <p:spPr/>
        <p:txBody>
          <a:bodyPr/>
          <a:lstStyle/>
          <a:p>
            <a:fld id="{5C83F79E-7139-4D4D-8DBB-A52BD2247FD9}" type="slidenum">
              <a:rPr lang="en-US" altLang="en-US"/>
              <a:pPr/>
              <a:t>22</a:t>
            </a:fld>
            <a:endParaRPr lang="en-US" altLang="en-US"/>
          </a:p>
        </p:txBody>
      </p:sp>
      <p:sp>
        <p:nvSpPr>
          <p:cNvPr id="1763330" name="Rectangle 2"/>
          <p:cNvSpPr>
            <a:spLocks noGrp="1" noChangeArrowheads="1"/>
          </p:cNvSpPr>
          <p:nvPr>
            <p:ph type="title"/>
          </p:nvPr>
        </p:nvSpPr>
        <p:spPr/>
        <p:txBody>
          <a:bodyPr/>
          <a:lstStyle/>
          <a:p>
            <a:r>
              <a:rPr lang="en-US" altLang="en-US"/>
              <a:t>Time complexity for Alg2</a:t>
            </a:r>
          </a:p>
        </p:txBody>
      </p:sp>
      <p:sp>
        <p:nvSpPr>
          <p:cNvPr id="1763331" name="Line 3"/>
          <p:cNvSpPr>
            <a:spLocks noChangeShapeType="1"/>
          </p:cNvSpPr>
          <p:nvPr/>
        </p:nvSpPr>
        <p:spPr bwMode="auto">
          <a:xfrm flipH="1">
            <a:off x="3200400" y="4038600"/>
            <a:ext cx="533400" cy="1447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3332" name="Line 4"/>
          <p:cNvSpPr>
            <a:spLocks noChangeShapeType="1"/>
          </p:cNvSpPr>
          <p:nvPr/>
        </p:nvSpPr>
        <p:spPr bwMode="auto">
          <a:xfrm flipH="1">
            <a:off x="4572000" y="2514600"/>
            <a:ext cx="15240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3333" name="Line 5"/>
          <p:cNvSpPr>
            <a:spLocks noChangeShapeType="1"/>
          </p:cNvSpPr>
          <p:nvPr/>
        </p:nvSpPr>
        <p:spPr bwMode="auto">
          <a:xfrm>
            <a:off x="6096000" y="2514600"/>
            <a:ext cx="16764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3334" name="Rectangle 6"/>
          <p:cNvSpPr>
            <a:spLocks noChangeArrowheads="1"/>
          </p:cNvSpPr>
          <p:nvPr/>
        </p:nvSpPr>
        <p:spPr bwMode="auto">
          <a:xfrm>
            <a:off x="5900738" y="2133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3335" name="Line 7"/>
          <p:cNvSpPr>
            <a:spLocks noChangeShapeType="1"/>
          </p:cNvSpPr>
          <p:nvPr/>
        </p:nvSpPr>
        <p:spPr bwMode="auto">
          <a:xfrm flipH="1">
            <a:off x="37338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3336" name="Line 8"/>
          <p:cNvSpPr>
            <a:spLocks noChangeShapeType="1"/>
          </p:cNvSpPr>
          <p:nvPr/>
        </p:nvSpPr>
        <p:spPr bwMode="auto">
          <a:xfrm flipH="1">
            <a:off x="68580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3337" name="Line 9"/>
          <p:cNvSpPr>
            <a:spLocks noChangeShapeType="1"/>
          </p:cNvSpPr>
          <p:nvPr/>
        </p:nvSpPr>
        <p:spPr bwMode="auto">
          <a:xfrm>
            <a:off x="76962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3338" name="Line 10"/>
          <p:cNvSpPr>
            <a:spLocks noChangeShapeType="1"/>
          </p:cNvSpPr>
          <p:nvPr/>
        </p:nvSpPr>
        <p:spPr bwMode="auto">
          <a:xfrm>
            <a:off x="45720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3339" name="Rectangle 11"/>
          <p:cNvSpPr>
            <a:spLocks noChangeArrowheads="1"/>
          </p:cNvSpPr>
          <p:nvPr/>
        </p:nvSpPr>
        <p:spPr bwMode="auto">
          <a:xfrm>
            <a:off x="3452813"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3340" name="Rectangle 12"/>
          <p:cNvSpPr>
            <a:spLocks noChangeArrowheads="1"/>
          </p:cNvSpPr>
          <p:nvPr/>
        </p:nvSpPr>
        <p:spPr bwMode="auto">
          <a:xfrm>
            <a:off x="5102225"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3341" name="Rectangle 13"/>
          <p:cNvSpPr>
            <a:spLocks noChangeArrowheads="1"/>
          </p:cNvSpPr>
          <p:nvPr/>
        </p:nvSpPr>
        <p:spPr bwMode="auto">
          <a:xfrm>
            <a:off x="6651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3342" name="Rectangle 14"/>
          <p:cNvSpPr>
            <a:spLocks noChangeArrowheads="1"/>
          </p:cNvSpPr>
          <p:nvPr/>
        </p:nvSpPr>
        <p:spPr bwMode="auto">
          <a:xfrm>
            <a:off x="8302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3343" name="Rectangle 15"/>
          <p:cNvSpPr>
            <a:spLocks noChangeArrowheads="1"/>
          </p:cNvSpPr>
          <p:nvPr/>
        </p:nvSpPr>
        <p:spPr bwMode="auto">
          <a:xfrm>
            <a:off x="4291013" y="2911475"/>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3344" name="Rectangle 16"/>
          <p:cNvSpPr>
            <a:spLocks noChangeArrowheads="1"/>
          </p:cNvSpPr>
          <p:nvPr/>
        </p:nvSpPr>
        <p:spPr bwMode="auto">
          <a:xfrm>
            <a:off x="7512050" y="2895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3345" name="Rectangle 17"/>
          <p:cNvSpPr>
            <a:spLocks noChangeArrowheads="1"/>
          </p:cNvSpPr>
          <p:nvPr/>
        </p:nvSpPr>
        <p:spPr bwMode="auto">
          <a:xfrm>
            <a:off x="2851150" y="5181600"/>
            <a:ext cx="9588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(1)</a:t>
            </a:r>
          </a:p>
        </p:txBody>
      </p:sp>
      <p:sp>
        <p:nvSpPr>
          <p:cNvPr id="1763346" name="Text Box 18"/>
          <p:cNvSpPr txBox="1">
            <a:spLocks noChangeArrowheads="1"/>
          </p:cNvSpPr>
          <p:nvPr/>
        </p:nvSpPr>
        <p:spPr bwMode="auto">
          <a:xfrm rot="17366799">
            <a:off x="3072607" y="4425157"/>
            <a:ext cx="5905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a:t>
            </a:r>
          </a:p>
        </p:txBody>
      </p:sp>
      <p:sp>
        <p:nvSpPr>
          <p:cNvPr id="1763347" name="Line 19"/>
          <p:cNvSpPr>
            <a:spLocks noChangeShapeType="1"/>
          </p:cNvSpPr>
          <p:nvPr/>
        </p:nvSpPr>
        <p:spPr bwMode="auto">
          <a:xfrm>
            <a:off x="2319338" y="2362200"/>
            <a:ext cx="0" cy="3276600"/>
          </a:xfrm>
          <a:prstGeom prst="line">
            <a:avLst/>
          </a:prstGeom>
          <a:noFill/>
          <a:ln w="25400">
            <a:solidFill>
              <a:schemeClr val="tx1"/>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3348" name="Text Box 20"/>
          <p:cNvSpPr txBox="1">
            <a:spLocks noChangeArrowheads="1"/>
          </p:cNvSpPr>
          <p:nvPr/>
        </p:nvSpPr>
        <p:spPr bwMode="auto">
          <a:xfrm>
            <a:off x="1557338" y="3581400"/>
            <a:ext cx="1643062"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h</a:t>
            </a:r>
            <a:r>
              <a:rPr lang="en-US" altLang="en-US" sz="3200">
                <a:solidFill>
                  <a:srgbClr val="009999"/>
                </a:solidFill>
                <a:latin typeface="Times New Roman" panose="02020603050405020304" pitchFamily="18" charset="0"/>
              </a:rPr>
              <a:t> = log </a:t>
            </a:r>
            <a:r>
              <a:rPr lang="en-US" altLang="en-US" sz="3200" i="1">
                <a:solidFill>
                  <a:srgbClr val="009999"/>
                </a:solidFill>
                <a:latin typeface="Times New Roman" panose="02020603050405020304" pitchFamily="18" charset="0"/>
              </a:rPr>
              <a:t>n</a:t>
            </a:r>
          </a:p>
        </p:txBody>
      </p:sp>
      <p:sp>
        <p:nvSpPr>
          <p:cNvPr id="1763349" name="Text Box 21"/>
          <p:cNvSpPr txBox="1">
            <a:spLocks noChangeArrowheads="1"/>
          </p:cNvSpPr>
          <p:nvPr/>
        </p:nvSpPr>
        <p:spPr bwMode="auto">
          <a:xfrm>
            <a:off x="1884364" y="1543050"/>
            <a:ext cx="4295775"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 = 2</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/2) + </a:t>
            </a:r>
            <a:r>
              <a:rPr lang="en-US" altLang="en-US" sz="3200" i="1">
                <a:solidFill>
                  <a:srgbClr val="0000FF"/>
                </a:solidFill>
                <a:latin typeface="Times New Roman" panose="02020603050405020304" pitchFamily="18" charset="0"/>
              </a:rPr>
              <a:t>1</a:t>
            </a:r>
            <a:r>
              <a:rPr lang="en-US" altLang="en-US" sz="3200">
                <a:latin typeface="Times New Roman" panose="02020603050405020304" pitchFamily="18" charset="0"/>
              </a:rPr>
              <a:t>.</a:t>
            </a:r>
          </a:p>
        </p:txBody>
      </p:sp>
    </p:spTree>
    <p:extLst>
      <p:ext uri="{BB962C8B-B14F-4D97-AF65-F5344CB8AC3E}">
        <p14:creationId xmlns:p14="http://schemas.microsoft.com/office/powerpoint/2010/main" val="638409979"/>
      </p:ext>
    </p:extLst>
  </p:cSld>
  <p:clrMapOvr>
    <a:masterClrMapping/>
  </p:clrMapOvr>
  <p:transition>
    <p:spli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ate Placeholder 2"/>
          <p:cNvSpPr>
            <a:spLocks noGrp="1"/>
          </p:cNvSpPr>
          <p:nvPr>
            <p:ph type="dt" sz="half" idx="10"/>
          </p:nvPr>
        </p:nvSpPr>
        <p:spPr/>
        <p:txBody>
          <a:bodyPr/>
          <a:lstStyle/>
          <a:p>
            <a:fld id="{C8C92DE1-86A2-45B3-B565-9744F9271ADD}" type="datetime1">
              <a:rPr lang="en-US" altLang="en-US"/>
              <a:pPr/>
              <a:t>9/17/2024</a:t>
            </a:fld>
            <a:endParaRPr lang="en-US" altLang="en-US"/>
          </a:p>
        </p:txBody>
      </p:sp>
      <p:sp>
        <p:nvSpPr>
          <p:cNvPr id="25" name="Slide Number Placeholder 4"/>
          <p:cNvSpPr>
            <a:spLocks noGrp="1"/>
          </p:cNvSpPr>
          <p:nvPr>
            <p:ph type="sldNum" sz="quarter" idx="12"/>
          </p:nvPr>
        </p:nvSpPr>
        <p:spPr/>
        <p:txBody>
          <a:bodyPr/>
          <a:lstStyle/>
          <a:p>
            <a:fld id="{3001CF52-AFE8-43A9-8EC8-A81FC7FD101F}" type="slidenum">
              <a:rPr lang="en-US" altLang="en-US"/>
              <a:pPr/>
              <a:t>23</a:t>
            </a:fld>
            <a:endParaRPr lang="en-US" altLang="en-US"/>
          </a:p>
        </p:txBody>
      </p:sp>
      <p:sp>
        <p:nvSpPr>
          <p:cNvPr id="1765378" name="Line 2"/>
          <p:cNvSpPr>
            <a:spLocks noChangeShapeType="1"/>
          </p:cNvSpPr>
          <p:nvPr/>
        </p:nvSpPr>
        <p:spPr bwMode="auto">
          <a:xfrm>
            <a:off x="2319338" y="2362200"/>
            <a:ext cx="0" cy="3276600"/>
          </a:xfrm>
          <a:prstGeom prst="line">
            <a:avLst/>
          </a:prstGeom>
          <a:noFill/>
          <a:ln w="25400">
            <a:solidFill>
              <a:schemeClr val="tx1"/>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5379" name="Rectangle 3"/>
          <p:cNvSpPr>
            <a:spLocks noGrp="1" noChangeArrowheads="1"/>
          </p:cNvSpPr>
          <p:nvPr>
            <p:ph type="title"/>
          </p:nvPr>
        </p:nvSpPr>
        <p:spPr/>
        <p:txBody>
          <a:bodyPr/>
          <a:lstStyle/>
          <a:p>
            <a:r>
              <a:rPr lang="en-US" altLang="en-US"/>
              <a:t>Time complexity for Alg2</a:t>
            </a:r>
          </a:p>
        </p:txBody>
      </p:sp>
      <p:sp>
        <p:nvSpPr>
          <p:cNvPr id="1765380" name="Line 4"/>
          <p:cNvSpPr>
            <a:spLocks noChangeShapeType="1"/>
          </p:cNvSpPr>
          <p:nvPr/>
        </p:nvSpPr>
        <p:spPr bwMode="auto">
          <a:xfrm flipH="1">
            <a:off x="3200400" y="4038600"/>
            <a:ext cx="533400" cy="1447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5381" name="Line 5"/>
          <p:cNvSpPr>
            <a:spLocks noChangeShapeType="1"/>
          </p:cNvSpPr>
          <p:nvPr/>
        </p:nvSpPr>
        <p:spPr bwMode="auto">
          <a:xfrm flipH="1">
            <a:off x="4572000" y="2514600"/>
            <a:ext cx="15240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5382" name="Line 6"/>
          <p:cNvSpPr>
            <a:spLocks noChangeShapeType="1"/>
          </p:cNvSpPr>
          <p:nvPr/>
        </p:nvSpPr>
        <p:spPr bwMode="auto">
          <a:xfrm>
            <a:off x="6096000" y="2514600"/>
            <a:ext cx="16764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5383" name="Rectangle 7"/>
          <p:cNvSpPr>
            <a:spLocks noChangeArrowheads="1"/>
          </p:cNvSpPr>
          <p:nvPr/>
        </p:nvSpPr>
        <p:spPr bwMode="auto">
          <a:xfrm>
            <a:off x="5900738" y="2133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5384" name="Line 8"/>
          <p:cNvSpPr>
            <a:spLocks noChangeShapeType="1"/>
          </p:cNvSpPr>
          <p:nvPr/>
        </p:nvSpPr>
        <p:spPr bwMode="auto">
          <a:xfrm flipH="1">
            <a:off x="37338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5385" name="Line 9"/>
          <p:cNvSpPr>
            <a:spLocks noChangeShapeType="1"/>
          </p:cNvSpPr>
          <p:nvPr/>
        </p:nvSpPr>
        <p:spPr bwMode="auto">
          <a:xfrm flipH="1">
            <a:off x="68580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5386" name="Line 10"/>
          <p:cNvSpPr>
            <a:spLocks noChangeShapeType="1"/>
          </p:cNvSpPr>
          <p:nvPr/>
        </p:nvSpPr>
        <p:spPr bwMode="auto">
          <a:xfrm>
            <a:off x="76962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5387" name="Line 11"/>
          <p:cNvSpPr>
            <a:spLocks noChangeShapeType="1"/>
          </p:cNvSpPr>
          <p:nvPr/>
        </p:nvSpPr>
        <p:spPr bwMode="auto">
          <a:xfrm>
            <a:off x="45720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5388" name="Rectangle 12"/>
          <p:cNvSpPr>
            <a:spLocks noChangeArrowheads="1"/>
          </p:cNvSpPr>
          <p:nvPr/>
        </p:nvSpPr>
        <p:spPr bwMode="auto">
          <a:xfrm>
            <a:off x="3452813"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5389" name="Rectangle 13"/>
          <p:cNvSpPr>
            <a:spLocks noChangeArrowheads="1"/>
          </p:cNvSpPr>
          <p:nvPr/>
        </p:nvSpPr>
        <p:spPr bwMode="auto">
          <a:xfrm>
            <a:off x="5102225"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5390" name="Rectangle 14"/>
          <p:cNvSpPr>
            <a:spLocks noChangeArrowheads="1"/>
          </p:cNvSpPr>
          <p:nvPr/>
        </p:nvSpPr>
        <p:spPr bwMode="auto">
          <a:xfrm>
            <a:off x="6651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5391" name="Rectangle 15"/>
          <p:cNvSpPr>
            <a:spLocks noChangeArrowheads="1"/>
          </p:cNvSpPr>
          <p:nvPr/>
        </p:nvSpPr>
        <p:spPr bwMode="auto">
          <a:xfrm>
            <a:off x="8302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5392" name="Rectangle 16"/>
          <p:cNvSpPr>
            <a:spLocks noChangeArrowheads="1"/>
          </p:cNvSpPr>
          <p:nvPr/>
        </p:nvSpPr>
        <p:spPr bwMode="auto">
          <a:xfrm>
            <a:off x="4291013" y="2911475"/>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5393" name="Rectangle 17"/>
          <p:cNvSpPr>
            <a:spLocks noChangeArrowheads="1"/>
          </p:cNvSpPr>
          <p:nvPr/>
        </p:nvSpPr>
        <p:spPr bwMode="auto">
          <a:xfrm>
            <a:off x="7512050" y="2895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5394" name="Rectangle 18"/>
          <p:cNvSpPr>
            <a:spLocks noChangeArrowheads="1"/>
          </p:cNvSpPr>
          <p:nvPr/>
        </p:nvSpPr>
        <p:spPr bwMode="auto">
          <a:xfrm>
            <a:off x="2851150" y="5181600"/>
            <a:ext cx="9588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(1)</a:t>
            </a:r>
          </a:p>
        </p:txBody>
      </p:sp>
      <p:sp>
        <p:nvSpPr>
          <p:cNvPr id="1765395" name="Text Box 19"/>
          <p:cNvSpPr txBox="1">
            <a:spLocks noChangeArrowheads="1"/>
          </p:cNvSpPr>
          <p:nvPr/>
        </p:nvSpPr>
        <p:spPr bwMode="auto">
          <a:xfrm rot="17366799">
            <a:off x="3072607" y="4425157"/>
            <a:ext cx="5905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a:t>
            </a:r>
          </a:p>
        </p:txBody>
      </p:sp>
      <p:sp>
        <p:nvSpPr>
          <p:cNvPr id="1765396" name="Text Box 20"/>
          <p:cNvSpPr txBox="1">
            <a:spLocks noChangeArrowheads="1"/>
          </p:cNvSpPr>
          <p:nvPr/>
        </p:nvSpPr>
        <p:spPr bwMode="auto">
          <a:xfrm>
            <a:off x="1557338" y="3581400"/>
            <a:ext cx="1643062"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h</a:t>
            </a:r>
            <a:r>
              <a:rPr lang="en-US" altLang="en-US" sz="3200">
                <a:solidFill>
                  <a:srgbClr val="009999"/>
                </a:solidFill>
                <a:latin typeface="Times New Roman" panose="02020603050405020304" pitchFamily="18" charset="0"/>
              </a:rPr>
              <a:t> = log </a:t>
            </a:r>
            <a:r>
              <a:rPr lang="en-US" altLang="en-US" sz="3200" i="1">
                <a:solidFill>
                  <a:srgbClr val="009999"/>
                </a:solidFill>
                <a:latin typeface="Times New Roman" panose="02020603050405020304" pitchFamily="18" charset="0"/>
              </a:rPr>
              <a:t>n</a:t>
            </a:r>
          </a:p>
        </p:txBody>
      </p:sp>
      <p:sp>
        <p:nvSpPr>
          <p:cNvPr id="1765397" name="Line 21"/>
          <p:cNvSpPr>
            <a:spLocks noChangeShapeType="1"/>
          </p:cNvSpPr>
          <p:nvPr/>
        </p:nvSpPr>
        <p:spPr bwMode="auto">
          <a:xfrm>
            <a:off x="6553200" y="2438400"/>
            <a:ext cx="29718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5398" name="Rectangle 22"/>
          <p:cNvSpPr>
            <a:spLocks noChangeArrowheads="1"/>
          </p:cNvSpPr>
          <p:nvPr/>
        </p:nvSpPr>
        <p:spPr bwMode="auto">
          <a:xfrm>
            <a:off x="9615488" y="2133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5399" name="Text Box 23"/>
          <p:cNvSpPr txBox="1">
            <a:spLocks noChangeArrowheads="1"/>
          </p:cNvSpPr>
          <p:nvPr/>
        </p:nvSpPr>
        <p:spPr bwMode="auto">
          <a:xfrm>
            <a:off x="1884364" y="1543050"/>
            <a:ext cx="4295775"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 = 2</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/2) + </a:t>
            </a:r>
            <a:r>
              <a:rPr lang="en-US" altLang="en-US" sz="3200" i="1">
                <a:solidFill>
                  <a:srgbClr val="0000FF"/>
                </a:solidFill>
                <a:latin typeface="Times New Roman" panose="02020603050405020304" pitchFamily="18" charset="0"/>
              </a:rPr>
              <a:t>1</a:t>
            </a:r>
            <a:r>
              <a:rPr lang="en-US" altLang="en-US" sz="3200">
                <a:latin typeface="Times New Roman" panose="02020603050405020304" pitchFamily="18" charset="0"/>
              </a:rPr>
              <a:t>.</a:t>
            </a:r>
          </a:p>
        </p:txBody>
      </p:sp>
    </p:spTree>
    <p:extLst>
      <p:ext uri="{BB962C8B-B14F-4D97-AF65-F5344CB8AC3E}">
        <p14:creationId xmlns:p14="http://schemas.microsoft.com/office/powerpoint/2010/main" val="3850681357"/>
      </p:ext>
    </p:extLst>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Date Placeholder 2"/>
          <p:cNvSpPr>
            <a:spLocks noGrp="1"/>
          </p:cNvSpPr>
          <p:nvPr>
            <p:ph type="dt" sz="half" idx="10"/>
          </p:nvPr>
        </p:nvSpPr>
        <p:spPr/>
        <p:txBody>
          <a:bodyPr/>
          <a:lstStyle/>
          <a:p>
            <a:fld id="{7E561560-9477-4D95-A74E-0AF952054551}" type="datetime1">
              <a:rPr lang="en-US" altLang="en-US"/>
              <a:pPr/>
              <a:t>9/17/2024</a:t>
            </a:fld>
            <a:endParaRPr lang="en-US" altLang="en-US"/>
          </a:p>
        </p:txBody>
      </p:sp>
      <p:sp>
        <p:nvSpPr>
          <p:cNvPr id="27" name="Slide Number Placeholder 4"/>
          <p:cNvSpPr>
            <a:spLocks noGrp="1"/>
          </p:cNvSpPr>
          <p:nvPr>
            <p:ph type="sldNum" sz="quarter" idx="12"/>
          </p:nvPr>
        </p:nvSpPr>
        <p:spPr/>
        <p:txBody>
          <a:bodyPr/>
          <a:lstStyle/>
          <a:p>
            <a:fld id="{1F121AAD-ACD9-43E8-A5E8-22E6311FB89A}" type="slidenum">
              <a:rPr lang="en-US" altLang="en-US"/>
              <a:pPr/>
              <a:t>24</a:t>
            </a:fld>
            <a:endParaRPr lang="en-US" altLang="en-US"/>
          </a:p>
        </p:txBody>
      </p:sp>
      <p:sp>
        <p:nvSpPr>
          <p:cNvPr id="1767426" name="Line 2"/>
          <p:cNvSpPr>
            <a:spLocks noChangeShapeType="1"/>
          </p:cNvSpPr>
          <p:nvPr/>
        </p:nvSpPr>
        <p:spPr bwMode="auto">
          <a:xfrm>
            <a:off x="2319338" y="2362200"/>
            <a:ext cx="0" cy="3276600"/>
          </a:xfrm>
          <a:prstGeom prst="line">
            <a:avLst/>
          </a:prstGeom>
          <a:noFill/>
          <a:ln w="25400">
            <a:solidFill>
              <a:schemeClr val="tx1"/>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7427" name="Rectangle 3"/>
          <p:cNvSpPr>
            <a:spLocks noGrp="1" noChangeArrowheads="1"/>
          </p:cNvSpPr>
          <p:nvPr>
            <p:ph type="title"/>
          </p:nvPr>
        </p:nvSpPr>
        <p:spPr/>
        <p:txBody>
          <a:bodyPr/>
          <a:lstStyle/>
          <a:p>
            <a:r>
              <a:rPr lang="en-US" altLang="en-US"/>
              <a:t>Time complexity for Alg2</a:t>
            </a:r>
          </a:p>
        </p:txBody>
      </p:sp>
      <p:sp>
        <p:nvSpPr>
          <p:cNvPr id="1767428" name="Line 4"/>
          <p:cNvSpPr>
            <a:spLocks noChangeShapeType="1"/>
          </p:cNvSpPr>
          <p:nvPr/>
        </p:nvSpPr>
        <p:spPr bwMode="auto">
          <a:xfrm>
            <a:off x="7620000" y="3200400"/>
            <a:ext cx="21336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7429" name="Line 5"/>
          <p:cNvSpPr>
            <a:spLocks noChangeShapeType="1"/>
          </p:cNvSpPr>
          <p:nvPr/>
        </p:nvSpPr>
        <p:spPr bwMode="auto">
          <a:xfrm flipH="1">
            <a:off x="3200400" y="4038600"/>
            <a:ext cx="533400" cy="1447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7430" name="Line 6"/>
          <p:cNvSpPr>
            <a:spLocks noChangeShapeType="1"/>
          </p:cNvSpPr>
          <p:nvPr/>
        </p:nvSpPr>
        <p:spPr bwMode="auto">
          <a:xfrm flipH="1">
            <a:off x="4572000" y="2514600"/>
            <a:ext cx="15240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7431" name="Line 7"/>
          <p:cNvSpPr>
            <a:spLocks noChangeShapeType="1"/>
          </p:cNvSpPr>
          <p:nvPr/>
        </p:nvSpPr>
        <p:spPr bwMode="auto">
          <a:xfrm>
            <a:off x="6096000" y="2514600"/>
            <a:ext cx="16764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7432" name="Rectangle 8"/>
          <p:cNvSpPr>
            <a:spLocks noChangeArrowheads="1"/>
          </p:cNvSpPr>
          <p:nvPr/>
        </p:nvSpPr>
        <p:spPr bwMode="auto">
          <a:xfrm>
            <a:off x="5900738" y="2133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7433" name="Line 9"/>
          <p:cNvSpPr>
            <a:spLocks noChangeShapeType="1"/>
          </p:cNvSpPr>
          <p:nvPr/>
        </p:nvSpPr>
        <p:spPr bwMode="auto">
          <a:xfrm flipH="1">
            <a:off x="37338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7434" name="Line 10"/>
          <p:cNvSpPr>
            <a:spLocks noChangeShapeType="1"/>
          </p:cNvSpPr>
          <p:nvPr/>
        </p:nvSpPr>
        <p:spPr bwMode="auto">
          <a:xfrm flipH="1">
            <a:off x="68580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7435" name="Line 11"/>
          <p:cNvSpPr>
            <a:spLocks noChangeShapeType="1"/>
          </p:cNvSpPr>
          <p:nvPr/>
        </p:nvSpPr>
        <p:spPr bwMode="auto">
          <a:xfrm>
            <a:off x="76962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7436" name="Line 12"/>
          <p:cNvSpPr>
            <a:spLocks noChangeShapeType="1"/>
          </p:cNvSpPr>
          <p:nvPr/>
        </p:nvSpPr>
        <p:spPr bwMode="auto">
          <a:xfrm>
            <a:off x="45720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7437" name="Rectangle 13"/>
          <p:cNvSpPr>
            <a:spLocks noChangeArrowheads="1"/>
          </p:cNvSpPr>
          <p:nvPr/>
        </p:nvSpPr>
        <p:spPr bwMode="auto">
          <a:xfrm>
            <a:off x="3452813"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7438" name="Rectangle 14"/>
          <p:cNvSpPr>
            <a:spLocks noChangeArrowheads="1"/>
          </p:cNvSpPr>
          <p:nvPr/>
        </p:nvSpPr>
        <p:spPr bwMode="auto">
          <a:xfrm>
            <a:off x="5102225"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7439" name="Rectangle 15"/>
          <p:cNvSpPr>
            <a:spLocks noChangeArrowheads="1"/>
          </p:cNvSpPr>
          <p:nvPr/>
        </p:nvSpPr>
        <p:spPr bwMode="auto">
          <a:xfrm>
            <a:off x="6651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7440" name="Rectangle 16"/>
          <p:cNvSpPr>
            <a:spLocks noChangeArrowheads="1"/>
          </p:cNvSpPr>
          <p:nvPr/>
        </p:nvSpPr>
        <p:spPr bwMode="auto">
          <a:xfrm>
            <a:off x="8302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7441" name="Rectangle 17"/>
          <p:cNvSpPr>
            <a:spLocks noChangeArrowheads="1"/>
          </p:cNvSpPr>
          <p:nvPr/>
        </p:nvSpPr>
        <p:spPr bwMode="auto">
          <a:xfrm>
            <a:off x="4291013" y="2911475"/>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7442" name="Rectangle 18"/>
          <p:cNvSpPr>
            <a:spLocks noChangeArrowheads="1"/>
          </p:cNvSpPr>
          <p:nvPr/>
        </p:nvSpPr>
        <p:spPr bwMode="auto">
          <a:xfrm>
            <a:off x="7512050" y="2895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7443" name="Rectangle 19"/>
          <p:cNvSpPr>
            <a:spLocks noChangeArrowheads="1"/>
          </p:cNvSpPr>
          <p:nvPr/>
        </p:nvSpPr>
        <p:spPr bwMode="auto">
          <a:xfrm>
            <a:off x="2851150" y="5181600"/>
            <a:ext cx="9588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(1)</a:t>
            </a:r>
          </a:p>
        </p:txBody>
      </p:sp>
      <p:sp>
        <p:nvSpPr>
          <p:cNvPr id="1767444" name="Text Box 20"/>
          <p:cNvSpPr txBox="1">
            <a:spLocks noChangeArrowheads="1"/>
          </p:cNvSpPr>
          <p:nvPr/>
        </p:nvSpPr>
        <p:spPr bwMode="auto">
          <a:xfrm rot="17366799">
            <a:off x="3072607" y="4425157"/>
            <a:ext cx="5905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a:t>
            </a:r>
          </a:p>
        </p:txBody>
      </p:sp>
      <p:sp>
        <p:nvSpPr>
          <p:cNvPr id="1767445" name="Text Box 21"/>
          <p:cNvSpPr txBox="1">
            <a:spLocks noChangeArrowheads="1"/>
          </p:cNvSpPr>
          <p:nvPr/>
        </p:nvSpPr>
        <p:spPr bwMode="auto">
          <a:xfrm>
            <a:off x="1557338" y="3581400"/>
            <a:ext cx="1643062"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h</a:t>
            </a:r>
            <a:r>
              <a:rPr lang="en-US" altLang="en-US" sz="3200">
                <a:solidFill>
                  <a:srgbClr val="009999"/>
                </a:solidFill>
                <a:latin typeface="Times New Roman" panose="02020603050405020304" pitchFamily="18" charset="0"/>
              </a:rPr>
              <a:t> = log </a:t>
            </a:r>
            <a:r>
              <a:rPr lang="en-US" altLang="en-US" sz="3200" i="1">
                <a:solidFill>
                  <a:srgbClr val="009999"/>
                </a:solidFill>
                <a:latin typeface="Times New Roman" panose="02020603050405020304" pitchFamily="18" charset="0"/>
              </a:rPr>
              <a:t>n</a:t>
            </a:r>
          </a:p>
        </p:txBody>
      </p:sp>
      <p:sp>
        <p:nvSpPr>
          <p:cNvPr id="1767446" name="Line 22"/>
          <p:cNvSpPr>
            <a:spLocks noChangeShapeType="1"/>
          </p:cNvSpPr>
          <p:nvPr/>
        </p:nvSpPr>
        <p:spPr bwMode="auto">
          <a:xfrm>
            <a:off x="6553200" y="2438400"/>
            <a:ext cx="29718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7447" name="Rectangle 23"/>
          <p:cNvSpPr>
            <a:spLocks noChangeArrowheads="1"/>
          </p:cNvSpPr>
          <p:nvPr/>
        </p:nvSpPr>
        <p:spPr bwMode="auto">
          <a:xfrm>
            <a:off x="9615488" y="2133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7448" name="Rectangle 24"/>
          <p:cNvSpPr>
            <a:spLocks noChangeArrowheads="1"/>
          </p:cNvSpPr>
          <p:nvPr/>
        </p:nvSpPr>
        <p:spPr bwMode="auto">
          <a:xfrm>
            <a:off x="9615488" y="2895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2</a:t>
            </a:r>
            <a:endParaRPr lang="en-US" altLang="en-US" sz="3200">
              <a:solidFill>
                <a:srgbClr val="009999"/>
              </a:solidFill>
              <a:latin typeface="Times New Roman" panose="02020603050405020304" pitchFamily="18" charset="0"/>
            </a:endParaRPr>
          </a:p>
        </p:txBody>
      </p:sp>
      <p:sp>
        <p:nvSpPr>
          <p:cNvPr id="1767449" name="Text Box 25"/>
          <p:cNvSpPr txBox="1">
            <a:spLocks noChangeArrowheads="1"/>
          </p:cNvSpPr>
          <p:nvPr/>
        </p:nvSpPr>
        <p:spPr bwMode="auto">
          <a:xfrm>
            <a:off x="1884364" y="1543050"/>
            <a:ext cx="4295775"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 = 2</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/2) + </a:t>
            </a:r>
            <a:r>
              <a:rPr lang="en-US" altLang="en-US" sz="3200" i="1">
                <a:solidFill>
                  <a:srgbClr val="0000FF"/>
                </a:solidFill>
                <a:latin typeface="Times New Roman" panose="02020603050405020304" pitchFamily="18" charset="0"/>
              </a:rPr>
              <a:t>1</a:t>
            </a:r>
            <a:r>
              <a:rPr lang="en-US" altLang="en-US" sz="3200">
                <a:latin typeface="Times New Roman" panose="02020603050405020304" pitchFamily="18" charset="0"/>
              </a:rPr>
              <a:t>.</a:t>
            </a:r>
          </a:p>
        </p:txBody>
      </p:sp>
    </p:spTree>
    <p:extLst>
      <p:ext uri="{BB962C8B-B14F-4D97-AF65-F5344CB8AC3E}">
        <p14:creationId xmlns:p14="http://schemas.microsoft.com/office/powerpoint/2010/main" val="3203221131"/>
      </p:ext>
    </p:extLst>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Date Placeholder 2"/>
          <p:cNvSpPr>
            <a:spLocks noGrp="1"/>
          </p:cNvSpPr>
          <p:nvPr>
            <p:ph type="dt" sz="half" idx="10"/>
          </p:nvPr>
        </p:nvSpPr>
        <p:spPr/>
        <p:txBody>
          <a:bodyPr/>
          <a:lstStyle/>
          <a:p>
            <a:fld id="{810F9ABB-8552-4503-A925-343F39DDA4B2}" type="datetime1">
              <a:rPr lang="en-US" altLang="en-US"/>
              <a:pPr/>
              <a:t>9/17/2024</a:t>
            </a:fld>
            <a:endParaRPr lang="en-US" altLang="en-US"/>
          </a:p>
        </p:txBody>
      </p:sp>
      <p:sp>
        <p:nvSpPr>
          <p:cNvPr id="30" name="Slide Number Placeholder 4"/>
          <p:cNvSpPr>
            <a:spLocks noGrp="1"/>
          </p:cNvSpPr>
          <p:nvPr>
            <p:ph type="sldNum" sz="quarter" idx="12"/>
          </p:nvPr>
        </p:nvSpPr>
        <p:spPr/>
        <p:txBody>
          <a:bodyPr/>
          <a:lstStyle/>
          <a:p>
            <a:fld id="{77D38643-2B1A-4F2E-8474-590B1290F9E6}" type="slidenum">
              <a:rPr lang="en-US" altLang="en-US"/>
              <a:pPr/>
              <a:t>25</a:t>
            </a:fld>
            <a:endParaRPr lang="en-US" altLang="en-US"/>
          </a:p>
        </p:txBody>
      </p:sp>
      <p:sp>
        <p:nvSpPr>
          <p:cNvPr id="1769474" name="Line 2"/>
          <p:cNvSpPr>
            <a:spLocks noChangeShapeType="1"/>
          </p:cNvSpPr>
          <p:nvPr/>
        </p:nvSpPr>
        <p:spPr bwMode="auto">
          <a:xfrm>
            <a:off x="2319338" y="2362200"/>
            <a:ext cx="0" cy="3276600"/>
          </a:xfrm>
          <a:prstGeom prst="line">
            <a:avLst/>
          </a:prstGeom>
          <a:noFill/>
          <a:ln w="25400">
            <a:solidFill>
              <a:schemeClr val="tx1"/>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9475" name="Rectangle 3"/>
          <p:cNvSpPr>
            <a:spLocks noGrp="1" noChangeArrowheads="1"/>
          </p:cNvSpPr>
          <p:nvPr>
            <p:ph type="title"/>
          </p:nvPr>
        </p:nvSpPr>
        <p:spPr/>
        <p:txBody>
          <a:bodyPr/>
          <a:lstStyle/>
          <a:p>
            <a:r>
              <a:rPr lang="en-US" altLang="en-US"/>
              <a:t>Time complexity for Alg2</a:t>
            </a:r>
          </a:p>
        </p:txBody>
      </p:sp>
      <p:sp>
        <p:nvSpPr>
          <p:cNvPr id="1769476" name="Line 4"/>
          <p:cNvSpPr>
            <a:spLocks noChangeShapeType="1"/>
          </p:cNvSpPr>
          <p:nvPr/>
        </p:nvSpPr>
        <p:spPr bwMode="auto">
          <a:xfrm>
            <a:off x="8458200" y="4038600"/>
            <a:ext cx="13716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9477" name="Line 5"/>
          <p:cNvSpPr>
            <a:spLocks noChangeShapeType="1"/>
          </p:cNvSpPr>
          <p:nvPr/>
        </p:nvSpPr>
        <p:spPr bwMode="auto">
          <a:xfrm>
            <a:off x="7620000" y="3200400"/>
            <a:ext cx="21336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9478" name="Line 6"/>
          <p:cNvSpPr>
            <a:spLocks noChangeShapeType="1"/>
          </p:cNvSpPr>
          <p:nvPr/>
        </p:nvSpPr>
        <p:spPr bwMode="auto">
          <a:xfrm flipH="1">
            <a:off x="3200400" y="4038600"/>
            <a:ext cx="533400" cy="1447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9479" name="Line 7"/>
          <p:cNvSpPr>
            <a:spLocks noChangeShapeType="1"/>
          </p:cNvSpPr>
          <p:nvPr/>
        </p:nvSpPr>
        <p:spPr bwMode="auto">
          <a:xfrm flipH="1">
            <a:off x="4572000" y="2514600"/>
            <a:ext cx="15240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9480" name="Line 8"/>
          <p:cNvSpPr>
            <a:spLocks noChangeShapeType="1"/>
          </p:cNvSpPr>
          <p:nvPr/>
        </p:nvSpPr>
        <p:spPr bwMode="auto">
          <a:xfrm>
            <a:off x="6096000" y="2514600"/>
            <a:ext cx="16764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9481" name="Rectangle 9"/>
          <p:cNvSpPr>
            <a:spLocks noChangeArrowheads="1"/>
          </p:cNvSpPr>
          <p:nvPr/>
        </p:nvSpPr>
        <p:spPr bwMode="auto">
          <a:xfrm>
            <a:off x="5900738" y="2133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9482" name="Line 10"/>
          <p:cNvSpPr>
            <a:spLocks noChangeShapeType="1"/>
          </p:cNvSpPr>
          <p:nvPr/>
        </p:nvSpPr>
        <p:spPr bwMode="auto">
          <a:xfrm flipH="1">
            <a:off x="37338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9483" name="Line 11"/>
          <p:cNvSpPr>
            <a:spLocks noChangeShapeType="1"/>
          </p:cNvSpPr>
          <p:nvPr/>
        </p:nvSpPr>
        <p:spPr bwMode="auto">
          <a:xfrm flipH="1">
            <a:off x="68580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9484" name="Line 12"/>
          <p:cNvSpPr>
            <a:spLocks noChangeShapeType="1"/>
          </p:cNvSpPr>
          <p:nvPr/>
        </p:nvSpPr>
        <p:spPr bwMode="auto">
          <a:xfrm>
            <a:off x="76962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9485" name="Line 13"/>
          <p:cNvSpPr>
            <a:spLocks noChangeShapeType="1"/>
          </p:cNvSpPr>
          <p:nvPr/>
        </p:nvSpPr>
        <p:spPr bwMode="auto">
          <a:xfrm>
            <a:off x="45720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9486" name="Rectangle 14"/>
          <p:cNvSpPr>
            <a:spLocks noChangeArrowheads="1"/>
          </p:cNvSpPr>
          <p:nvPr/>
        </p:nvSpPr>
        <p:spPr bwMode="auto">
          <a:xfrm>
            <a:off x="3452813"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9487" name="Rectangle 15"/>
          <p:cNvSpPr>
            <a:spLocks noChangeArrowheads="1"/>
          </p:cNvSpPr>
          <p:nvPr/>
        </p:nvSpPr>
        <p:spPr bwMode="auto">
          <a:xfrm>
            <a:off x="5102225"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9488" name="Rectangle 16"/>
          <p:cNvSpPr>
            <a:spLocks noChangeArrowheads="1"/>
          </p:cNvSpPr>
          <p:nvPr/>
        </p:nvSpPr>
        <p:spPr bwMode="auto">
          <a:xfrm>
            <a:off x="6651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9489" name="Rectangle 17"/>
          <p:cNvSpPr>
            <a:spLocks noChangeArrowheads="1"/>
          </p:cNvSpPr>
          <p:nvPr/>
        </p:nvSpPr>
        <p:spPr bwMode="auto">
          <a:xfrm>
            <a:off x="8302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9490" name="Rectangle 18"/>
          <p:cNvSpPr>
            <a:spLocks noChangeArrowheads="1"/>
          </p:cNvSpPr>
          <p:nvPr/>
        </p:nvSpPr>
        <p:spPr bwMode="auto">
          <a:xfrm>
            <a:off x="4291013" y="2911475"/>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9491" name="Rectangle 19"/>
          <p:cNvSpPr>
            <a:spLocks noChangeArrowheads="1"/>
          </p:cNvSpPr>
          <p:nvPr/>
        </p:nvSpPr>
        <p:spPr bwMode="auto">
          <a:xfrm>
            <a:off x="7512050" y="2895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9492" name="Rectangle 20"/>
          <p:cNvSpPr>
            <a:spLocks noChangeArrowheads="1"/>
          </p:cNvSpPr>
          <p:nvPr/>
        </p:nvSpPr>
        <p:spPr bwMode="auto">
          <a:xfrm>
            <a:off x="2851150" y="5181600"/>
            <a:ext cx="9588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(1)</a:t>
            </a:r>
          </a:p>
        </p:txBody>
      </p:sp>
      <p:sp>
        <p:nvSpPr>
          <p:cNvPr id="1769493" name="Text Box 21"/>
          <p:cNvSpPr txBox="1">
            <a:spLocks noChangeArrowheads="1"/>
          </p:cNvSpPr>
          <p:nvPr/>
        </p:nvSpPr>
        <p:spPr bwMode="auto">
          <a:xfrm rot="17366799">
            <a:off x="3072607" y="4425157"/>
            <a:ext cx="5905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a:t>
            </a:r>
          </a:p>
        </p:txBody>
      </p:sp>
      <p:sp>
        <p:nvSpPr>
          <p:cNvPr id="1769494" name="Text Box 22"/>
          <p:cNvSpPr txBox="1">
            <a:spLocks noChangeArrowheads="1"/>
          </p:cNvSpPr>
          <p:nvPr/>
        </p:nvSpPr>
        <p:spPr bwMode="auto">
          <a:xfrm>
            <a:off x="1557338" y="3581400"/>
            <a:ext cx="1643062"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h</a:t>
            </a:r>
            <a:r>
              <a:rPr lang="en-US" altLang="en-US" sz="3200">
                <a:solidFill>
                  <a:srgbClr val="009999"/>
                </a:solidFill>
                <a:latin typeface="Times New Roman" panose="02020603050405020304" pitchFamily="18" charset="0"/>
              </a:rPr>
              <a:t> = log </a:t>
            </a:r>
            <a:r>
              <a:rPr lang="en-US" altLang="en-US" sz="3200" i="1">
                <a:solidFill>
                  <a:srgbClr val="009999"/>
                </a:solidFill>
                <a:latin typeface="Times New Roman" panose="02020603050405020304" pitchFamily="18" charset="0"/>
              </a:rPr>
              <a:t>n</a:t>
            </a:r>
          </a:p>
        </p:txBody>
      </p:sp>
      <p:sp>
        <p:nvSpPr>
          <p:cNvPr id="1769495" name="Line 23"/>
          <p:cNvSpPr>
            <a:spLocks noChangeShapeType="1"/>
          </p:cNvSpPr>
          <p:nvPr/>
        </p:nvSpPr>
        <p:spPr bwMode="auto">
          <a:xfrm>
            <a:off x="6553200" y="2438400"/>
            <a:ext cx="29718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9496" name="Rectangle 24"/>
          <p:cNvSpPr>
            <a:spLocks noChangeArrowheads="1"/>
          </p:cNvSpPr>
          <p:nvPr/>
        </p:nvSpPr>
        <p:spPr bwMode="auto">
          <a:xfrm>
            <a:off x="9615488" y="2133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69497" name="Rectangle 25"/>
          <p:cNvSpPr>
            <a:spLocks noChangeArrowheads="1"/>
          </p:cNvSpPr>
          <p:nvPr/>
        </p:nvSpPr>
        <p:spPr bwMode="auto">
          <a:xfrm>
            <a:off x="9615488" y="2895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2</a:t>
            </a:r>
            <a:endParaRPr lang="en-US" altLang="en-US" sz="3200">
              <a:solidFill>
                <a:srgbClr val="009999"/>
              </a:solidFill>
              <a:latin typeface="Times New Roman" panose="02020603050405020304" pitchFamily="18" charset="0"/>
            </a:endParaRPr>
          </a:p>
        </p:txBody>
      </p:sp>
      <p:sp>
        <p:nvSpPr>
          <p:cNvPr id="1769498" name="Rectangle 26"/>
          <p:cNvSpPr>
            <a:spLocks noChangeArrowheads="1"/>
          </p:cNvSpPr>
          <p:nvPr/>
        </p:nvSpPr>
        <p:spPr bwMode="auto">
          <a:xfrm>
            <a:off x="9615488"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4</a:t>
            </a:r>
            <a:endParaRPr lang="en-US" altLang="en-US" sz="3200">
              <a:solidFill>
                <a:srgbClr val="009999"/>
              </a:solidFill>
              <a:latin typeface="Times New Roman" panose="02020603050405020304" pitchFamily="18" charset="0"/>
            </a:endParaRPr>
          </a:p>
        </p:txBody>
      </p:sp>
      <p:sp>
        <p:nvSpPr>
          <p:cNvPr id="1769499" name="Text Box 27"/>
          <p:cNvSpPr txBox="1">
            <a:spLocks noChangeArrowheads="1"/>
          </p:cNvSpPr>
          <p:nvPr/>
        </p:nvSpPr>
        <p:spPr bwMode="auto">
          <a:xfrm rot="-5400000">
            <a:off x="9367044" y="4501356"/>
            <a:ext cx="590550"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99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Times New Roman" panose="02020603050405020304" pitchFamily="18" charset="0"/>
              </a:rPr>
              <a:t>…</a:t>
            </a:r>
          </a:p>
        </p:txBody>
      </p:sp>
      <p:sp>
        <p:nvSpPr>
          <p:cNvPr id="1769500" name="Text Box 28"/>
          <p:cNvSpPr txBox="1">
            <a:spLocks noChangeArrowheads="1"/>
          </p:cNvSpPr>
          <p:nvPr/>
        </p:nvSpPr>
        <p:spPr bwMode="auto">
          <a:xfrm>
            <a:off x="1884364" y="1543050"/>
            <a:ext cx="4295775"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 = 2</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/2) + </a:t>
            </a:r>
            <a:r>
              <a:rPr lang="en-US" altLang="en-US" sz="3200" i="1">
                <a:solidFill>
                  <a:srgbClr val="0000FF"/>
                </a:solidFill>
                <a:latin typeface="Times New Roman" panose="02020603050405020304" pitchFamily="18" charset="0"/>
              </a:rPr>
              <a:t>1</a:t>
            </a:r>
            <a:r>
              <a:rPr lang="en-US" altLang="en-US" sz="3200">
                <a:latin typeface="Times New Roman" panose="02020603050405020304" pitchFamily="18" charset="0"/>
              </a:rPr>
              <a:t>.</a:t>
            </a:r>
          </a:p>
        </p:txBody>
      </p:sp>
    </p:spTree>
    <p:extLst>
      <p:ext uri="{BB962C8B-B14F-4D97-AF65-F5344CB8AC3E}">
        <p14:creationId xmlns:p14="http://schemas.microsoft.com/office/powerpoint/2010/main" val="92481071"/>
      </p:ext>
    </p:extLst>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Date Placeholder 2"/>
          <p:cNvSpPr>
            <a:spLocks noGrp="1"/>
          </p:cNvSpPr>
          <p:nvPr>
            <p:ph type="dt" sz="half" idx="10"/>
          </p:nvPr>
        </p:nvSpPr>
        <p:spPr/>
        <p:txBody>
          <a:bodyPr/>
          <a:lstStyle/>
          <a:p>
            <a:fld id="{DD156920-CF1F-44E5-81D7-F6AB63313662}" type="datetime1">
              <a:rPr lang="en-US" altLang="en-US"/>
              <a:pPr/>
              <a:t>9/17/2024</a:t>
            </a:fld>
            <a:endParaRPr lang="en-US" altLang="en-US"/>
          </a:p>
        </p:txBody>
      </p:sp>
      <p:sp>
        <p:nvSpPr>
          <p:cNvPr id="35" name="Slide Number Placeholder 4"/>
          <p:cNvSpPr>
            <a:spLocks noGrp="1"/>
          </p:cNvSpPr>
          <p:nvPr>
            <p:ph type="sldNum" sz="quarter" idx="12"/>
          </p:nvPr>
        </p:nvSpPr>
        <p:spPr/>
        <p:txBody>
          <a:bodyPr/>
          <a:lstStyle/>
          <a:p>
            <a:fld id="{4126F749-D271-48B7-BE7E-6C5F01EA1271}" type="slidenum">
              <a:rPr lang="en-US" altLang="en-US"/>
              <a:pPr/>
              <a:t>26</a:t>
            </a:fld>
            <a:endParaRPr lang="en-US" altLang="en-US"/>
          </a:p>
        </p:txBody>
      </p:sp>
      <p:sp>
        <p:nvSpPr>
          <p:cNvPr id="1771522" name="Line 2"/>
          <p:cNvSpPr>
            <a:spLocks noChangeShapeType="1"/>
          </p:cNvSpPr>
          <p:nvPr/>
        </p:nvSpPr>
        <p:spPr bwMode="auto">
          <a:xfrm>
            <a:off x="3429000" y="5486401"/>
            <a:ext cx="6400800" cy="95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523" name="Rectangle 3"/>
          <p:cNvSpPr>
            <a:spLocks noChangeArrowheads="1"/>
          </p:cNvSpPr>
          <p:nvPr/>
        </p:nvSpPr>
        <p:spPr bwMode="auto">
          <a:xfrm>
            <a:off x="4800600" y="5105400"/>
            <a:ext cx="2590800" cy="838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71524" name="Line 4"/>
          <p:cNvSpPr>
            <a:spLocks noChangeShapeType="1"/>
          </p:cNvSpPr>
          <p:nvPr/>
        </p:nvSpPr>
        <p:spPr bwMode="auto">
          <a:xfrm>
            <a:off x="2319338" y="2362200"/>
            <a:ext cx="0" cy="3276600"/>
          </a:xfrm>
          <a:prstGeom prst="line">
            <a:avLst/>
          </a:prstGeom>
          <a:noFill/>
          <a:ln w="25400">
            <a:solidFill>
              <a:schemeClr val="tx1"/>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525" name="AutoShape 5"/>
          <p:cNvSpPr>
            <a:spLocks noChangeArrowheads="1"/>
          </p:cNvSpPr>
          <p:nvPr/>
        </p:nvSpPr>
        <p:spPr bwMode="auto">
          <a:xfrm>
            <a:off x="4953000" y="5181600"/>
            <a:ext cx="2286000" cy="609600"/>
          </a:xfrm>
          <a:prstGeom prst="roundRect">
            <a:avLst>
              <a:gd name="adj" fmla="val 16667"/>
            </a:avLst>
          </a:prstGeom>
          <a:solidFill>
            <a:schemeClr val="accent1"/>
          </a:solidFill>
          <a:ln w="9525">
            <a:solidFill>
              <a:schemeClr val="tx1"/>
            </a:solidFill>
            <a:round/>
            <a:headEnd/>
            <a:tailEnd/>
          </a:ln>
          <a:effectLst>
            <a:outerShdw dist="107763" dir="2700000" algn="ctr" rotWithShape="0">
              <a:schemeClr val="bg2"/>
            </a:outerShdw>
          </a:effectLst>
        </p:spPr>
        <p:txBody>
          <a:bodyPr wrap="none" anchor="ctr"/>
          <a:lstStyle/>
          <a:p>
            <a:endParaRPr lang="en-US"/>
          </a:p>
        </p:txBody>
      </p:sp>
      <p:sp>
        <p:nvSpPr>
          <p:cNvPr id="1771526" name="Rectangle 6"/>
          <p:cNvSpPr>
            <a:spLocks noGrp="1" noChangeArrowheads="1"/>
          </p:cNvSpPr>
          <p:nvPr>
            <p:ph type="title"/>
          </p:nvPr>
        </p:nvSpPr>
        <p:spPr/>
        <p:txBody>
          <a:bodyPr/>
          <a:lstStyle/>
          <a:p>
            <a:r>
              <a:rPr lang="en-US" altLang="en-US"/>
              <a:t>Time complexity for Alg2</a:t>
            </a:r>
          </a:p>
        </p:txBody>
      </p:sp>
      <p:sp>
        <p:nvSpPr>
          <p:cNvPr id="1771527" name="Line 7"/>
          <p:cNvSpPr>
            <a:spLocks noChangeShapeType="1"/>
          </p:cNvSpPr>
          <p:nvPr/>
        </p:nvSpPr>
        <p:spPr bwMode="auto">
          <a:xfrm>
            <a:off x="8458200" y="4038600"/>
            <a:ext cx="13716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528" name="Line 8"/>
          <p:cNvSpPr>
            <a:spLocks noChangeShapeType="1"/>
          </p:cNvSpPr>
          <p:nvPr/>
        </p:nvSpPr>
        <p:spPr bwMode="auto">
          <a:xfrm>
            <a:off x="7620000" y="3200400"/>
            <a:ext cx="21336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529" name="Line 9"/>
          <p:cNvSpPr>
            <a:spLocks noChangeShapeType="1"/>
          </p:cNvSpPr>
          <p:nvPr/>
        </p:nvSpPr>
        <p:spPr bwMode="auto">
          <a:xfrm flipH="1">
            <a:off x="3200400" y="4038600"/>
            <a:ext cx="533400" cy="1447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530" name="Line 10"/>
          <p:cNvSpPr>
            <a:spLocks noChangeShapeType="1"/>
          </p:cNvSpPr>
          <p:nvPr/>
        </p:nvSpPr>
        <p:spPr bwMode="auto">
          <a:xfrm flipH="1">
            <a:off x="4572000" y="2514600"/>
            <a:ext cx="15240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531" name="Line 11"/>
          <p:cNvSpPr>
            <a:spLocks noChangeShapeType="1"/>
          </p:cNvSpPr>
          <p:nvPr/>
        </p:nvSpPr>
        <p:spPr bwMode="auto">
          <a:xfrm>
            <a:off x="6096000" y="2514600"/>
            <a:ext cx="16764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532" name="Rectangle 12"/>
          <p:cNvSpPr>
            <a:spLocks noChangeArrowheads="1"/>
          </p:cNvSpPr>
          <p:nvPr/>
        </p:nvSpPr>
        <p:spPr bwMode="auto">
          <a:xfrm>
            <a:off x="5900738" y="2133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1533" name="Line 13"/>
          <p:cNvSpPr>
            <a:spLocks noChangeShapeType="1"/>
          </p:cNvSpPr>
          <p:nvPr/>
        </p:nvSpPr>
        <p:spPr bwMode="auto">
          <a:xfrm flipH="1">
            <a:off x="37338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534" name="Line 14"/>
          <p:cNvSpPr>
            <a:spLocks noChangeShapeType="1"/>
          </p:cNvSpPr>
          <p:nvPr/>
        </p:nvSpPr>
        <p:spPr bwMode="auto">
          <a:xfrm flipH="1">
            <a:off x="68580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535" name="Line 15"/>
          <p:cNvSpPr>
            <a:spLocks noChangeShapeType="1"/>
          </p:cNvSpPr>
          <p:nvPr/>
        </p:nvSpPr>
        <p:spPr bwMode="auto">
          <a:xfrm>
            <a:off x="76962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536" name="Line 16"/>
          <p:cNvSpPr>
            <a:spLocks noChangeShapeType="1"/>
          </p:cNvSpPr>
          <p:nvPr/>
        </p:nvSpPr>
        <p:spPr bwMode="auto">
          <a:xfrm>
            <a:off x="45720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537" name="Rectangle 17"/>
          <p:cNvSpPr>
            <a:spLocks noChangeArrowheads="1"/>
          </p:cNvSpPr>
          <p:nvPr/>
        </p:nvSpPr>
        <p:spPr bwMode="auto">
          <a:xfrm>
            <a:off x="3452813"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1538" name="Rectangle 18"/>
          <p:cNvSpPr>
            <a:spLocks noChangeArrowheads="1"/>
          </p:cNvSpPr>
          <p:nvPr/>
        </p:nvSpPr>
        <p:spPr bwMode="auto">
          <a:xfrm>
            <a:off x="5102225"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1539" name="Rectangle 19"/>
          <p:cNvSpPr>
            <a:spLocks noChangeArrowheads="1"/>
          </p:cNvSpPr>
          <p:nvPr/>
        </p:nvSpPr>
        <p:spPr bwMode="auto">
          <a:xfrm>
            <a:off x="6651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1540" name="Rectangle 20"/>
          <p:cNvSpPr>
            <a:spLocks noChangeArrowheads="1"/>
          </p:cNvSpPr>
          <p:nvPr/>
        </p:nvSpPr>
        <p:spPr bwMode="auto">
          <a:xfrm>
            <a:off x="8302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1541" name="Rectangle 21"/>
          <p:cNvSpPr>
            <a:spLocks noChangeArrowheads="1"/>
          </p:cNvSpPr>
          <p:nvPr/>
        </p:nvSpPr>
        <p:spPr bwMode="auto">
          <a:xfrm>
            <a:off x="4291013" y="2911475"/>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1542" name="Rectangle 22"/>
          <p:cNvSpPr>
            <a:spLocks noChangeArrowheads="1"/>
          </p:cNvSpPr>
          <p:nvPr/>
        </p:nvSpPr>
        <p:spPr bwMode="auto">
          <a:xfrm>
            <a:off x="7512050" y="2895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1543" name="Rectangle 23"/>
          <p:cNvSpPr>
            <a:spLocks noChangeArrowheads="1"/>
          </p:cNvSpPr>
          <p:nvPr/>
        </p:nvSpPr>
        <p:spPr bwMode="auto">
          <a:xfrm>
            <a:off x="2851150" y="5181600"/>
            <a:ext cx="9588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(1)</a:t>
            </a:r>
          </a:p>
        </p:txBody>
      </p:sp>
      <p:sp>
        <p:nvSpPr>
          <p:cNvPr id="1771544" name="Text Box 24"/>
          <p:cNvSpPr txBox="1">
            <a:spLocks noChangeArrowheads="1"/>
          </p:cNvSpPr>
          <p:nvPr/>
        </p:nvSpPr>
        <p:spPr bwMode="auto">
          <a:xfrm rot="17366799">
            <a:off x="3072607" y="4425157"/>
            <a:ext cx="5905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a:t>
            </a:r>
          </a:p>
        </p:txBody>
      </p:sp>
      <p:sp>
        <p:nvSpPr>
          <p:cNvPr id="1771545" name="Text Box 25"/>
          <p:cNvSpPr txBox="1">
            <a:spLocks noChangeArrowheads="1"/>
          </p:cNvSpPr>
          <p:nvPr/>
        </p:nvSpPr>
        <p:spPr bwMode="auto">
          <a:xfrm>
            <a:off x="1557338" y="3581400"/>
            <a:ext cx="1643062"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h</a:t>
            </a:r>
            <a:r>
              <a:rPr lang="en-US" altLang="en-US" sz="3200">
                <a:solidFill>
                  <a:srgbClr val="009999"/>
                </a:solidFill>
                <a:latin typeface="Times New Roman" panose="02020603050405020304" pitchFamily="18" charset="0"/>
              </a:rPr>
              <a:t> = log </a:t>
            </a:r>
            <a:r>
              <a:rPr lang="en-US" altLang="en-US" sz="3200" i="1">
                <a:solidFill>
                  <a:srgbClr val="009999"/>
                </a:solidFill>
                <a:latin typeface="Times New Roman" panose="02020603050405020304" pitchFamily="18" charset="0"/>
              </a:rPr>
              <a:t>n</a:t>
            </a:r>
          </a:p>
        </p:txBody>
      </p:sp>
      <p:sp>
        <p:nvSpPr>
          <p:cNvPr id="1771546" name="Line 26"/>
          <p:cNvSpPr>
            <a:spLocks noChangeShapeType="1"/>
          </p:cNvSpPr>
          <p:nvPr/>
        </p:nvSpPr>
        <p:spPr bwMode="auto">
          <a:xfrm>
            <a:off x="6553200" y="2438400"/>
            <a:ext cx="29718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547" name="Rectangle 27"/>
          <p:cNvSpPr>
            <a:spLocks noChangeArrowheads="1"/>
          </p:cNvSpPr>
          <p:nvPr/>
        </p:nvSpPr>
        <p:spPr bwMode="auto">
          <a:xfrm>
            <a:off x="9615488" y="2133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1548" name="Rectangle 28"/>
          <p:cNvSpPr>
            <a:spLocks noChangeArrowheads="1"/>
          </p:cNvSpPr>
          <p:nvPr/>
        </p:nvSpPr>
        <p:spPr bwMode="auto">
          <a:xfrm>
            <a:off x="9615488" y="2895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2</a:t>
            </a:r>
            <a:endParaRPr lang="en-US" altLang="en-US" sz="3200">
              <a:solidFill>
                <a:srgbClr val="009999"/>
              </a:solidFill>
              <a:latin typeface="Times New Roman" panose="02020603050405020304" pitchFamily="18" charset="0"/>
            </a:endParaRPr>
          </a:p>
        </p:txBody>
      </p:sp>
      <p:sp>
        <p:nvSpPr>
          <p:cNvPr id="1771549" name="Rectangle 29"/>
          <p:cNvSpPr>
            <a:spLocks noChangeArrowheads="1"/>
          </p:cNvSpPr>
          <p:nvPr/>
        </p:nvSpPr>
        <p:spPr bwMode="auto">
          <a:xfrm>
            <a:off x="9615488"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4</a:t>
            </a:r>
            <a:endParaRPr lang="en-US" altLang="en-US" sz="3200">
              <a:solidFill>
                <a:srgbClr val="009999"/>
              </a:solidFill>
              <a:latin typeface="Times New Roman" panose="02020603050405020304" pitchFamily="18" charset="0"/>
            </a:endParaRPr>
          </a:p>
        </p:txBody>
      </p:sp>
      <p:sp>
        <p:nvSpPr>
          <p:cNvPr id="1771550" name="Text Box 30"/>
          <p:cNvSpPr txBox="1">
            <a:spLocks noChangeArrowheads="1"/>
          </p:cNvSpPr>
          <p:nvPr/>
        </p:nvSpPr>
        <p:spPr bwMode="auto">
          <a:xfrm>
            <a:off x="5075239" y="5181600"/>
            <a:ext cx="2039937"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#leaves </a:t>
            </a:r>
            <a:r>
              <a:rPr lang="en-US" altLang="en-US" sz="3200">
                <a:solidFill>
                  <a:srgbClr val="009999"/>
                </a:solidFill>
                <a:latin typeface="Times New Roman" panose="02020603050405020304" pitchFamily="18" charset="0"/>
              </a:rPr>
              <a:t>= </a:t>
            </a:r>
            <a:r>
              <a:rPr lang="en-US" altLang="en-US" sz="3200" i="1">
                <a:solidFill>
                  <a:srgbClr val="009999"/>
                </a:solidFill>
                <a:latin typeface="Times New Roman" panose="02020603050405020304" pitchFamily="18" charset="0"/>
              </a:rPr>
              <a:t>n</a:t>
            </a:r>
          </a:p>
        </p:txBody>
      </p:sp>
      <p:sp>
        <p:nvSpPr>
          <p:cNvPr id="1771551" name="Rectangle 31"/>
          <p:cNvSpPr>
            <a:spLocks noChangeArrowheads="1"/>
          </p:cNvSpPr>
          <p:nvPr/>
        </p:nvSpPr>
        <p:spPr bwMode="auto">
          <a:xfrm>
            <a:off x="9331325" y="5181600"/>
            <a:ext cx="958850" cy="579438"/>
          </a:xfrm>
          <a:prstGeom prst="rect">
            <a:avLst/>
          </a:prstGeom>
          <a:solidFill>
            <a:schemeClr val="bg1"/>
          </a:soli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a:t>
            </a:r>
          </a:p>
        </p:txBody>
      </p:sp>
      <p:sp>
        <p:nvSpPr>
          <p:cNvPr id="1771552" name="Text Box 32"/>
          <p:cNvSpPr txBox="1">
            <a:spLocks noChangeArrowheads="1"/>
          </p:cNvSpPr>
          <p:nvPr/>
        </p:nvSpPr>
        <p:spPr bwMode="auto">
          <a:xfrm rot="-5400000">
            <a:off x="9367044" y="4501356"/>
            <a:ext cx="590550"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99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Times New Roman" panose="02020603050405020304" pitchFamily="18" charset="0"/>
              </a:rPr>
              <a:t>…</a:t>
            </a:r>
          </a:p>
        </p:txBody>
      </p:sp>
      <p:sp>
        <p:nvSpPr>
          <p:cNvPr id="1771553" name="Text Box 33"/>
          <p:cNvSpPr txBox="1">
            <a:spLocks noChangeArrowheads="1"/>
          </p:cNvSpPr>
          <p:nvPr/>
        </p:nvSpPr>
        <p:spPr bwMode="auto">
          <a:xfrm>
            <a:off x="1884364" y="1543050"/>
            <a:ext cx="4295775"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 = 2</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/2) + </a:t>
            </a:r>
            <a:r>
              <a:rPr lang="en-US" altLang="en-US" sz="3200" i="1">
                <a:solidFill>
                  <a:srgbClr val="0000FF"/>
                </a:solidFill>
                <a:latin typeface="Times New Roman" panose="02020603050405020304" pitchFamily="18" charset="0"/>
              </a:rPr>
              <a:t>1</a:t>
            </a:r>
            <a:r>
              <a:rPr lang="en-US" altLang="en-US" sz="3200">
                <a:latin typeface="Times New Roman" panose="02020603050405020304" pitchFamily="18" charset="0"/>
              </a:rPr>
              <a:t>.</a:t>
            </a:r>
          </a:p>
        </p:txBody>
      </p:sp>
    </p:spTree>
    <p:extLst>
      <p:ext uri="{BB962C8B-B14F-4D97-AF65-F5344CB8AC3E}">
        <p14:creationId xmlns:p14="http://schemas.microsoft.com/office/powerpoint/2010/main" val="864111114"/>
      </p:ext>
    </p:extLst>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Date Placeholder 2"/>
          <p:cNvSpPr>
            <a:spLocks noGrp="1"/>
          </p:cNvSpPr>
          <p:nvPr>
            <p:ph type="dt" sz="half" idx="10"/>
          </p:nvPr>
        </p:nvSpPr>
        <p:spPr/>
        <p:txBody>
          <a:bodyPr/>
          <a:lstStyle/>
          <a:p>
            <a:fld id="{0D1A535B-E2FF-44AA-A858-1BD9F281D01E}" type="datetime1">
              <a:rPr lang="en-US" altLang="en-US"/>
              <a:pPr/>
              <a:t>9/17/2024</a:t>
            </a:fld>
            <a:endParaRPr lang="en-US" altLang="en-US"/>
          </a:p>
        </p:txBody>
      </p:sp>
      <p:sp>
        <p:nvSpPr>
          <p:cNvPr id="37" name="Slide Number Placeholder 4"/>
          <p:cNvSpPr>
            <a:spLocks noGrp="1"/>
          </p:cNvSpPr>
          <p:nvPr>
            <p:ph type="sldNum" sz="quarter" idx="12"/>
          </p:nvPr>
        </p:nvSpPr>
        <p:spPr/>
        <p:txBody>
          <a:bodyPr/>
          <a:lstStyle/>
          <a:p>
            <a:fld id="{9D4C5C87-611B-482E-B308-C0C077DAC73A}" type="slidenum">
              <a:rPr lang="en-US" altLang="en-US"/>
              <a:pPr/>
              <a:t>27</a:t>
            </a:fld>
            <a:endParaRPr lang="en-US" altLang="en-US"/>
          </a:p>
        </p:txBody>
      </p:sp>
      <p:sp>
        <p:nvSpPr>
          <p:cNvPr id="1773570" name="Line 2"/>
          <p:cNvSpPr>
            <a:spLocks noChangeShapeType="1"/>
          </p:cNvSpPr>
          <p:nvPr/>
        </p:nvSpPr>
        <p:spPr bwMode="auto">
          <a:xfrm>
            <a:off x="3429000" y="5486401"/>
            <a:ext cx="6400800" cy="95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3571" name="Rectangle 3"/>
          <p:cNvSpPr>
            <a:spLocks noChangeArrowheads="1"/>
          </p:cNvSpPr>
          <p:nvPr/>
        </p:nvSpPr>
        <p:spPr bwMode="auto">
          <a:xfrm>
            <a:off x="4800600" y="5105400"/>
            <a:ext cx="2590800" cy="838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73572" name="Line 4"/>
          <p:cNvSpPr>
            <a:spLocks noChangeShapeType="1"/>
          </p:cNvSpPr>
          <p:nvPr/>
        </p:nvSpPr>
        <p:spPr bwMode="auto">
          <a:xfrm>
            <a:off x="2319338" y="2362200"/>
            <a:ext cx="0" cy="3276600"/>
          </a:xfrm>
          <a:prstGeom prst="line">
            <a:avLst/>
          </a:prstGeom>
          <a:noFill/>
          <a:ln w="25400">
            <a:solidFill>
              <a:schemeClr val="tx1"/>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3573" name="AutoShape 5"/>
          <p:cNvSpPr>
            <a:spLocks noChangeArrowheads="1"/>
          </p:cNvSpPr>
          <p:nvPr/>
        </p:nvSpPr>
        <p:spPr bwMode="auto">
          <a:xfrm>
            <a:off x="4953000" y="5181600"/>
            <a:ext cx="2286000" cy="609600"/>
          </a:xfrm>
          <a:prstGeom prst="roundRect">
            <a:avLst>
              <a:gd name="adj" fmla="val 16667"/>
            </a:avLst>
          </a:prstGeom>
          <a:solidFill>
            <a:schemeClr val="accent1"/>
          </a:solidFill>
          <a:ln w="9525">
            <a:solidFill>
              <a:schemeClr val="tx1"/>
            </a:solidFill>
            <a:round/>
            <a:headEnd/>
            <a:tailEnd/>
          </a:ln>
          <a:effectLst>
            <a:outerShdw dist="107763" dir="2700000" algn="ctr" rotWithShape="0">
              <a:schemeClr val="bg2"/>
            </a:outerShdw>
          </a:effectLst>
        </p:spPr>
        <p:txBody>
          <a:bodyPr wrap="none" anchor="ctr"/>
          <a:lstStyle/>
          <a:p>
            <a:endParaRPr lang="en-US"/>
          </a:p>
        </p:txBody>
      </p:sp>
      <p:sp>
        <p:nvSpPr>
          <p:cNvPr id="1773574" name="Rectangle 6"/>
          <p:cNvSpPr>
            <a:spLocks noGrp="1" noChangeArrowheads="1"/>
          </p:cNvSpPr>
          <p:nvPr>
            <p:ph type="title"/>
          </p:nvPr>
        </p:nvSpPr>
        <p:spPr/>
        <p:txBody>
          <a:bodyPr/>
          <a:lstStyle/>
          <a:p>
            <a:r>
              <a:rPr lang="en-US" altLang="en-US"/>
              <a:t>Time complexity for Alg2</a:t>
            </a:r>
          </a:p>
        </p:txBody>
      </p:sp>
      <p:sp>
        <p:nvSpPr>
          <p:cNvPr id="1773575" name="Line 7"/>
          <p:cNvSpPr>
            <a:spLocks noChangeShapeType="1"/>
          </p:cNvSpPr>
          <p:nvPr/>
        </p:nvSpPr>
        <p:spPr bwMode="auto">
          <a:xfrm>
            <a:off x="8458200" y="4038600"/>
            <a:ext cx="13716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3576" name="Line 8"/>
          <p:cNvSpPr>
            <a:spLocks noChangeShapeType="1"/>
          </p:cNvSpPr>
          <p:nvPr/>
        </p:nvSpPr>
        <p:spPr bwMode="auto">
          <a:xfrm>
            <a:off x="7620000" y="3200400"/>
            <a:ext cx="21336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3577" name="Line 9"/>
          <p:cNvSpPr>
            <a:spLocks noChangeShapeType="1"/>
          </p:cNvSpPr>
          <p:nvPr/>
        </p:nvSpPr>
        <p:spPr bwMode="auto">
          <a:xfrm flipH="1">
            <a:off x="3200400" y="4038600"/>
            <a:ext cx="533400" cy="1447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3578" name="Line 10"/>
          <p:cNvSpPr>
            <a:spLocks noChangeShapeType="1"/>
          </p:cNvSpPr>
          <p:nvPr/>
        </p:nvSpPr>
        <p:spPr bwMode="auto">
          <a:xfrm flipH="1">
            <a:off x="4572000" y="2514600"/>
            <a:ext cx="15240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3579" name="Line 11"/>
          <p:cNvSpPr>
            <a:spLocks noChangeShapeType="1"/>
          </p:cNvSpPr>
          <p:nvPr/>
        </p:nvSpPr>
        <p:spPr bwMode="auto">
          <a:xfrm>
            <a:off x="6096000" y="2514600"/>
            <a:ext cx="16764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3580" name="Rectangle 12"/>
          <p:cNvSpPr>
            <a:spLocks noChangeArrowheads="1"/>
          </p:cNvSpPr>
          <p:nvPr/>
        </p:nvSpPr>
        <p:spPr bwMode="auto">
          <a:xfrm>
            <a:off x="5900738" y="2133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3581" name="Line 13"/>
          <p:cNvSpPr>
            <a:spLocks noChangeShapeType="1"/>
          </p:cNvSpPr>
          <p:nvPr/>
        </p:nvSpPr>
        <p:spPr bwMode="auto">
          <a:xfrm flipH="1">
            <a:off x="37338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3582" name="Line 14"/>
          <p:cNvSpPr>
            <a:spLocks noChangeShapeType="1"/>
          </p:cNvSpPr>
          <p:nvPr/>
        </p:nvSpPr>
        <p:spPr bwMode="auto">
          <a:xfrm flipH="1">
            <a:off x="6858000" y="3200400"/>
            <a:ext cx="8382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3583" name="Line 15"/>
          <p:cNvSpPr>
            <a:spLocks noChangeShapeType="1"/>
          </p:cNvSpPr>
          <p:nvPr/>
        </p:nvSpPr>
        <p:spPr bwMode="auto">
          <a:xfrm>
            <a:off x="76962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3584" name="Line 16"/>
          <p:cNvSpPr>
            <a:spLocks noChangeShapeType="1"/>
          </p:cNvSpPr>
          <p:nvPr/>
        </p:nvSpPr>
        <p:spPr bwMode="auto">
          <a:xfrm>
            <a:off x="4572000" y="3200400"/>
            <a:ext cx="914400" cy="838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3585" name="Rectangle 17"/>
          <p:cNvSpPr>
            <a:spLocks noChangeArrowheads="1"/>
          </p:cNvSpPr>
          <p:nvPr/>
        </p:nvSpPr>
        <p:spPr bwMode="auto">
          <a:xfrm>
            <a:off x="3452813"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3586" name="Rectangle 18"/>
          <p:cNvSpPr>
            <a:spLocks noChangeArrowheads="1"/>
          </p:cNvSpPr>
          <p:nvPr/>
        </p:nvSpPr>
        <p:spPr bwMode="auto">
          <a:xfrm>
            <a:off x="5102225" y="37338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3587" name="Rectangle 19"/>
          <p:cNvSpPr>
            <a:spLocks noChangeArrowheads="1"/>
          </p:cNvSpPr>
          <p:nvPr/>
        </p:nvSpPr>
        <p:spPr bwMode="auto">
          <a:xfrm>
            <a:off x="6651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3588" name="Rectangle 20"/>
          <p:cNvSpPr>
            <a:spLocks noChangeArrowheads="1"/>
          </p:cNvSpPr>
          <p:nvPr/>
        </p:nvSpPr>
        <p:spPr bwMode="auto">
          <a:xfrm>
            <a:off x="8302625"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3589" name="Rectangle 21"/>
          <p:cNvSpPr>
            <a:spLocks noChangeArrowheads="1"/>
          </p:cNvSpPr>
          <p:nvPr/>
        </p:nvSpPr>
        <p:spPr bwMode="auto">
          <a:xfrm>
            <a:off x="4291013" y="2911475"/>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3590" name="Rectangle 22"/>
          <p:cNvSpPr>
            <a:spLocks noChangeArrowheads="1"/>
          </p:cNvSpPr>
          <p:nvPr/>
        </p:nvSpPr>
        <p:spPr bwMode="auto">
          <a:xfrm>
            <a:off x="7512050" y="2895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3591" name="Rectangle 23"/>
          <p:cNvSpPr>
            <a:spLocks noChangeArrowheads="1"/>
          </p:cNvSpPr>
          <p:nvPr/>
        </p:nvSpPr>
        <p:spPr bwMode="auto">
          <a:xfrm>
            <a:off x="2851150" y="5181600"/>
            <a:ext cx="9588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(1)</a:t>
            </a:r>
          </a:p>
        </p:txBody>
      </p:sp>
      <p:sp>
        <p:nvSpPr>
          <p:cNvPr id="1773592" name="Text Box 24"/>
          <p:cNvSpPr txBox="1">
            <a:spLocks noChangeArrowheads="1"/>
          </p:cNvSpPr>
          <p:nvPr/>
        </p:nvSpPr>
        <p:spPr bwMode="auto">
          <a:xfrm rot="17366799">
            <a:off x="3072607" y="4425157"/>
            <a:ext cx="5905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a:t>
            </a:r>
          </a:p>
        </p:txBody>
      </p:sp>
      <p:sp>
        <p:nvSpPr>
          <p:cNvPr id="1773593" name="Text Box 25"/>
          <p:cNvSpPr txBox="1">
            <a:spLocks noChangeArrowheads="1"/>
          </p:cNvSpPr>
          <p:nvPr/>
        </p:nvSpPr>
        <p:spPr bwMode="auto">
          <a:xfrm>
            <a:off x="1557338" y="3581400"/>
            <a:ext cx="1643062"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h</a:t>
            </a:r>
            <a:r>
              <a:rPr lang="en-US" altLang="en-US" sz="3200">
                <a:solidFill>
                  <a:srgbClr val="009999"/>
                </a:solidFill>
                <a:latin typeface="Times New Roman" panose="02020603050405020304" pitchFamily="18" charset="0"/>
              </a:rPr>
              <a:t> = log </a:t>
            </a:r>
            <a:r>
              <a:rPr lang="en-US" altLang="en-US" sz="3200" i="1">
                <a:solidFill>
                  <a:srgbClr val="009999"/>
                </a:solidFill>
                <a:latin typeface="Times New Roman" panose="02020603050405020304" pitchFamily="18" charset="0"/>
              </a:rPr>
              <a:t>n</a:t>
            </a:r>
          </a:p>
        </p:txBody>
      </p:sp>
      <p:sp>
        <p:nvSpPr>
          <p:cNvPr id="1773594" name="Line 26"/>
          <p:cNvSpPr>
            <a:spLocks noChangeShapeType="1"/>
          </p:cNvSpPr>
          <p:nvPr/>
        </p:nvSpPr>
        <p:spPr bwMode="auto">
          <a:xfrm>
            <a:off x="6553200" y="2438400"/>
            <a:ext cx="29718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3595" name="Rectangle 27"/>
          <p:cNvSpPr>
            <a:spLocks noChangeArrowheads="1"/>
          </p:cNvSpPr>
          <p:nvPr/>
        </p:nvSpPr>
        <p:spPr bwMode="auto">
          <a:xfrm>
            <a:off x="9615488" y="2133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1</a:t>
            </a:r>
            <a:endParaRPr lang="en-US" altLang="en-US" sz="3200">
              <a:solidFill>
                <a:srgbClr val="009999"/>
              </a:solidFill>
              <a:latin typeface="Times New Roman" panose="02020603050405020304" pitchFamily="18" charset="0"/>
            </a:endParaRPr>
          </a:p>
        </p:txBody>
      </p:sp>
      <p:sp>
        <p:nvSpPr>
          <p:cNvPr id="1773596" name="Rectangle 28"/>
          <p:cNvSpPr>
            <a:spLocks noChangeArrowheads="1"/>
          </p:cNvSpPr>
          <p:nvPr/>
        </p:nvSpPr>
        <p:spPr bwMode="auto">
          <a:xfrm>
            <a:off x="9615488" y="2895600"/>
            <a:ext cx="387350" cy="5794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2</a:t>
            </a:r>
            <a:endParaRPr lang="en-US" altLang="en-US" sz="3200">
              <a:solidFill>
                <a:srgbClr val="009999"/>
              </a:solidFill>
              <a:latin typeface="Times New Roman" panose="02020603050405020304" pitchFamily="18" charset="0"/>
            </a:endParaRPr>
          </a:p>
        </p:txBody>
      </p:sp>
      <p:sp>
        <p:nvSpPr>
          <p:cNvPr id="1773597" name="Rectangle 29"/>
          <p:cNvSpPr>
            <a:spLocks noChangeArrowheads="1"/>
          </p:cNvSpPr>
          <p:nvPr/>
        </p:nvSpPr>
        <p:spPr bwMode="auto">
          <a:xfrm>
            <a:off x="9615488" y="3732214"/>
            <a:ext cx="387350" cy="579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i="1">
                <a:solidFill>
                  <a:srgbClr val="009999"/>
                </a:solidFill>
                <a:latin typeface="Times New Roman" panose="02020603050405020304" pitchFamily="18" charset="0"/>
              </a:rPr>
              <a:t>4</a:t>
            </a:r>
            <a:endParaRPr lang="en-US" altLang="en-US" sz="3200">
              <a:solidFill>
                <a:srgbClr val="009999"/>
              </a:solidFill>
              <a:latin typeface="Times New Roman" panose="02020603050405020304" pitchFamily="18" charset="0"/>
            </a:endParaRPr>
          </a:p>
        </p:txBody>
      </p:sp>
      <p:sp>
        <p:nvSpPr>
          <p:cNvPr id="1773598" name="Text Box 30"/>
          <p:cNvSpPr txBox="1">
            <a:spLocks noChangeArrowheads="1"/>
          </p:cNvSpPr>
          <p:nvPr/>
        </p:nvSpPr>
        <p:spPr bwMode="auto">
          <a:xfrm>
            <a:off x="5075239" y="5181600"/>
            <a:ext cx="2039937"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latin typeface="Times New Roman" panose="02020603050405020304" pitchFamily="18" charset="0"/>
              </a:rPr>
              <a:t>#leaves </a:t>
            </a:r>
            <a:r>
              <a:rPr lang="en-US" altLang="en-US" sz="3200">
                <a:solidFill>
                  <a:srgbClr val="009999"/>
                </a:solidFill>
                <a:latin typeface="Times New Roman" panose="02020603050405020304" pitchFamily="18" charset="0"/>
              </a:rPr>
              <a:t>= </a:t>
            </a:r>
            <a:r>
              <a:rPr lang="en-US" altLang="en-US" sz="3200" i="1">
                <a:solidFill>
                  <a:srgbClr val="009999"/>
                </a:solidFill>
                <a:latin typeface="Times New Roman" panose="02020603050405020304" pitchFamily="18" charset="0"/>
              </a:rPr>
              <a:t>n</a:t>
            </a:r>
          </a:p>
        </p:txBody>
      </p:sp>
      <p:sp>
        <p:nvSpPr>
          <p:cNvPr id="1773599" name="Rectangle 31"/>
          <p:cNvSpPr>
            <a:spLocks noChangeArrowheads="1"/>
          </p:cNvSpPr>
          <p:nvPr/>
        </p:nvSpPr>
        <p:spPr bwMode="auto">
          <a:xfrm>
            <a:off x="9331325" y="5181600"/>
            <a:ext cx="958850" cy="579438"/>
          </a:xfrm>
          <a:prstGeom prst="rect">
            <a:avLst/>
          </a:prstGeom>
          <a:solidFill>
            <a:schemeClr val="bg1"/>
          </a:soli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Symbol" panose="05050102010706020507" pitchFamily="18" charset="2"/>
              </a:rPr>
              <a:t>Q</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a:t>
            </a:r>
          </a:p>
        </p:txBody>
      </p:sp>
      <p:sp>
        <p:nvSpPr>
          <p:cNvPr id="1773600" name="Text Box 32"/>
          <p:cNvSpPr txBox="1">
            <a:spLocks noChangeArrowheads="1"/>
          </p:cNvSpPr>
          <p:nvPr/>
        </p:nvSpPr>
        <p:spPr bwMode="auto">
          <a:xfrm rot="-5400000">
            <a:off x="9367044" y="4501356"/>
            <a:ext cx="590550"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99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009999"/>
                </a:solidFill>
                <a:latin typeface="Times New Roman" panose="02020603050405020304" pitchFamily="18" charset="0"/>
              </a:rPr>
              <a:t>…</a:t>
            </a:r>
          </a:p>
        </p:txBody>
      </p:sp>
      <p:sp>
        <p:nvSpPr>
          <p:cNvPr id="1773601" name="Text Box 33"/>
          <p:cNvSpPr txBox="1">
            <a:spLocks noChangeArrowheads="1"/>
          </p:cNvSpPr>
          <p:nvPr/>
        </p:nvSpPr>
        <p:spPr bwMode="auto">
          <a:xfrm>
            <a:off x="1884364" y="1543050"/>
            <a:ext cx="4295775"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3200">
                <a:latin typeface="Times New Roman" panose="02020603050405020304" pitchFamily="18" charset="0"/>
              </a:rPr>
              <a:t>Solve </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 = 2</a:t>
            </a:r>
            <a:r>
              <a:rPr lang="en-US" altLang="en-US" sz="3200" i="1">
                <a:solidFill>
                  <a:srgbClr val="0000FF"/>
                </a:solidFill>
                <a:latin typeface="Times New Roman" panose="02020603050405020304" pitchFamily="18" charset="0"/>
              </a:rPr>
              <a:t>T</a:t>
            </a:r>
            <a:r>
              <a:rPr lang="en-US" altLang="en-US" sz="3200">
                <a:solidFill>
                  <a:srgbClr val="0000FF"/>
                </a:solidFill>
                <a:latin typeface="Times New Roman" panose="02020603050405020304" pitchFamily="18" charset="0"/>
              </a:rPr>
              <a:t>(</a:t>
            </a:r>
            <a:r>
              <a:rPr lang="en-US" altLang="en-US" sz="3200" i="1">
                <a:solidFill>
                  <a:srgbClr val="0000FF"/>
                </a:solidFill>
                <a:latin typeface="Times New Roman" panose="02020603050405020304" pitchFamily="18" charset="0"/>
              </a:rPr>
              <a:t>n</a:t>
            </a:r>
            <a:r>
              <a:rPr lang="en-US" altLang="en-US" sz="3200">
                <a:solidFill>
                  <a:srgbClr val="0000FF"/>
                </a:solidFill>
                <a:latin typeface="Times New Roman" panose="02020603050405020304" pitchFamily="18" charset="0"/>
              </a:rPr>
              <a:t>/2) + </a:t>
            </a:r>
            <a:r>
              <a:rPr lang="en-US" altLang="en-US" sz="3200" i="1">
                <a:solidFill>
                  <a:srgbClr val="0000FF"/>
                </a:solidFill>
                <a:latin typeface="Times New Roman" panose="02020603050405020304" pitchFamily="18" charset="0"/>
              </a:rPr>
              <a:t>1</a:t>
            </a:r>
            <a:r>
              <a:rPr lang="en-US" altLang="en-US" sz="3200">
                <a:latin typeface="Times New Roman" panose="02020603050405020304" pitchFamily="18" charset="0"/>
              </a:rPr>
              <a:t>.</a:t>
            </a:r>
          </a:p>
        </p:txBody>
      </p:sp>
      <p:sp>
        <p:nvSpPr>
          <p:cNvPr id="1773602" name="Text Box 34"/>
          <p:cNvSpPr txBox="1">
            <a:spLocks noChangeArrowheads="1"/>
          </p:cNvSpPr>
          <p:nvPr/>
        </p:nvSpPr>
        <p:spPr bwMode="auto">
          <a:xfrm>
            <a:off x="8597900" y="5821364"/>
            <a:ext cx="1917700" cy="579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altLang="en-US" sz="3200">
                <a:latin typeface="Times New Roman" panose="02020603050405020304" pitchFamily="18" charset="0"/>
              </a:rPr>
              <a:t>Total</a:t>
            </a:r>
            <a:r>
              <a:rPr lang="en-US" altLang="en-US" sz="3200">
                <a:solidFill>
                  <a:srgbClr val="009999"/>
                </a:solidFill>
                <a:latin typeface="Symbol" panose="05050102010706020507" pitchFamily="18" charset="2"/>
              </a:rPr>
              <a:t> Q</a:t>
            </a:r>
            <a:r>
              <a:rPr lang="en-US" altLang="en-US" sz="3200">
                <a:solidFill>
                  <a:srgbClr val="009999"/>
                </a:solidFill>
                <a:latin typeface="Times New Roman" panose="02020603050405020304" pitchFamily="18" charset="0"/>
              </a:rPr>
              <a:t>(</a:t>
            </a:r>
            <a:r>
              <a:rPr lang="en-US" altLang="en-US" sz="3200" i="1">
                <a:solidFill>
                  <a:srgbClr val="009999"/>
                </a:solidFill>
                <a:latin typeface="Times New Roman" panose="02020603050405020304" pitchFamily="18" charset="0"/>
              </a:rPr>
              <a:t>n</a:t>
            </a:r>
            <a:r>
              <a:rPr lang="en-US" altLang="en-US" sz="3200">
                <a:solidFill>
                  <a:srgbClr val="009999"/>
                </a:solidFill>
                <a:latin typeface="Times New Roman" panose="02020603050405020304" pitchFamily="18" charset="0"/>
              </a:rPr>
              <a:t>)</a:t>
            </a:r>
          </a:p>
        </p:txBody>
      </p:sp>
      <p:sp>
        <p:nvSpPr>
          <p:cNvPr id="1773603" name="Line 35"/>
          <p:cNvSpPr>
            <a:spLocks noChangeShapeType="1"/>
          </p:cNvSpPr>
          <p:nvPr/>
        </p:nvSpPr>
        <p:spPr bwMode="auto">
          <a:xfrm>
            <a:off x="8915400" y="5791200"/>
            <a:ext cx="1524000"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249056364"/>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p:txBody>
          <a:bodyPr/>
          <a:lstStyle/>
          <a:p>
            <a:fld id="{21543063-8AC0-48A2-9C8B-5B2293F4BF3B}" type="slidenum">
              <a:rPr lang="en-US" altLang="en-US"/>
              <a:pPr/>
              <a:t>3</a:t>
            </a:fld>
            <a:endParaRPr lang="en-US" altLang="en-US"/>
          </a:p>
        </p:txBody>
      </p:sp>
      <p:sp>
        <p:nvSpPr>
          <p:cNvPr id="352258" name="Rectangle 2"/>
          <p:cNvSpPr>
            <a:spLocks noGrp="1" noChangeArrowheads="1"/>
          </p:cNvSpPr>
          <p:nvPr>
            <p:ph type="title"/>
          </p:nvPr>
        </p:nvSpPr>
        <p:spPr>
          <a:xfrm>
            <a:off x="2133600" y="228600"/>
            <a:ext cx="8305800" cy="685800"/>
          </a:xfrm>
        </p:spPr>
        <p:txBody>
          <a:bodyPr>
            <a:normAutofit fontScale="90000"/>
          </a:bodyPr>
          <a:lstStyle/>
          <a:p>
            <a:r>
              <a:rPr lang="en-US" altLang="en-US"/>
              <a:t>Example 1: Recursive evaluation of </a:t>
            </a:r>
            <a:r>
              <a:rPr lang="en-US" altLang="en-US" i="1"/>
              <a:t>n</a:t>
            </a:r>
            <a:r>
              <a:rPr lang="en-US" altLang="en-US"/>
              <a:t>!</a:t>
            </a:r>
          </a:p>
        </p:txBody>
      </p:sp>
      <p:sp>
        <p:nvSpPr>
          <p:cNvPr id="352259" name="Rectangle 3"/>
          <p:cNvSpPr>
            <a:spLocks noGrp="1" noChangeArrowheads="1"/>
          </p:cNvSpPr>
          <p:nvPr>
            <p:ph type="body" sz="half" idx="1"/>
          </p:nvPr>
        </p:nvSpPr>
        <p:spPr>
          <a:xfrm>
            <a:off x="2133600" y="1266826"/>
            <a:ext cx="8534400" cy="5286375"/>
          </a:xfrm>
        </p:spPr>
        <p:txBody>
          <a:bodyPr>
            <a:normAutofit lnSpcReduction="10000"/>
          </a:bodyPr>
          <a:lstStyle/>
          <a:p>
            <a:pPr>
              <a:lnSpc>
                <a:spcPct val="80000"/>
              </a:lnSpc>
              <a:buFont typeface="Monotype Sorts" pitchFamily="2" charset="2"/>
              <a:buNone/>
            </a:pPr>
            <a:r>
              <a:rPr lang="en-US" altLang="en-US"/>
              <a:t>Definition:</a:t>
            </a:r>
            <a:r>
              <a:rPr lang="en-US" altLang="en-US" i="1"/>
              <a:t> n </a:t>
            </a:r>
            <a:r>
              <a:rPr lang="en-US" altLang="en-US"/>
              <a:t>! = 1 </a:t>
            </a:r>
            <a:r>
              <a:rPr lang="en-US" altLang="en-US" b="0">
                <a:sym typeface="Symbol" panose="05050102010706020507" pitchFamily="18" charset="2"/>
              </a:rPr>
              <a:t></a:t>
            </a:r>
            <a:r>
              <a:rPr lang="en-US" altLang="en-US"/>
              <a:t> 2 </a:t>
            </a:r>
            <a:r>
              <a:rPr lang="en-US" altLang="en-US" b="0">
                <a:sym typeface="Symbol" panose="05050102010706020507" pitchFamily="18" charset="2"/>
              </a:rPr>
              <a:t></a:t>
            </a:r>
            <a:r>
              <a:rPr lang="en-US" altLang="en-US" i="1"/>
              <a:t> </a:t>
            </a:r>
            <a:r>
              <a:rPr lang="en-US" altLang="en-US">
                <a:cs typeface="Times New Roman" panose="02020603050405020304" pitchFamily="18" charset="0"/>
                <a:sym typeface="Symbol" panose="05050102010706020507" pitchFamily="18" charset="2"/>
              </a:rPr>
              <a:t>…</a:t>
            </a:r>
            <a:r>
              <a:rPr lang="en-US" altLang="en-US" i="1"/>
              <a:t> </a:t>
            </a:r>
            <a:r>
              <a:rPr lang="en-US" altLang="en-US" b="0">
                <a:sym typeface="Symbol" panose="05050102010706020507" pitchFamily="18" charset="2"/>
              </a:rPr>
              <a:t> </a:t>
            </a:r>
            <a:r>
              <a:rPr lang="en-US" altLang="en-US"/>
              <a:t>(</a:t>
            </a:r>
            <a:r>
              <a:rPr lang="en-US" altLang="en-US" i="1"/>
              <a:t>n-</a:t>
            </a:r>
            <a:r>
              <a:rPr lang="en-US" altLang="en-US"/>
              <a:t>1) </a:t>
            </a:r>
            <a:r>
              <a:rPr lang="en-US" altLang="en-US" b="0">
                <a:sym typeface="Symbol" panose="05050102010706020507" pitchFamily="18" charset="2"/>
              </a:rPr>
              <a:t></a:t>
            </a:r>
            <a:r>
              <a:rPr lang="en-US" altLang="en-US"/>
              <a:t> </a:t>
            </a:r>
            <a:r>
              <a:rPr lang="en-US" altLang="en-US" i="1"/>
              <a:t>n</a:t>
            </a:r>
            <a:r>
              <a:rPr lang="en-US" altLang="en-US"/>
              <a:t>  for </a:t>
            </a:r>
            <a:r>
              <a:rPr lang="en-US" altLang="en-US" i="1"/>
              <a:t>n </a:t>
            </a:r>
            <a:r>
              <a:rPr lang="en-US" altLang="en-US" i="1">
                <a:cs typeface="Times New Roman" panose="02020603050405020304" pitchFamily="18" charset="0"/>
              </a:rPr>
              <a:t>≥ </a:t>
            </a:r>
            <a:r>
              <a:rPr lang="en-US" altLang="en-US">
                <a:cs typeface="Times New Roman" panose="02020603050405020304" pitchFamily="18" charset="0"/>
              </a:rPr>
              <a:t>1  and  0! = 1</a:t>
            </a:r>
          </a:p>
          <a:p>
            <a:pPr>
              <a:lnSpc>
                <a:spcPct val="80000"/>
              </a:lnSpc>
            </a:pPr>
            <a:endParaRPr lang="en-US" altLang="en-US" u="sng"/>
          </a:p>
          <a:p>
            <a:pPr>
              <a:lnSpc>
                <a:spcPct val="80000"/>
              </a:lnSpc>
              <a:buFont typeface="Monotype Sorts" pitchFamily="2" charset="2"/>
              <a:buNone/>
            </a:pPr>
            <a:r>
              <a:rPr lang="en-US" altLang="en-US"/>
              <a:t>Recursive definition of </a:t>
            </a:r>
            <a:r>
              <a:rPr lang="en-US" altLang="en-US" i="1"/>
              <a:t>n</a:t>
            </a:r>
            <a:r>
              <a:rPr lang="en-US" altLang="en-US"/>
              <a:t>!:  </a:t>
            </a:r>
            <a:r>
              <a:rPr lang="en-US" altLang="en-US" i="1"/>
              <a:t>F</a:t>
            </a:r>
            <a:r>
              <a:rPr lang="en-US" altLang="en-US"/>
              <a:t>(</a:t>
            </a:r>
            <a:r>
              <a:rPr lang="en-US" altLang="en-US" i="1"/>
              <a:t>n</a:t>
            </a:r>
            <a:r>
              <a:rPr lang="en-US" altLang="en-US"/>
              <a:t>) = </a:t>
            </a:r>
            <a:r>
              <a:rPr lang="en-US" altLang="en-US" i="1"/>
              <a:t>F</a:t>
            </a:r>
            <a:r>
              <a:rPr lang="en-US" altLang="en-US"/>
              <a:t>(</a:t>
            </a:r>
            <a:r>
              <a:rPr lang="en-US" altLang="en-US" i="1"/>
              <a:t>n-</a:t>
            </a:r>
            <a:r>
              <a:rPr lang="en-US" altLang="en-US"/>
              <a:t>1) </a:t>
            </a:r>
            <a:r>
              <a:rPr lang="en-US" altLang="en-US" b="0">
                <a:sym typeface="Symbol" panose="05050102010706020507" pitchFamily="18" charset="2"/>
              </a:rPr>
              <a:t></a:t>
            </a:r>
            <a:r>
              <a:rPr lang="en-US" altLang="en-US"/>
              <a:t> </a:t>
            </a:r>
            <a:r>
              <a:rPr lang="en-US" altLang="en-US" i="1"/>
              <a:t>n</a:t>
            </a:r>
            <a:r>
              <a:rPr lang="en-US" altLang="en-US"/>
              <a:t>  for </a:t>
            </a:r>
            <a:r>
              <a:rPr lang="en-US" altLang="en-US" i="1"/>
              <a:t>n </a:t>
            </a:r>
            <a:r>
              <a:rPr lang="en-US" altLang="en-US" i="1">
                <a:cs typeface="Times New Roman" panose="02020603050405020304" pitchFamily="18" charset="0"/>
              </a:rPr>
              <a:t>≥ </a:t>
            </a:r>
            <a:r>
              <a:rPr lang="en-US" altLang="en-US">
                <a:cs typeface="Times New Roman" panose="02020603050405020304" pitchFamily="18" charset="0"/>
              </a:rPr>
              <a:t>1  and  </a:t>
            </a:r>
          </a:p>
          <a:p>
            <a:pPr>
              <a:lnSpc>
                <a:spcPct val="80000"/>
              </a:lnSpc>
              <a:buFont typeface="Monotype Sorts" pitchFamily="2" charset="2"/>
              <a:buNone/>
            </a:pPr>
            <a:r>
              <a:rPr lang="en-US" altLang="en-US">
                <a:cs typeface="Times New Roman" panose="02020603050405020304" pitchFamily="18" charset="0"/>
              </a:rPr>
              <a:t>                                               </a:t>
            </a:r>
            <a:r>
              <a:rPr lang="en-US" altLang="en-US" i="1"/>
              <a:t>F</a:t>
            </a:r>
            <a:r>
              <a:rPr lang="en-US" altLang="en-US"/>
              <a:t>(</a:t>
            </a:r>
            <a:r>
              <a:rPr lang="en-US" altLang="en-US">
                <a:cs typeface="Times New Roman" panose="02020603050405020304" pitchFamily="18" charset="0"/>
              </a:rPr>
              <a:t>0) = 1</a:t>
            </a:r>
            <a:endParaRPr lang="en-US" altLang="en-US" u="sng"/>
          </a:p>
          <a:p>
            <a:pPr>
              <a:lnSpc>
                <a:spcPct val="80000"/>
              </a:lnSpc>
              <a:buFont typeface="Monotype Sorts" pitchFamily="2" charset="2"/>
              <a:buNone/>
            </a:pPr>
            <a:endParaRPr lang="en-US" altLang="en-US" sz="2000"/>
          </a:p>
          <a:p>
            <a:pPr lvl="1">
              <a:lnSpc>
                <a:spcPct val="80000"/>
              </a:lnSpc>
              <a:buFontTx/>
              <a:buNone/>
            </a:pPr>
            <a:endParaRPr lang="en-US" altLang="en-US" sz="1800"/>
          </a:p>
          <a:p>
            <a:pPr>
              <a:lnSpc>
                <a:spcPct val="80000"/>
              </a:lnSpc>
              <a:buFont typeface="Monotype Sorts" pitchFamily="2" charset="2"/>
              <a:buNone/>
            </a:pPr>
            <a:endParaRPr lang="en-US" altLang="en-US"/>
          </a:p>
          <a:p>
            <a:pPr>
              <a:lnSpc>
                <a:spcPct val="80000"/>
              </a:lnSpc>
              <a:buFont typeface="Monotype Sorts" pitchFamily="2" charset="2"/>
              <a:buNone/>
            </a:pPr>
            <a:endParaRPr lang="en-US" altLang="en-US"/>
          </a:p>
          <a:p>
            <a:pPr>
              <a:lnSpc>
                <a:spcPct val="80000"/>
              </a:lnSpc>
              <a:buFont typeface="Monotype Sorts" pitchFamily="2" charset="2"/>
              <a:buNone/>
            </a:pPr>
            <a:endParaRPr lang="en-US" altLang="en-US"/>
          </a:p>
          <a:p>
            <a:pPr>
              <a:lnSpc>
                <a:spcPct val="80000"/>
              </a:lnSpc>
              <a:buFont typeface="Monotype Sorts" pitchFamily="2" charset="2"/>
              <a:buNone/>
            </a:pPr>
            <a:endParaRPr lang="en-US" altLang="en-US"/>
          </a:p>
          <a:p>
            <a:pPr>
              <a:lnSpc>
                <a:spcPct val="80000"/>
              </a:lnSpc>
              <a:buFont typeface="Monotype Sorts" pitchFamily="2" charset="2"/>
              <a:buNone/>
            </a:pPr>
            <a:endParaRPr lang="en-US" altLang="en-US"/>
          </a:p>
          <a:p>
            <a:pPr>
              <a:lnSpc>
                <a:spcPct val="80000"/>
              </a:lnSpc>
              <a:buFont typeface="Monotype Sorts" pitchFamily="2" charset="2"/>
              <a:buNone/>
            </a:pPr>
            <a:endParaRPr lang="en-US" altLang="en-US" sz="2000"/>
          </a:p>
          <a:p>
            <a:pPr>
              <a:lnSpc>
                <a:spcPct val="80000"/>
              </a:lnSpc>
              <a:buFont typeface="Monotype Sorts" pitchFamily="2" charset="2"/>
              <a:buNone/>
            </a:pPr>
            <a:endParaRPr lang="en-US" altLang="en-US"/>
          </a:p>
          <a:p>
            <a:pPr>
              <a:lnSpc>
                <a:spcPct val="80000"/>
              </a:lnSpc>
              <a:buFont typeface="Monotype Sorts" pitchFamily="2" charset="2"/>
              <a:buNone/>
            </a:pPr>
            <a:r>
              <a:rPr lang="en-US" altLang="en-US"/>
              <a:t>Size:</a:t>
            </a:r>
          </a:p>
          <a:p>
            <a:pPr>
              <a:lnSpc>
                <a:spcPct val="80000"/>
              </a:lnSpc>
              <a:buFont typeface="Monotype Sorts" pitchFamily="2" charset="2"/>
              <a:buNone/>
            </a:pPr>
            <a:r>
              <a:rPr lang="en-US" altLang="en-US"/>
              <a:t>Basic operation:</a:t>
            </a:r>
          </a:p>
          <a:p>
            <a:pPr>
              <a:lnSpc>
                <a:spcPct val="80000"/>
              </a:lnSpc>
              <a:buFont typeface="Monotype Sorts" pitchFamily="2" charset="2"/>
              <a:buNone/>
            </a:pPr>
            <a:r>
              <a:rPr lang="en-US" altLang="en-US"/>
              <a:t>Recurrence relation:</a:t>
            </a:r>
          </a:p>
        </p:txBody>
      </p:sp>
      <p:pic>
        <p:nvPicPr>
          <p:cNvPr id="352260" name="Picture 4" descr="2_4a"/>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133600" y="2895600"/>
            <a:ext cx="4724400" cy="23510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8892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B52297B-C82F-438C-80D5-064EAE509202}" type="slidenum">
              <a:rPr lang="en-US" altLang="en-US"/>
              <a:pPr/>
              <a:t>4</a:t>
            </a:fld>
            <a:endParaRPr lang="en-US" altLang="en-US"/>
          </a:p>
        </p:txBody>
      </p:sp>
      <p:sp>
        <p:nvSpPr>
          <p:cNvPr id="308226" name="Rectangle 2"/>
          <p:cNvSpPr>
            <a:spLocks noGrp="1" noChangeArrowheads="1"/>
          </p:cNvSpPr>
          <p:nvPr>
            <p:ph type="title"/>
          </p:nvPr>
        </p:nvSpPr>
        <p:spPr>
          <a:xfrm>
            <a:off x="1981200" y="152400"/>
            <a:ext cx="8686800" cy="609600"/>
          </a:xfrm>
        </p:spPr>
        <p:txBody>
          <a:bodyPr>
            <a:normAutofit fontScale="90000"/>
          </a:bodyPr>
          <a:lstStyle/>
          <a:p>
            <a:r>
              <a:rPr lang="en-US" altLang="en-US"/>
              <a:t>Solving the recurrence for M(</a:t>
            </a:r>
            <a:r>
              <a:rPr lang="en-US" altLang="en-US" i="1"/>
              <a:t>n</a:t>
            </a:r>
            <a:r>
              <a:rPr lang="en-US" altLang="en-US"/>
              <a:t>)</a:t>
            </a:r>
          </a:p>
        </p:txBody>
      </p:sp>
      <p:sp>
        <p:nvSpPr>
          <p:cNvPr id="308227" name="Rectangle 3"/>
          <p:cNvSpPr>
            <a:spLocks noGrp="1" noChangeArrowheads="1"/>
          </p:cNvSpPr>
          <p:nvPr>
            <p:ph type="body" idx="1"/>
          </p:nvPr>
        </p:nvSpPr>
        <p:spPr/>
        <p:txBody>
          <a:bodyPr/>
          <a:lstStyle/>
          <a:p>
            <a:pPr>
              <a:buFont typeface="Monotype Sorts" pitchFamily="2" charset="2"/>
              <a:buNone/>
            </a:pPr>
            <a:r>
              <a:rPr lang="en-US" altLang="en-US" sz="2800"/>
              <a:t>M(</a:t>
            </a:r>
            <a:r>
              <a:rPr lang="en-US" altLang="en-US" sz="2800" i="1"/>
              <a:t>n</a:t>
            </a:r>
            <a:r>
              <a:rPr lang="en-US" altLang="en-US" sz="2800"/>
              <a:t>) = M(</a:t>
            </a:r>
            <a:r>
              <a:rPr lang="en-US" altLang="en-US" sz="2800" i="1"/>
              <a:t>n</a:t>
            </a:r>
            <a:r>
              <a:rPr lang="en-US" altLang="en-US" sz="2800"/>
              <a:t>-1) + 1,  M(0) = 0</a:t>
            </a:r>
            <a:endParaRPr lang="en-US" altLang="en-US"/>
          </a:p>
        </p:txBody>
      </p:sp>
    </p:spTree>
    <p:extLst>
      <p:ext uri="{BB962C8B-B14F-4D97-AF65-F5344CB8AC3E}">
        <p14:creationId xmlns:p14="http://schemas.microsoft.com/office/powerpoint/2010/main" val="2033861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endParaRPr lang="en-US" altLang="en-US" dirty="0"/>
          </a:p>
        </p:txBody>
      </p:sp>
      <p:sp>
        <p:nvSpPr>
          <p:cNvPr id="8" name="Slide Number Placeholder 5"/>
          <p:cNvSpPr>
            <a:spLocks noGrp="1"/>
          </p:cNvSpPr>
          <p:nvPr>
            <p:ph type="sldNum" sz="quarter" idx="12"/>
          </p:nvPr>
        </p:nvSpPr>
        <p:spPr/>
        <p:txBody>
          <a:bodyPr/>
          <a:lstStyle/>
          <a:p>
            <a:fld id="{B480AB8B-E872-4439-A98C-719F26D761F7}" type="slidenum">
              <a:rPr lang="en-US" altLang="en-US"/>
              <a:pPr/>
              <a:t>5</a:t>
            </a:fld>
            <a:endParaRPr lang="en-US" altLang="en-US"/>
          </a:p>
        </p:txBody>
      </p:sp>
      <p:sp>
        <p:nvSpPr>
          <p:cNvPr id="310274" name="Rectangle 2"/>
          <p:cNvSpPr>
            <a:spLocks noGrp="1" noChangeArrowheads="1"/>
          </p:cNvSpPr>
          <p:nvPr>
            <p:ph type="title"/>
          </p:nvPr>
        </p:nvSpPr>
        <p:spPr>
          <a:xfrm>
            <a:off x="2057400" y="228600"/>
            <a:ext cx="8610600" cy="609600"/>
          </a:xfrm>
        </p:spPr>
        <p:txBody>
          <a:bodyPr>
            <a:normAutofit fontScale="90000"/>
          </a:bodyPr>
          <a:lstStyle/>
          <a:p>
            <a:r>
              <a:rPr lang="en-US" altLang="en-US"/>
              <a:t>Example 2: The Tower of Hanoi Puzzle</a:t>
            </a:r>
          </a:p>
        </p:txBody>
      </p:sp>
      <p:sp>
        <p:nvSpPr>
          <p:cNvPr id="310275" name="Rectangle 3"/>
          <p:cNvSpPr>
            <a:spLocks noGrp="1" noChangeArrowheads="1"/>
          </p:cNvSpPr>
          <p:nvPr>
            <p:ph type="body" idx="1"/>
          </p:nvPr>
        </p:nvSpPr>
        <p:spPr/>
        <p:txBody>
          <a:bodyPr/>
          <a:lstStyle/>
          <a:p>
            <a:pPr marL="0" indent="0">
              <a:buNone/>
            </a:pPr>
            <a:r>
              <a:rPr lang="en-US" altLang="en-US"/>
              <a:t>																																																																</a:t>
            </a:r>
          </a:p>
        </p:txBody>
      </p:sp>
      <p:pic>
        <p:nvPicPr>
          <p:cNvPr id="310276" name="Picture 4" descr="Fig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1371600"/>
            <a:ext cx="6858000" cy="1828800"/>
          </a:xfrm>
          <a:prstGeom prst="rect">
            <a:avLst/>
          </a:prstGeom>
          <a:noFill/>
          <a:extLst>
            <a:ext uri="{909E8E84-426E-40DD-AFC4-6F175D3DCCD1}">
              <a14:hiddenFill xmlns:a14="http://schemas.microsoft.com/office/drawing/2010/main">
                <a:solidFill>
                  <a:srgbClr val="FFFFFF"/>
                </a:solidFill>
              </a14:hiddenFill>
            </a:ext>
          </a:extLst>
        </p:spPr>
      </p:pic>
      <p:pic>
        <p:nvPicPr>
          <p:cNvPr id="310277" name="Picture 5" descr="Fig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3276600"/>
            <a:ext cx="7772400" cy="2133600"/>
          </a:xfrm>
          <a:prstGeom prst="rect">
            <a:avLst/>
          </a:prstGeom>
          <a:noFill/>
          <a:extLst>
            <a:ext uri="{909E8E84-426E-40DD-AFC4-6F175D3DCCD1}">
              <a14:hiddenFill xmlns:a14="http://schemas.microsoft.com/office/drawing/2010/main">
                <a:solidFill>
                  <a:srgbClr val="FFFFFF"/>
                </a:solidFill>
              </a14:hiddenFill>
            </a:ext>
          </a:extLst>
        </p:spPr>
      </p:pic>
      <p:sp>
        <p:nvSpPr>
          <p:cNvPr id="310278" name="Text Box 6"/>
          <p:cNvSpPr txBox="1">
            <a:spLocks noChangeArrowheads="1"/>
          </p:cNvSpPr>
          <p:nvPr/>
        </p:nvSpPr>
        <p:spPr bwMode="auto">
          <a:xfrm>
            <a:off x="2209800" y="5638800"/>
            <a:ext cx="46482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b="1">
                <a:solidFill>
                  <a:srgbClr val="FFFF99"/>
                </a:solidFill>
                <a:effectLst>
                  <a:outerShdw blurRad="38100" dist="38100" dir="2700000" algn="tl">
                    <a:srgbClr val="000000"/>
                  </a:outerShdw>
                </a:effectLst>
              </a:rPr>
              <a:t>Recurrence for number of moves:</a:t>
            </a:r>
            <a:r>
              <a:rPr lang="en-US" altLang="en-US"/>
              <a:t> </a:t>
            </a:r>
          </a:p>
        </p:txBody>
      </p:sp>
    </p:spTree>
    <p:extLst>
      <p:ext uri="{BB962C8B-B14F-4D97-AF65-F5344CB8AC3E}">
        <p14:creationId xmlns:p14="http://schemas.microsoft.com/office/powerpoint/2010/main" val="701925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2 ©2012 Pearson Education, Inc. Upper Saddle River, NJ. All Rights Reserved. </a:t>
            </a:r>
          </a:p>
        </p:txBody>
      </p:sp>
      <p:sp>
        <p:nvSpPr>
          <p:cNvPr id="5" name="Slide Number Placeholder 5"/>
          <p:cNvSpPr>
            <a:spLocks noGrp="1"/>
          </p:cNvSpPr>
          <p:nvPr>
            <p:ph type="sldNum" sz="quarter" idx="12"/>
          </p:nvPr>
        </p:nvSpPr>
        <p:spPr/>
        <p:txBody>
          <a:bodyPr/>
          <a:lstStyle/>
          <a:p>
            <a:fld id="{602B5581-AC54-49E5-97A2-9E96ACB685B5}" type="slidenum">
              <a:rPr lang="en-US" altLang="en-US"/>
              <a:pPr/>
              <a:t>6</a:t>
            </a:fld>
            <a:endParaRPr lang="en-US" altLang="en-US"/>
          </a:p>
        </p:txBody>
      </p:sp>
      <p:sp>
        <p:nvSpPr>
          <p:cNvPr id="314370" name="Rectangle 2"/>
          <p:cNvSpPr>
            <a:spLocks noGrp="1" noChangeArrowheads="1"/>
          </p:cNvSpPr>
          <p:nvPr>
            <p:ph type="title"/>
          </p:nvPr>
        </p:nvSpPr>
        <p:spPr>
          <a:xfrm>
            <a:off x="1981200" y="152400"/>
            <a:ext cx="8686800" cy="609600"/>
          </a:xfrm>
        </p:spPr>
        <p:txBody>
          <a:bodyPr>
            <a:normAutofit fontScale="90000"/>
          </a:bodyPr>
          <a:lstStyle/>
          <a:p>
            <a:r>
              <a:rPr lang="en-US" altLang="en-US"/>
              <a:t>Solving recurrence for number of moves</a:t>
            </a:r>
          </a:p>
        </p:txBody>
      </p:sp>
      <p:sp>
        <p:nvSpPr>
          <p:cNvPr id="314371" name="Rectangle 3"/>
          <p:cNvSpPr>
            <a:spLocks noGrp="1" noChangeArrowheads="1"/>
          </p:cNvSpPr>
          <p:nvPr>
            <p:ph type="body" idx="1"/>
          </p:nvPr>
        </p:nvSpPr>
        <p:spPr/>
        <p:txBody>
          <a:bodyPr/>
          <a:lstStyle/>
          <a:p>
            <a:pPr>
              <a:buFont typeface="Monotype Sorts" pitchFamily="2" charset="2"/>
              <a:buNone/>
            </a:pPr>
            <a:r>
              <a:rPr lang="en-US" altLang="en-US" sz="2800"/>
              <a:t>M(</a:t>
            </a:r>
            <a:r>
              <a:rPr lang="en-US" altLang="en-US" sz="2800" i="1"/>
              <a:t>n</a:t>
            </a:r>
            <a:r>
              <a:rPr lang="en-US" altLang="en-US" sz="2800"/>
              <a:t>) = 2M(</a:t>
            </a:r>
            <a:r>
              <a:rPr lang="en-US" altLang="en-US" sz="2800" i="1"/>
              <a:t>n</a:t>
            </a:r>
            <a:r>
              <a:rPr lang="en-US" altLang="en-US" sz="2800"/>
              <a:t>-1) + 1,  M(1) = 1</a:t>
            </a:r>
            <a:endParaRPr lang="en-US" altLang="en-US"/>
          </a:p>
        </p:txBody>
      </p:sp>
    </p:spTree>
    <p:extLst>
      <p:ext uri="{BB962C8B-B14F-4D97-AF65-F5344CB8AC3E}">
        <p14:creationId xmlns:p14="http://schemas.microsoft.com/office/powerpoint/2010/main" val="1233263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ltLang="en-US"/>
              <a:t>A. Levitin “Introduction to the Design &amp; Analysis of Algorithms,” 3rd ed., Ch. 2 ©2012 Pearson Education, Inc. Upper Saddle River, NJ. All Rights Reserved. </a:t>
            </a:r>
          </a:p>
        </p:txBody>
      </p:sp>
      <p:sp>
        <p:nvSpPr>
          <p:cNvPr id="8" name="Slide Number Placeholder 5"/>
          <p:cNvSpPr>
            <a:spLocks noGrp="1"/>
          </p:cNvSpPr>
          <p:nvPr>
            <p:ph type="sldNum" sz="quarter" idx="12"/>
          </p:nvPr>
        </p:nvSpPr>
        <p:spPr/>
        <p:txBody>
          <a:bodyPr/>
          <a:lstStyle/>
          <a:p>
            <a:fld id="{AE6CAE5D-BAD1-4BC8-8341-3601262B3C10}" type="slidenum">
              <a:rPr lang="en-US" altLang="en-US"/>
              <a:pPr/>
              <a:t>7</a:t>
            </a:fld>
            <a:endParaRPr lang="en-US" altLang="en-US"/>
          </a:p>
        </p:txBody>
      </p:sp>
      <p:sp>
        <p:nvSpPr>
          <p:cNvPr id="311298" name="Rectangle 2"/>
          <p:cNvSpPr>
            <a:spLocks noGrp="1" noChangeArrowheads="1"/>
          </p:cNvSpPr>
          <p:nvPr>
            <p:ph type="title"/>
          </p:nvPr>
        </p:nvSpPr>
        <p:spPr>
          <a:xfrm>
            <a:off x="1981200" y="152400"/>
            <a:ext cx="8686800" cy="609600"/>
          </a:xfrm>
        </p:spPr>
        <p:txBody>
          <a:bodyPr>
            <a:normAutofit fontScale="90000"/>
          </a:bodyPr>
          <a:lstStyle/>
          <a:p>
            <a:r>
              <a:rPr lang="en-US" altLang="en-US"/>
              <a:t>Tree of calls for the Tower of Hanoi Puzzle</a:t>
            </a:r>
          </a:p>
        </p:txBody>
      </p:sp>
      <p:sp>
        <p:nvSpPr>
          <p:cNvPr id="311299" name="Rectangle 3"/>
          <p:cNvSpPr>
            <a:spLocks noGrp="1" noChangeArrowheads="1"/>
          </p:cNvSpPr>
          <p:nvPr>
            <p:ph type="body" idx="1"/>
          </p:nvPr>
        </p:nvSpPr>
        <p:spPr/>
        <p:txBody>
          <a:bodyPr/>
          <a:lstStyle/>
          <a:p>
            <a:pPr marL="0" indent="0">
              <a:buNone/>
            </a:pPr>
            <a:r>
              <a:rPr lang="en-US" altLang="en-US">
                <a:sym typeface="Symbol" panose="05050102010706020507" pitchFamily="18" charset="2"/>
              </a:rPr>
              <a:t>	</a:t>
            </a:r>
          </a:p>
        </p:txBody>
      </p:sp>
      <p:sp>
        <p:nvSpPr>
          <p:cNvPr id="311300" name="Rectangle 4"/>
          <p:cNvSpPr>
            <a:spLocks noChangeArrowheads="1"/>
          </p:cNvSpPr>
          <p:nvPr/>
        </p:nvSpPr>
        <p:spPr bwMode="auto">
          <a:xfrm>
            <a:off x="1524000" y="0"/>
            <a:ext cx="88392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endParaRPr lang="en-US" altLang="en-US"/>
          </a:p>
        </p:txBody>
      </p:sp>
      <p:pic>
        <p:nvPicPr>
          <p:cNvPr id="311301" name="Picture 5" descr="Fig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1295400"/>
            <a:ext cx="8686800" cy="2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9982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2 ©2012 Pearson Education, Inc. Upper Saddle River, NJ. All Rights Reserved. </a:t>
            </a:r>
          </a:p>
        </p:txBody>
      </p:sp>
      <p:sp>
        <p:nvSpPr>
          <p:cNvPr id="5" name="Slide Number Placeholder 5"/>
          <p:cNvSpPr>
            <a:spLocks noGrp="1"/>
          </p:cNvSpPr>
          <p:nvPr>
            <p:ph type="sldNum" sz="quarter" idx="12"/>
          </p:nvPr>
        </p:nvSpPr>
        <p:spPr/>
        <p:txBody>
          <a:bodyPr/>
          <a:lstStyle/>
          <a:p>
            <a:fld id="{00862C1D-8F2F-4933-ACC3-A23956C2AE3D}" type="slidenum">
              <a:rPr lang="en-US" altLang="en-US"/>
              <a:pPr/>
              <a:t>8</a:t>
            </a:fld>
            <a:endParaRPr lang="en-US" altLang="en-US"/>
          </a:p>
        </p:txBody>
      </p:sp>
      <p:sp>
        <p:nvSpPr>
          <p:cNvPr id="356354" name="Rectangle 2"/>
          <p:cNvSpPr>
            <a:spLocks noGrp="1" noChangeArrowheads="1"/>
          </p:cNvSpPr>
          <p:nvPr>
            <p:ph type="title"/>
          </p:nvPr>
        </p:nvSpPr>
        <p:spPr/>
        <p:txBody>
          <a:bodyPr/>
          <a:lstStyle/>
          <a:p>
            <a:r>
              <a:rPr lang="en-US" altLang="en-US"/>
              <a:t>Example 3: Counting #bits</a:t>
            </a:r>
          </a:p>
        </p:txBody>
      </p:sp>
      <p:pic>
        <p:nvPicPr>
          <p:cNvPr id="356356" name="Picture 4" descr="2_4b"/>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981200" y="1301750"/>
            <a:ext cx="8686800" cy="19875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2411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Recursive algorithms</a:t>
            </a:r>
            <a:endParaRPr lang="en-US" dirty="0"/>
          </a:p>
        </p:txBody>
      </p:sp>
      <p:sp>
        <p:nvSpPr>
          <p:cNvPr id="3" name="Content Placeholder 2"/>
          <p:cNvSpPr>
            <a:spLocks noGrp="1"/>
          </p:cNvSpPr>
          <p:nvPr>
            <p:ph idx="1"/>
          </p:nvPr>
        </p:nvSpPr>
        <p:spPr/>
        <p:txBody>
          <a:bodyPr/>
          <a:lstStyle/>
          <a:p>
            <a:r>
              <a:rPr lang="en-US" dirty="0"/>
              <a:t>Why? How?</a:t>
            </a:r>
          </a:p>
        </p:txBody>
      </p:sp>
    </p:spTree>
    <p:extLst>
      <p:ext uri="{BB962C8B-B14F-4D97-AF65-F5344CB8AC3E}">
        <p14:creationId xmlns:p14="http://schemas.microsoft.com/office/powerpoint/2010/main" val="427846480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221</TotalTime>
  <Words>1765</Words>
  <Application>Microsoft Office PowerPoint</Application>
  <PresentationFormat>Widescreen</PresentationFormat>
  <Paragraphs>346</Paragraphs>
  <Slides>27</Slides>
  <Notes>26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Century Gothic</vt:lpstr>
      <vt:lpstr>Monotype Sorts</vt:lpstr>
      <vt:lpstr>Symbol</vt:lpstr>
      <vt:lpstr>Times New Roman</vt:lpstr>
      <vt:lpstr>Wingdings 3</vt:lpstr>
      <vt:lpstr>Wisp</vt:lpstr>
      <vt:lpstr>Plan for Analysis of Recursive Algorithms</vt:lpstr>
      <vt:lpstr>Recursive definition of sum of series</vt:lpstr>
      <vt:lpstr>Example 1: Recursive evaluation of n!</vt:lpstr>
      <vt:lpstr>Solving the recurrence for M(n)</vt:lpstr>
      <vt:lpstr>Example 2: The Tower of Hanoi Puzzle</vt:lpstr>
      <vt:lpstr>Solving recurrence for number of moves</vt:lpstr>
      <vt:lpstr>Tree of calls for the Tower of Hanoi Puzzle</vt:lpstr>
      <vt:lpstr>Example 3: Counting #bits</vt:lpstr>
      <vt:lpstr>Recursive algorithms</vt:lpstr>
      <vt:lpstr>Problem of the day</vt:lpstr>
      <vt:lpstr>Problem of the day</vt:lpstr>
      <vt:lpstr>Pseudo code</vt:lpstr>
      <vt:lpstr>Recurrence for computing power</vt:lpstr>
      <vt:lpstr>Recurrence for computing power</vt:lpstr>
      <vt:lpstr>Recurrence for computing power</vt:lpstr>
      <vt:lpstr>Time complexity for Alg1</vt:lpstr>
      <vt:lpstr>Time complexity for Alg2</vt:lpstr>
      <vt:lpstr>Time complexity for Alg2</vt:lpstr>
      <vt:lpstr>Time complexity for Alg2</vt:lpstr>
      <vt:lpstr>Time complexity for Alg2</vt:lpstr>
      <vt:lpstr>Time complexity for Alg2</vt:lpstr>
      <vt:lpstr>Time complexity for Alg2</vt:lpstr>
      <vt:lpstr>Time complexity for Alg2</vt:lpstr>
      <vt:lpstr>Time complexity for Alg2</vt:lpstr>
      <vt:lpstr>Time complexity for Alg2</vt:lpstr>
      <vt:lpstr>Time complexity for Alg2</vt:lpstr>
      <vt:lpstr>Time complexity for Alg2</vt:lpstr>
    </vt:vector>
  </TitlesOfParts>
  <Company>California State University, Bakersfield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Chengwei Lei</dc:creator>
  <cp:lastModifiedBy>Chengwei Lei</cp:lastModifiedBy>
  <cp:revision>37</cp:revision>
  <dcterms:created xsi:type="dcterms:W3CDTF">2016-08-31T19:16:09Z</dcterms:created>
  <dcterms:modified xsi:type="dcterms:W3CDTF">2024-09-18T03:55:41Z</dcterms:modified>
</cp:coreProperties>
</file>