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308" r:id="rId6"/>
    <p:sldId id="28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3970800" y="8830080"/>
            <a:ext cx="3037320" cy="464400"/>
          </a:xfrm>
          <a:prstGeom prst="rect">
            <a:avLst/>
          </a:prstGeom>
          <a:noFill/>
          <a:ln>
            <a:noFill/>
          </a:ln>
        </p:spPr>
        <p:txBody>
          <a:bodyPr lIns="93240" tIns="46440" rIns="93240" bIns="46440" anchor="b"/>
          <a:lstStyle/>
          <a:p>
            <a:pPr algn="r">
              <a:lnSpc>
                <a:spcPct val="100000"/>
              </a:lnSpc>
            </a:pPr>
            <a:fld id="{B4FFA708-CB69-4B1F-8336-64D0A928FB7F}" type="slidenum"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700920" y="4415760"/>
            <a:ext cx="5608080" cy="4183200"/>
          </a:xfrm>
          <a:prstGeom prst="rect">
            <a:avLst/>
          </a:prstGeom>
        </p:spPr>
        <p:txBody>
          <a:bodyPr lIns="93240" tIns="46440" rIns="93240" bIns="4644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2940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3970800" y="8830080"/>
            <a:ext cx="3037320" cy="464400"/>
          </a:xfrm>
          <a:prstGeom prst="rect">
            <a:avLst/>
          </a:prstGeom>
          <a:noFill/>
          <a:ln>
            <a:noFill/>
          </a:ln>
        </p:spPr>
        <p:txBody>
          <a:bodyPr lIns="93240" tIns="46440" rIns="93240" bIns="46440" anchor="b"/>
          <a:lstStyle/>
          <a:p>
            <a:pPr algn="r">
              <a:lnSpc>
                <a:spcPct val="100000"/>
              </a:lnSpc>
            </a:pPr>
            <a:fld id="{861BA959-389D-40D0-95EB-96019B10A763}" type="slidenum"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700920" y="4415760"/>
            <a:ext cx="5608080" cy="4183200"/>
          </a:xfrm>
          <a:prstGeom prst="rect">
            <a:avLst/>
          </a:prstGeom>
        </p:spPr>
        <p:txBody>
          <a:bodyPr lIns="93240" tIns="46440" rIns="93240" bIns="4644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1490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3970800" y="8830080"/>
            <a:ext cx="3037320" cy="464400"/>
          </a:xfrm>
          <a:prstGeom prst="rect">
            <a:avLst/>
          </a:prstGeom>
          <a:noFill/>
          <a:ln>
            <a:noFill/>
          </a:ln>
        </p:spPr>
        <p:txBody>
          <a:bodyPr lIns="93240" tIns="46440" rIns="93240" bIns="46440" anchor="b"/>
          <a:lstStyle/>
          <a:p>
            <a:pPr algn="r">
              <a:lnSpc>
                <a:spcPct val="100000"/>
              </a:lnSpc>
            </a:pPr>
            <a:fld id="{8DCC50F0-5D02-48B6-8241-02455A5D5AA5}" type="slidenum"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3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700920" y="4415760"/>
            <a:ext cx="5608080" cy="4183200"/>
          </a:xfrm>
          <a:prstGeom prst="rect">
            <a:avLst/>
          </a:prstGeom>
        </p:spPr>
        <p:txBody>
          <a:bodyPr lIns="93240" tIns="46440" rIns="93240" bIns="4644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1315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3970800" y="8830080"/>
            <a:ext cx="3037320" cy="464400"/>
          </a:xfrm>
          <a:prstGeom prst="rect">
            <a:avLst/>
          </a:prstGeom>
          <a:noFill/>
          <a:ln>
            <a:noFill/>
          </a:ln>
        </p:spPr>
        <p:txBody>
          <a:bodyPr lIns="93240" tIns="46440" rIns="93240" bIns="46440" anchor="b"/>
          <a:lstStyle/>
          <a:p>
            <a:pPr algn="r">
              <a:lnSpc>
                <a:spcPct val="100000"/>
              </a:lnSpc>
            </a:pPr>
            <a:fld id="{69B144A8-5632-4DA7-B6C2-7BC4488FF3A4}" type="slidenum"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4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700920" y="4415760"/>
            <a:ext cx="5608080" cy="4183200"/>
          </a:xfrm>
          <a:prstGeom prst="rect">
            <a:avLst/>
          </a:prstGeom>
        </p:spPr>
        <p:txBody>
          <a:bodyPr lIns="93240" tIns="46440" rIns="93240" bIns="4644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11238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175B0FF-0164-3D49-1734-3C6228F874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613DEF-E9AA-4CBA-9774-4E6C55062F1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10946" name="Rectangle 2">
            <a:extLst>
              <a:ext uri="{FF2B5EF4-FFF2-40B4-BE49-F238E27FC236}">
                <a16:creationId xmlns:a16="http://schemas.microsoft.com/office/drawing/2014/main" id="{2738431B-508F-7218-064B-EC78ABFA69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4017CCFD-E223-FFEB-7EE9-3EA9401DFF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4E48AF-9CE7-4AED-825C-E0A4001DDFD6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832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8229720" y="6248520"/>
            <a:ext cx="1828440" cy="323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11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9/1/16</a:t>
            </a:r>
            <a:endParaRPr lang="en-US" sz="1400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7" name="TextShape 2"/>
          <p:cNvSpPr txBox="1"/>
          <p:nvPr/>
        </p:nvSpPr>
        <p:spPr>
          <a:xfrm>
            <a:off x="10238880" y="6150960"/>
            <a:ext cx="428760" cy="456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45E8AF5E-4913-4237-8B82-D84CCBFF2E4D}" type="slidenum">
              <a:rPr lang="en-US" sz="1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lang="en-US" sz="1400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8" name="TextShape 3"/>
          <p:cNvSpPr txBox="1"/>
          <p:nvPr/>
        </p:nvSpPr>
        <p:spPr>
          <a:xfrm>
            <a:off x="2438400" y="457200"/>
            <a:ext cx="769572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en-US" sz="3600" spc="-1" dirty="0">
                <a:uFill>
                  <a:solidFill>
                    <a:srgbClr val="FFFFFF"/>
                  </a:solidFill>
                </a:uFill>
                <a:latin typeface="Trebuchet MS"/>
              </a:rPr>
              <a:t>Asymptotic Analysis</a:t>
            </a:r>
            <a:endParaRPr lang="en-US" spc="-1" dirty="0"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9" name="TextShape 4"/>
          <p:cNvSpPr txBox="1"/>
          <p:nvPr/>
        </p:nvSpPr>
        <p:spPr>
          <a:xfrm>
            <a:off x="2438400" y="1905120"/>
            <a:ext cx="7695720" cy="4220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343080" indent="-342720">
              <a:buClr>
                <a:srgbClr val="FFFFFF"/>
              </a:buClr>
              <a:buFont typeface="Symbol" charset="2"/>
              <a:buChar char=""/>
            </a:pPr>
            <a:r>
              <a:rPr lang="en-US" sz="2800" spc="-1" dirty="0">
                <a:uFill>
                  <a:solidFill>
                    <a:srgbClr val="FFFFFF"/>
                  </a:solidFill>
                </a:uFill>
                <a:latin typeface="Trebuchet MS"/>
              </a:rPr>
              <a:t>Ignore actual and abstract statement costs</a:t>
            </a:r>
            <a:endParaRPr lang="en-US" sz="2000" spc="-1" dirty="0"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343080" indent="-342720">
              <a:buClr>
                <a:srgbClr val="008000"/>
              </a:buClr>
              <a:buFont typeface="Symbol" charset="2"/>
              <a:buChar char=""/>
            </a:pPr>
            <a:r>
              <a:rPr lang="en-US" sz="2800" i="1" spc="-1" dirty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Order of growth</a:t>
            </a:r>
            <a:r>
              <a:rPr lang="en-US" sz="2800" spc="-1" dirty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</a:t>
            </a:r>
            <a:r>
              <a:rPr lang="en-US" sz="2800" spc="-1" dirty="0">
                <a:uFill>
                  <a:solidFill>
                    <a:srgbClr val="FFFFFF"/>
                  </a:solidFill>
                </a:uFill>
                <a:latin typeface="Trebuchet MS"/>
              </a:rPr>
              <a:t>is the interesting measure:</a:t>
            </a:r>
            <a:endParaRPr lang="en-US" sz="2000" spc="-1" dirty="0"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743040" lvl="1" indent="-285480">
              <a:buClr>
                <a:srgbClr val="FFFFFF"/>
              </a:buClr>
              <a:buFont typeface="Symbol" charset="2"/>
              <a:buChar char=""/>
            </a:pPr>
            <a:r>
              <a:rPr lang="en-US" sz="2400" spc="-1" dirty="0">
                <a:uFill>
                  <a:solidFill>
                    <a:srgbClr val="FFFFFF"/>
                  </a:solidFill>
                </a:uFill>
                <a:latin typeface="Trebuchet MS"/>
              </a:rPr>
              <a:t>Highest-order term is what counts</a:t>
            </a:r>
            <a:endParaRPr lang="en-US" sz="2000" spc="-1" dirty="0"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1143000" lvl="2" indent="-228240">
              <a:buClr>
                <a:srgbClr val="FFFFFF"/>
              </a:buClr>
              <a:buFont typeface="Symbol" charset="2"/>
              <a:buChar char=""/>
            </a:pPr>
            <a:r>
              <a:rPr lang="en-US" sz="2000" spc="-1" dirty="0">
                <a:uFill>
                  <a:solidFill>
                    <a:srgbClr val="FFFFFF"/>
                  </a:solidFill>
                </a:uFill>
                <a:latin typeface="Trebuchet MS"/>
              </a:rPr>
              <a:t>As the input size grows larger it is the high order term that dominates</a:t>
            </a:r>
          </a:p>
          <a:p>
            <a:endParaRPr lang="en-US" sz="2000" spc="-1" dirty="0"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pic>
        <p:nvPicPr>
          <p:cNvPr id="70" name="Picture 4"/>
          <p:cNvPicPr/>
          <p:nvPr/>
        </p:nvPicPr>
        <p:blipFill>
          <a:blip r:embed="rId3"/>
          <a:stretch/>
        </p:blipFill>
        <p:spPr>
          <a:xfrm>
            <a:off x="5023200" y="3886200"/>
            <a:ext cx="5028840" cy="31190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67111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Shape 1"/>
          <p:cNvSpPr txBox="1"/>
          <p:nvPr/>
        </p:nvSpPr>
        <p:spPr>
          <a:xfrm>
            <a:off x="8229720" y="6248520"/>
            <a:ext cx="1828440" cy="323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11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9/1/16</a:t>
            </a:r>
            <a:endParaRPr lang="en-US" sz="1400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2" name="TextShape 2"/>
          <p:cNvSpPr txBox="1"/>
          <p:nvPr/>
        </p:nvSpPr>
        <p:spPr>
          <a:xfrm>
            <a:off x="10238880" y="6150960"/>
            <a:ext cx="428760" cy="456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B2F94AF1-062C-4DAC-9F1B-0280153B9DFA}" type="slidenum">
              <a:rPr lang="en-US" sz="1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</a:t>
            </a:fld>
            <a:endParaRPr lang="en-US" sz="1400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3" name="TextShape 3"/>
          <p:cNvSpPr txBox="1"/>
          <p:nvPr/>
        </p:nvSpPr>
        <p:spPr>
          <a:xfrm>
            <a:off x="2438400" y="457200"/>
            <a:ext cx="769572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en-US" sz="3600" spc="-1" dirty="0">
                <a:uFill>
                  <a:solidFill>
                    <a:srgbClr val="FFFFFF"/>
                  </a:solidFill>
                </a:uFill>
                <a:latin typeface="Trebuchet MS"/>
              </a:rPr>
              <a:t>Comparison of functions</a:t>
            </a:r>
            <a:endParaRPr lang="en-US" spc="-1" dirty="0"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74" name="TextShape 4"/>
          <p:cNvSpPr txBox="1"/>
          <p:nvPr/>
        </p:nvSpPr>
        <p:spPr>
          <a:xfrm>
            <a:off x="2438400" y="1905120"/>
            <a:ext cx="7467120" cy="4220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343080" indent="-342720"/>
            <a:endParaRPr lang="en-US" sz="2000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343080" indent="-342720"/>
            <a:endParaRPr lang="en-US" sz="2000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graphicFrame>
        <p:nvGraphicFramePr>
          <p:cNvPr id="75" name="Table 5"/>
          <p:cNvGraphicFramePr/>
          <p:nvPr>
            <p:extLst>
              <p:ext uri="{D42A27DB-BD31-4B8C-83A1-F6EECF244321}">
                <p14:modId xmlns:p14="http://schemas.microsoft.com/office/powerpoint/2010/main" val="2426443140"/>
              </p:ext>
            </p:extLst>
          </p:nvPr>
        </p:nvGraphicFramePr>
        <p:xfrm>
          <a:off x="2209800" y="1752480"/>
          <a:ext cx="7848360" cy="4063680"/>
        </p:xfrm>
        <a:graphic>
          <a:graphicData uri="http://schemas.openxmlformats.org/drawingml/2006/table">
            <a:tbl>
              <a:tblPr/>
              <a:tblGrid>
                <a:gridCol w="9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7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4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1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17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068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08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log</a:t>
                      </a:r>
                      <a:r>
                        <a:rPr lang="en-US" sz="2400" b="0" strike="noStrike" spc="-1" baseline="-25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</a:t>
                      </a: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n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 dirty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n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nlog</a:t>
                      </a:r>
                      <a:r>
                        <a:rPr lang="en-US" sz="2400" b="0" strike="noStrike" spc="-1" baseline="-25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</a:t>
                      </a: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n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n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n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n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n!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2808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3.3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33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6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2808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6.6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 dirty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 dirty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660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4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6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30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158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2808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0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 dirty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 dirty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4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6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9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2808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0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4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13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4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8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12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2808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17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6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15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2808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6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20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6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7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12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</a:t>
                      </a:r>
                      <a:r>
                        <a:rPr lang="en-US" sz="2400" b="0" strike="noStrike" spc="-1" baseline="3000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18</a:t>
                      </a:r>
                      <a:endParaRPr lang="en-US" sz="1800" b="0" strike="noStrike" spc="-1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2808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6" name="CustomShape 6"/>
          <p:cNvSpPr/>
          <p:nvPr/>
        </p:nvSpPr>
        <p:spPr>
          <a:xfrm>
            <a:off x="4648080" y="6019920"/>
            <a:ext cx="556236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pc="-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 a super computer that does 1 trillion operations per second, it will be longer than 1 billion years</a:t>
            </a:r>
            <a:endParaRPr lang="en-US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Line 7"/>
          <p:cNvSpPr/>
          <p:nvPr/>
        </p:nvSpPr>
        <p:spPr>
          <a:xfrm flipV="1">
            <a:off x="8305680" y="3352680"/>
            <a:ext cx="152280" cy="2743200"/>
          </a:xfrm>
          <a:prstGeom prst="line">
            <a:avLst/>
          </a:prstGeom>
          <a:ln w="381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9366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8229720" y="6248520"/>
            <a:ext cx="1828440" cy="323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11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9/1/16</a:t>
            </a:r>
            <a:endParaRPr lang="en-US" sz="1400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10238880" y="6150960"/>
            <a:ext cx="428760" cy="456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50712108-A521-4E94-BF6F-768D9BFF2DAD}" type="slidenum">
              <a:rPr lang="en-US" sz="1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</a:t>
            </a:fld>
            <a:endParaRPr lang="en-US" sz="1400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0" name="TextShape 3"/>
          <p:cNvSpPr txBox="1"/>
          <p:nvPr/>
        </p:nvSpPr>
        <p:spPr>
          <a:xfrm>
            <a:off x="2438400" y="457200"/>
            <a:ext cx="769572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en-US" sz="3600" spc="-1" dirty="0">
                <a:uFill>
                  <a:solidFill>
                    <a:srgbClr val="FFFFFF"/>
                  </a:solidFill>
                </a:uFill>
                <a:latin typeface="Trebuchet MS"/>
              </a:rPr>
              <a:t>Order of growth</a:t>
            </a:r>
            <a:endParaRPr lang="en-US" spc="-1" dirty="0"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81" name="TextShape 4"/>
          <p:cNvSpPr txBox="1"/>
          <p:nvPr/>
        </p:nvSpPr>
        <p:spPr>
          <a:xfrm>
            <a:off x="2438400" y="1905120"/>
            <a:ext cx="8229240" cy="4220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343080" indent="-342720"/>
            <a:endParaRPr lang="en-US" sz="2000" spc="-1" dirty="0"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343080" indent="-342720"/>
            <a:endParaRPr lang="en-US" sz="2000" spc="-1" dirty="0"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343080" indent="-342720"/>
            <a:r>
              <a:rPr lang="en-US" sz="2800" spc="-1" dirty="0">
                <a:uFill>
                  <a:solidFill>
                    <a:srgbClr val="FFFFFF"/>
                  </a:solidFill>
                </a:uFill>
                <a:latin typeface="Trebuchet MS"/>
              </a:rPr>
              <a:t>1 &lt;&lt; log</a:t>
            </a:r>
            <a:r>
              <a:rPr lang="en-US" sz="2800" spc="-1" baseline="-25000" dirty="0">
                <a:uFill>
                  <a:solidFill>
                    <a:srgbClr val="FFFFFF"/>
                  </a:solidFill>
                </a:uFill>
                <a:latin typeface="Trebuchet MS"/>
              </a:rPr>
              <a:t>2</a:t>
            </a:r>
            <a:r>
              <a:rPr lang="en-US" sz="2800" spc="-1" dirty="0">
                <a:uFill>
                  <a:solidFill>
                    <a:srgbClr val="FFFFFF"/>
                  </a:solidFill>
                </a:uFill>
                <a:latin typeface="Trebuchet MS"/>
              </a:rPr>
              <a:t>n &lt;&lt; n &lt;&lt; nlog</a:t>
            </a:r>
            <a:r>
              <a:rPr lang="en-US" sz="2800" spc="-1" baseline="-25000" dirty="0">
                <a:uFill>
                  <a:solidFill>
                    <a:srgbClr val="FFFFFF"/>
                  </a:solidFill>
                </a:uFill>
                <a:latin typeface="Trebuchet MS"/>
              </a:rPr>
              <a:t>2</a:t>
            </a:r>
            <a:r>
              <a:rPr lang="en-US" sz="2800" spc="-1" dirty="0">
                <a:uFill>
                  <a:solidFill>
                    <a:srgbClr val="FFFFFF"/>
                  </a:solidFill>
                </a:uFill>
                <a:latin typeface="Trebuchet MS"/>
              </a:rPr>
              <a:t>n &lt;&lt; n</a:t>
            </a:r>
            <a:r>
              <a:rPr lang="en-US" sz="2800" spc="-1" baseline="30000" dirty="0">
                <a:uFill>
                  <a:solidFill>
                    <a:srgbClr val="FFFFFF"/>
                  </a:solidFill>
                </a:uFill>
                <a:latin typeface="Trebuchet MS"/>
              </a:rPr>
              <a:t>2 </a:t>
            </a:r>
            <a:r>
              <a:rPr lang="en-US" sz="2800" spc="-1" dirty="0">
                <a:uFill>
                  <a:solidFill>
                    <a:srgbClr val="FFFFFF"/>
                  </a:solidFill>
                </a:uFill>
                <a:latin typeface="Trebuchet MS"/>
              </a:rPr>
              <a:t>&lt;&lt; n</a:t>
            </a:r>
            <a:r>
              <a:rPr lang="en-US" sz="2800" spc="-1" baseline="30000" dirty="0">
                <a:uFill>
                  <a:solidFill>
                    <a:srgbClr val="FFFFFF"/>
                  </a:solidFill>
                </a:uFill>
                <a:latin typeface="Trebuchet MS"/>
              </a:rPr>
              <a:t>3 </a:t>
            </a:r>
            <a:r>
              <a:rPr lang="en-US" sz="2800" spc="-1" dirty="0">
                <a:uFill>
                  <a:solidFill>
                    <a:srgbClr val="FFFFFF"/>
                  </a:solidFill>
                </a:uFill>
                <a:latin typeface="Trebuchet MS"/>
              </a:rPr>
              <a:t>&lt;&lt; 2</a:t>
            </a:r>
            <a:r>
              <a:rPr lang="en-US" sz="2800" spc="-1" baseline="30000" dirty="0">
                <a:uFill>
                  <a:solidFill>
                    <a:srgbClr val="FFFFFF"/>
                  </a:solidFill>
                </a:uFill>
                <a:latin typeface="Trebuchet MS"/>
              </a:rPr>
              <a:t>n </a:t>
            </a:r>
            <a:r>
              <a:rPr lang="en-US" sz="2800" spc="-1" dirty="0">
                <a:uFill>
                  <a:solidFill>
                    <a:srgbClr val="FFFFFF"/>
                  </a:solidFill>
                </a:uFill>
                <a:latin typeface="Trebuchet MS"/>
              </a:rPr>
              <a:t>&lt;&lt; n!</a:t>
            </a:r>
            <a:endParaRPr lang="en-US" sz="2000" spc="-1" dirty="0"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343080" indent="-342720"/>
            <a:endParaRPr lang="en-US" sz="2000" spc="-1" dirty="0"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343080" indent="-342720"/>
            <a:endParaRPr lang="en-US" sz="1100" spc="-1" dirty="0"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343080" indent="-342720"/>
            <a:endParaRPr lang="en-US" sz="1100" spc="-1" dirty="0"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343080" indent="-342720"/>
            <a:r>
              <a:rPr lang="en-US" sz="1400" spc="-1" dirty="0">
                <a:uFill>
                  <a:solidFill>
                    <a:srgbClr val="FFFFFF"/>
                  </a:solidFill>
                </a:uFill>
                <a:latin typeface="Trebuchet MS"/>
              </a:rPr>
              <a:t>(We are slightly abusing of the “&lt;&lt;“ sign. It means a smaller order of growth).</a:t>
            </a:r>
            <a:endParaRPr lang="en-US" sz="1100" spc="-1" dirty="0"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30703165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8229720" y="6248520"/>
            <a:ext cx="1828440" cy="323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11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9/1/16</a:t>
            </a:r>
            <a:endParaRPr lang="en-US" sz="1400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10238880" y="6150960"/>
            <a:ext cx="428760" cy="456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0C3DAD41-7260-465E-BC2E-ED06A3A4614D}" type="slidenum">
              <a:rPr lang="en-US" sz="1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</a:t>
            </a:fld>
            <a:endParaRPr lang="en-US" sz="1400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4" name="TextShape 3"/>
          <p:cNvSpPr txBox="1"/>
          <p:nvPr/>
        </p:nvSpPr>
        <p:spPr>
          <a:xfrm>
            <a:off x="2438400" y="457200"/>
            <a:ext cx="769572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en-US" sz="3600" spc="-1" dirty="0">
                <a:uFill>
                  <a:solidFill>
                    <a:srgbClr val="FFFFFF"/>
                  </a:solidFill>
                </a:uFill>
                <a:latin typeface="Trebuchet MS"/>
              </a:rPr>
              <a:t>Exact analysis is hard!</a:t>
            </a:r>
            <a:endParaRPr lang="en-US" spc="-1" dirty="0"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85" name="TextShape 4"/>
          <p:cNvSpPr txBox="1"/>
          <p:nvPr/>
        </p:nvSpPr>
        <p:spPr>
          <a:xfrm>
            <a:off x="2438400" y="1905120"/>
            <a:ext cx="7467120" cy="4220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343080" indent="-342720">
              <a:buClr>
                <a:srgbClr val="FFFFFF"/>
              </a:buClr>
              <a:buFont typeface="Symbol" charset="2"/>
              <a:buChar char=""/>
            </a:pPr>
            <a:r>
              <a:rPr lang="en-US" sz="2000" spc="-1" dirty="0">
                <a:uFill>
                  <a:solidFill>
                    <a:srgbClr val="FFFFFF"/>
                  </a:solidFill>
                </a:uFill>
                <a:latin typeface="Trebuchet MS"/>
              </a:rPr>
              <a:t>Worst-case and average-case are difficult to deal with precisely, because the details are very complicated</a:t>
            </a:r>
          </a:p>
          <a:p>
            <a:pPr>
              <a:lnSpc>
                <a:spcPct val="100000"/>
              </a:lnSpc>
            </a:pPr>
            <a:endParaRPr lang="en-US" sz="2000" spc="-1" dirty="0"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86" name="Line 5"/>
          <p:cNvSpPr/>
          <p:nvPr/>
        </p:nvSpPr>
        <p:spPr>
          <a:xfrm flipV="1">
            <a:off x="3124200" y="3200400"/>
            <a:ext cx="360" cy="2209680"/>
          </a:xfrm>
          <a:prstGeom prst="line">
            <a:avLst/>
          </a:prstGeom>
          <a:ln w="381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87" name="Line 6"/>
          <p:cNvSpPr/>
          <p:nvPr/>
        </p:nvSpPr>
        <p:spPr>
          <a:xfrm>
            <a:off x="3124200" y="5410080"/>
            <a:ext cx="3581280" cy="360"/>
          </a:xfrm>
          <a:prstGeom prst="line">
            <a:avLst/>
          </a:prstGeom>
          <a:ln w="381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88" name="CustomShape 7"/>
          <p:cNvSpPr/>
          <p:nvPr/>
        </p:nvSpPr>
        <p:spPr>
          <a:xfrm>
            <a:off x="3124200" y="3276720"/>
            <a:ext cx="2514240" cy="2133360"/>
          </a:xfrm>
          <a:custGeom>
            <a:avLst/>
            <a:gdLst/>
            <a:ahLst/>
            <a:cxnLst/>
            <a:rect l="l" t="t" r="r" b="b"/>
            <a:pathLst>
              <a:path w="1584" h="1344">
                <a:moveTo>
                  <a:pt x="0" y="1344"/>
                </a:moveTo>
                <a:cubicBezTo>
                  <a:pt x="72" y="1176"/>
                  <a:pt x="144" y="1008"/>
                  <a:pt x="336" y="816"/>
                </a:cubicBezTo>
                <a:cubicBezTo>
                  <a:pt x="528" y="624"/>
                  <a:pt x="944" y="328"/>
                  <a:pt x="1152" y="192"/>
                </a:cubicBezTo>
                <a:cubicBezTo>
                  <a:pt x="1360" y="56"/>
                  <a:pt x="1472" y="28"/>
                  <a:pt x="1584" y="0"/>
                </a:cubicBezTo>
              </a:path>
            </a:pathLst>
          </a:custGeom>
          <a:noFill/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89" name="CustomShape 8"/>
          <p:cNvSpPr/>
          <p:nvPr/>
        </p:nvSpPr>
        <p:spPr>
          <a:xfrm>
            <a:off x="3124200" y="3886200"/>
            <a:ext cx="3047760" cy="1523520"/>
          </a:xfrm>
          <a:custGeom>
            <a:avLst/>
            <a:gdLst/>
            <a:ahLst/>
            <a:cxnLst/>
            <a:rect l="l" t="t" r="r" b="b"/>
            <a:pathLst>
              <a:path w="2016" h="720">
                <a:moveTo>
                  <a:pt x="0" y="720"/>
                </a:moveTo>
                <a:cubicBezTo>
                  <a:pt x="120" y="660"/>
                  <a:pt x="240" y="600"/>
                  <a:pt x="576" y="480"/>
                </a:cubicBezTo>
                <a:cubicBezTo>
                  <a:pt x="912" y="360"/>
                  <a:pt x="1464" y="180"/>
                  <a:pt x="2016" y="0"/>
                </a:cubicBezTo>
              </a:path>
            </a:pathLst>
          </a:custGeom>
          <a:noFill/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90" name="CustomShape 9"/>
          <p:cNvSpPr/>
          <p:nvPr/>
        </p:nvSpPr>
        <p:spPr>
          <a:xfrm>
            <a:off x="3159120" y="3505320"/>
            <a:ext cx="2479320" cy="1875960"/>
          </a:xfrm>
          <a:custGeom>
            <a:avLst/>
            <a:gdLst/>
            <a:ahLst/>
            <a:cxnLst/>
            <a:rect l="l" t="t" r="r" b="b"/>
            <a:pathLst>
              <a:path w="2348" h="1285">
                <a:moveTo>
                  <a:pt x="0" y="1285"/>
                </a:moveTo>
                <a:cubicBezTo>
                  <a:pt x="49" y="1242"/>
                  <a:pt x="88" y="1185"/>
                  <a:pt x="144" y="1152"/>
                </a:cubicBezTo>
                <a:cubicBezTo>
                  <a:pt x="160" y="1142"/>
                  <a:pt x="182" y="1146"/>
                  <a:pt x="200" y="1141"/>
                </a:cubicBezTo>
                <a:cubicBezTo>
                  <a:pt x="241" y="1131"/>
                  <a:pt x="281" y="1118"/>
                  <a:pt x="321" y="1107"/>
                </a:cubicBezTo>
                <a:cubicBezTo>
                  <a:pt x="399" y="1057"/>
                  <a:pt x="488" y="985"/>
                  <a:pt x="554" y="919"/>
                </a:cubicBezTo>
                <a:cubicBezTo>
                  <a:pt x="676" y="797"/>
                  <a:pt x="550" y="897"/>
                  <a:pt x="654" y="819"/>
                </a:cubicBezTo>
                <a:cubicBezTo>
                  <a:pt x="676" y="826"/>
                  <a:pt x="698" y="849"/>
                  <a:pt x="720" y="841"/>
                </a:cubicBezTo>
                <a:cubicBezTo>
                  <a:pt x="905" y="772"/>
                  <a:pt x="942" y="694"/>
                  <a:pt x="1064" y="553"/>
                </a:cubicBezTo>
                <a:cubicBezTo>
                  <a:pt x="1086" y="527"/>
                  <a:pt x="1132" y="438"/>
                  <a:pt x="1163" y="421"/>
                </a:cubicBezTo>
                <a:cubicBezTo>
                  <a:pt x="1189" y="407"/>
                  <a:pt x="1222" y="413"/>
                  <a:pt x="1252" y="409"/>
                </a:cubicBezTo>
                <a:cubicBezTo>
                  <a:pt x="1499" y="327"/>
                  <a:pt x="1536" y="325"/>
                  <a:pt x="1728" y="177"/>
                </a:cubicBezTo>
                <a:cubicBezTo>
                  <a:pt x="1880" y="348"/>
                  <a:pt x="1886" y="311"/>
                  <a:pt x="2138" y="166"/>
                </a:cubicBezTo>
                <a:cubicBezTo>
                  <a:pt x="2177" y="144"/>
                  <a:pt x="2203" y="105"/>
                  <a:pt x="2238" y="77"/>
                </a:cubicBezTo>
                <a:cubicBezTo>
                  <a:pt x="2273" y="49"/>
                  <a:pt x="2348" y="0"/>
                  <a:pt x="2348" y="0"/>
                </a:cubicBezTo>
              </a:path>
            </a:pathLst>
          </a:custGeom>
          <a:noFill/>
          <a:ln w="381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91" name="CustomShape 10"/>
          <p:cNvSpPr/>
          <p:nvPr/>
        </p:nvSpPr>
        <p:spPr>
          <a:xfrm>
            <a:off x="2895600" y="5715000"/>
            <a:ext cx="7162560" cy="943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spc="-1" dirty="0">
                <a:uFill>
                  <a:solidFill>
                    <a:srgbClr val="FFFFFF"/>
                  </a:solidFill>
                </a:uFill>
                <a:latin typeface="Arial"/>
              </a:rPr>
              <a:t>It may be easier to talk about upper and lower bounds of the function.</a:t>
            </a:r>
            <a:endParaRPr lang="en-US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240867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4232B5AC-7356-9C61-6112-FF21A825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2 ©2012 Pearson Education, Inc. Upper Saddle River, NJ. All Rights Reserved. 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B63EE20-7704-0E93-0A1E-F179C3985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CB27-94BE-4C31-9310-28307CABBF7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00706" name="Rectangle 2">
            <a:extLst>
              <a:ext uri="{FF2B5EF4-FFF2-40B4-BE49-F238E27FC236}">
                <a16:creationId xmlns:a16="http://schemas.microsoft.com/office/drawing/2014/main" id="{8F0E6273-1752-A7D8-FCCC-5FEFC5D556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Asymptotic order of growth</a:t>
            </a:r>
          </a:p>
        </p:txBody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id="{EFE33FBB-D196-C666-A5BB-0810FA4036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266826"/>
            <a:ext cx="8763000" cy="4905375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A way of comparing functions that ignores constant factors and small input sizes</a:t>
            </a:r>
          </a:p>
          <a:p>
            <a:endParaRPr lang="en-US" altLang="en-US"/>
          </a:p>
          <a:p>
            <a:r>
              <a:rPr lang="en-US" altLang="en-US"/>
              <a:t>O(</a:t>
            </a:r>
            <a:r>
              <a:rPr lang="en-US" altLang="en-US" i="1"/>
              <a:t>g</a:t>
            </a:r>
            <a:r>
              <a:rPr lang="en-US" altLang="en-US"/>
              <a:t>(</a:t>
            </a:r>
            <a:r>
              <a:rPr lang="en-US" altLang="en-US" i="1"/>
              <a:t>n</a:t>
            </a:r>
            <a:r>
              <a:rPr lang="en-US" altLang="en-US"/>
              <a:t>)): class of functions </a:t>
            </a:r>
            <a:r>
              <a:rPr lang="en-US" altLang="en-US" i="1"/>
              <a:t>f</a:t>
            </a:r>
            <a:r>
              <a:rPr lang="en-US" altLang="en-US"/>
              <a:t>(</a:t>
            </a:r>
            <a:r>
              <a:rPr lang="en-US" altLang="en-US" i="1"/>
              <a:t>n</a:t>
            </a:r>
            <a:r>
              <a:rPr lang="en-US" altLang="en-US"/>
              <a:t>) that grow </a:t>
            </a:r>
            <a:r>
              <a:rPr lang="en-US" altLang="en-US" u="sng"/>
              <a:t>no faster</a:t>
            </a:r>
            <a:r>
              <a:rPr lang="en-US" altLang="en-US"/>
              <a:t> than </a:t>
            </a:r>
            <a:r>
              <a:rPr lang="en-US" altLang="en-US" i="1"/>
              <a:t>g</a:t>
            </a:r>
            <a:r>
              <a:rPr lang="en-US" altLang="en-US"/>
              <a:t>(</a:t>
            </a:r>
            <a:r>
              <a:rPr lang="en-US" altLang="en-US" i="1"/>
              <a:t>n</a:t>
            </a:r>
            <a:r>
              <a:rPr lang="en-US" altLang="en-US"/>
              <a:t>)</a:t>
            </a:r>
          </a:p>
          <a:p>
            <a:endParaRPr lang="en-US" altLang="en-US"/>
          </a:p>
          <a:p>
            <a:r>
              <a:rPr lang="el-GR" altLang="en-US">
                <a:cs typeface="Times New Roman" panose="02020603050405020304" pitchFamily="18" charset="0"/>
              </a:rPr>
              <a:t>Θ</a:t>
            </a:r>
            <a:r>
              <a:rPr lang="en-US" altLang="en-US"/>
              <a:t>(</a:t>
            </a:r>
            <a:r>
              <a:rPr lang="en-US" altLang="en-US" i="1"/>
              <a:t>g</a:t>
            </a:r>
            <a:r>
              <a:rPr lang="en-US" altLang="en-US"/>
              <a:t>(</a:t>
            </a:r>
            <a:r>
              <a:rPr lang="en-US" altLang="en-US" i="1"/>
              <a:t>n</a:t>
            </a:r>
            <a:r>
              <a:rPr lang="en-US" altLang="en-US"/>
              <a:t>)): class of functions </a:t>
            </a:r>
            <a:r>
              <a:rPr lang="en-US" altLang="en-US" i="1"/>
              <a:t>f</a:t>
            </a:r>
            <a:r>
              <a:rPr lang="en-US" altLang="en-US"/>
              <a:t>(</a:t>
            </a:r>
            <a:r>
              <a:rPr lang="en-US" altLang="en-US" i="1"/>
              <a:t>n</a:t>
            </a:r>
            <a:r>
              <a:rPr lang="en-US" altLang="en-US"/>
              <a:t>) that grow </a:t>
            </a:r>
            <a:r>
              <a:rPr lang="en-US" altLang="en-US" u="sng"/>
              <a:t>at same rate</a:t>
            </a:r>
            <a:r>
              <a:rPr lang="en-US" altLang="en-US"/>
              <a:t> as </a:t>
            </a:r>
            <a:r>
              <a:rPr lang="en-US" altLang="en-US" i="1"/>
              <a:t>g</a:t>
            </a:r>
            <a:r>
              <a:rPr lang="en-US" altLang="en-US"/>
              <a:t>(</a:t>
            </a:r>
            <a:r>
              <a:rPr lang="en-US" altLang="en-US" i="1"/>
              <a:t>n</a:t>
            </a:r>
            <a:r>
              <a:rPr lang="en-US" altLang="en-US"/>
              <a:t>)</a:t>
            </a:r>
          </a:p>
          <a:p>
            <a:endParaRPr lang="en-US" altLang="en-US"/>
          </a:p>
          <a:p>
            <a:r>
              <a:rPr lang="el-GR" altLang="en-US">
                <a:cs typeface="Times New Roman" panose="02020603050405020304" pitchFamily="18" charset="0"/>
              </a:rPr>
              <a:t>Ω</a:t>
            </a:r>
            <a:r>
              <a:rPr lang="en-US" altLang="en-US"/>
              <a:t>(</a:t>
            </a:r>
            <a:r>
              <a:rPr lang="en-US" altLang="en-US" i="1"/>
              <a:t>g</a:t>
            </a:r>
            <a:r>
              <a:rPr lang="en-US" altLang="en-US"/>
              <a:t>(</a:t>
            </a:r>
            <a:r>
              <a:rPr lang="en-US" altLang="en-US" i="1"/>
              <a:t>n</a:t>
            </a:r>
            <a:r>
              <a:rPr lang="en-US" altLang="en-US"/>
              <a:t>)): class of functions </a:t>
            </a:r>
            <a:r>
              <a:rPr lang="en-US" altLang="en-US" i="1"/>
              <a:t>f</a:t>
            </a:r>
            <a:r>
              <a:rPr lang="en-US" altLang="en-US"/>
              <a:t>(</a:t>
            </a:r>
            <a:r>
              <a:rPr lang="en-US" altLang="en-US" i="1"/>
              <a:t>n</a:t>
            </a:r>
            <a:r>
              <a:rPr lang="en-US" altLang="en-US"/>
              <a:t>) that grow </a:t>
            </a:r>
            <a:r>
              <a:rPr lang="en-US" altLang="en-US" u="sng"/>
              <a:t>at least as fast</a:t>
            </a:r>
            <a:r>
              <a:rPr lang="en-US" altLang="en-US"/>
              <a:t> as </a:t>
            </a:r>
            <a:r>
              <a:rPr lang="en-US" altLang="en-US" i="1"/>
              <a:t>g</a:t>
            </a:r>
            <a:r>
              <a:rPr lang="en-US" altLang="en-US"/>
              <a:t>(</a:t>
            </a:r>
            <a:r>
              <a:rPr lang="en-US" altLang="en-US" i="1"/>
              <a:t>n</a:t>
            </a:r>
            <a:r>
              <a:rPr lang="en-US" altLang="en-US"/>
              <a:t>)</a:t>
            </a:r>
          </a:p>
          <a:p>
            <a:endParaRPr lang="en-US" altLang="en-US"/>
          </a:p>
          <a:p>
            <a:pPr>
              <a:buFont typeface="Monotype Sorts" pitchFamily="2" charset="2"/>
              <a:buNone/>
            </a:pPr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542FED8-E774-468D-82F2-326525BEC5E5}" type="datetime1">
              <a:rPr lang="en-US" altLang="en-US"/>
              <a:pPr eaLnBrk="1" hangingPunct="1"/>
              <a:t>9/18/2024</a:t>
            </a:fld>
            <a:endParaRPr lang="en-US" altLang="en-US"/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ADA818A-53C9-4C6F-BEDA-FC37781343AB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/>
              <a:t>More advanced dominance ranking</a:t>
            </a:r>
          </a:p>
        </p:txBody>
      </p:sp>
      <p:pic>
        <p:nvPicPr>
          <p:cNvPr id="5837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057400"/>
            <a:ext cx="838200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828376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133</TotalTime>
  <Words>322</Words>
  <Application>Microsoft Office PowerPoint</Application>
  <PresentationFormat>Widescreen</PresentationFormat>
  <Paragraphs>95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Century Gothic</vt:lpstr>
      <vt:lpstr>Monotype Sorts</vt:lpstr>
      <vt:lpstr>Symbol</vt:lpstr>
      <vt:lpstr>Times New Roman</vt:lpstr>
      <vt:lpstr>Trebuchet MS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Asymptotic order of growth</vt:lpstr>
      <vt:lpstr>More advanced dominance ranking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42</cp:revision>
  <dcterms:created xsi:type="dcterms:W3CDTF">2016-08-31T19:16:09Z</dcterms:created>
  <dcterms:modified xsi:type="dcterms:W3CDTF">2024-09-18T21:57:39Z</dcterms:modified>
</cp:coreProperties>
</file>