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75" r:id="rId2"/>
    <p:sldId id="276" r:id="rId3"/>
    <p:sldId id="277" r:id="rId4"/>
    <p:sldId id="278" r:id="rId5"/>
    <p:sldId id="279" r:id="rId6"/>
    <p:sldId id="257" r:id="rId7"/>
    <p:sldId id="280" r:id="rId8"/>
    <p:sldId id="281" r:id="rId9"/>
    <p:sldId id="282" r:id="rId10"/>
    <p:sldId id="283" r:id="rId11"/>
    <p:sldId id="259" r:id="rId12"/>
    <p:sldId id="258" r:id="rId13"/>
    <p:sldId id="285" r:id="rId14"/>
    <p:sldId id="260" r:id="rId15"/>
    <p:sldId id="28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0715E8-7BDE-40C9-A566-87A63272E24B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516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4E48AF-9CE7-4AED-825C-E0A4001DDFD6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832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90D1DA-4915-45B5-BC43-F9EE0BA58B0B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482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38B2BF-25CF-45DD-BBDF-0974D8760CE5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8715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90D1DA-4915-45B5-BC43-F9EE0BA58B0B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677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F8B6C-4BF4-4C1C-BEBE-E0F73D861144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241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3C26D-B2F1-4FA3-9BBC-87D9FFE4ECCF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365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2B9DE-ADD1-4C52-8011-224BF205C04A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205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3B3E31-49CE-4DBA-9666-4FABBC139E58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537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E99B81-AF27-46BB-8AD7-ED609CB4250C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041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799D1-C890-405B-A891-0A13B1352AB1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395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7F9CD9-2478-48C6-9943-E52AC0C84FEE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178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703BB8-1A62-4177-A271-F327900F7060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920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A35BA6-C202-4CE2-B9D4-06A4EDC25A5F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734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43DB9C-C860-4C51-AA4F-2F5A60361276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75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27249-ADFC-4D38-AF52-670D8A96112E}" type="datetime1">
              <a:rPr lang="en-US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13D11A-76F3-48F9-90D4-0E15503F2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23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8B49B62-C59F-4E17-9C1C-B72CCBA8D48D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8DBAAB-A791-4C46-96C2-06B3B1E924D5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Using limits to compare orders of growth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6110" y="1281427"/>
            <a:ext cx="8915400" cy="377762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								0</a:t>
            </a:r>
          </a:p>
          <a:p>
            <a:pPr eaLnBrk="1" hangingPunct="1"/>
            <a:r>
              <a:rPr lang="en-US" altLang="en-US" sz="2400" dirty="0" err="1"/>
              <a:t>lim</a:t>
            </a:r>
            <a:r>
              <a:rPr lang="en-US" altLang="en-US" sz="2400" dirty="0"/>
              <a:t> f(n) / g(n) =     c   &gt; 0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						</a:t>
            </a:r>
            <a:r>
              <a:rPr lang="en-US" altLang="en-US" sz="2400" dirty="0">
                <a:cs typeface="Arial" panose="020B0604020202020204" pitchFamily="34" charset="0"/>
              </a:rPr>
              <a:t>∞</a:t>
            </a:r>
          </a:p>
        </p:txBody>
      </p:sp>
      <p:sp>
        <p:nvSpPr>
          <p:cNvPr id="53254" name="AutoShape 4"/>
          <p:cNvSpPr>
            <a:spLocks/>
          </p:cNvSpPr>
          <p:nvPr/>
        </p:nvSpPr>
        <p:spPr bwMode="auto">
          <a:xfrm>
            <a:off x="4419600" y="3440113"/>
            <a:ext cx="152400" cy="1066800"/>
          </a:xfrm>
          <a:prstGeom prst="leftBrace">
            <a:avLst>
              <a:gd name="adj1" fmla="val 5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55" name="Rectangle 5"/>
          <p:cNvSpPr>
            <a:spLocks noChangeArrowheads="1"/>
          </p:cNvSpPr>
          <p:nvPr/>
        </p:nvSpPr>
        <p:spPr bwMode="auto">
          <a:xfrm>
            <a:off x="2286001" y="4049714"/>
            <a:ext cx="76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 dirty="0"/>
              <a:t>n</a:t>
            </a:r>
            <a:r>
              <a:rPr lang="en-US" altLang="en-US" sz="2000" dirty="0"/>
              <a:t>→∞</a:t>
            </a:r>
          </a:p>
        </p:txBody>
      </p:sp>
      <p:sp>
        <p:nvSpPr>
          <p:cNvPr id="53256" name="Text Box 6"/>
          <p:cNvSpPr txBox="1">
            <a:spLocks noChangeArrowheads="1"/>
          </p:cNvSpPr>
          <p:nvPr/>
        </p:nvSpPr>
        <p:spPr bwMode="auto">
          <a:xfrm>
            <a:off x="6648450" y="2971801"/>
            <a:ext cx="164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/>
              <a:t>f(n) </a:t>
            </a:r>
            <a:r>
              <a:rPr lang="en-US" altLang="en-US" sz="2000">
                <a:sym typeface="Symbol" panose="05050102010706020507" pitchFamily="18" charset="2"/>
              </a:rPr>
              <a:t> o(</a:t>
            </a:r>
            <a:r>
              <a:rPr lang="en-US" altLang="en-US" sz="2000"/>
              <a:t>g(n))</a:t>
            </a:r>
          </a:p>
        </p:txBody>
      </p:sp>
      <p:sp>
        <p:nvSpPr>
          <p:cNvPr id="53257" name="Line 7"/>
          <p:cNvSpPr>
            <a:spLocks noChangeShapeType="1"/>
          </p:cNvSpPr>
          <p:nvPr/>
        </p:nvSpPr>
        <p:spPr bwMode="auto">
          <a:xfrm flipV="1">
            <a:off x="5791200" y="3211513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8"/>
          <p:cNvSpPr>
            <a:spLocks noChangeShapeType="1"/>
          </p:cNvSpPr>
          <p:nvPr/>
        </p:nvSpPr>
        <p:spPr bwMode="auto">
          <a:xfrm flipV="1">
            <a:off x="5791200" y="39735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Text Box 9"/>
          <p:cNvSpPr txBox="1">
            <a:spLocks noChangeArrowheads="1"/>
          </p:cNvSpPr>
          <p:nvPr/>
        </p:nvSpPr>
        <p:spPr bwMode="auto">
          <a:xfrm>
            <a:off x="6629400" y="3883026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/>
              <a:t>f(n) </a:t>
            </a:r>
            <a:r>
              <a:rPr lang="el-GR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</a:t>
            </a:r>
            <a:r>
              <a:rPr lang="el-GR" altLang="en-US" sz="2000">
                <a:cs typeface="Arial" panose="020B0604020202020204" pitchFamily="34" charset="0"/>
              </a:rPr>
              <a:t>Θ</a:t>
            </a:r>
            <a:r>
              <a:rPr lang="en-US" altLang="en-US" sz="2000"/>
              <a:t> (g(n))</a:t>
            </a:r>
          </a:p>
        </p:txBody>
      </p:sp>
      <p:sp>
        <p:nvSpPr>
          <p:cNvPr id="53260" name="Text Box 10"/>
          <p:cNvSpPr txBox="1">
            <a:spLocks noChangeArrowheads="1"/>
          </p:cNvSpPr>
          <p:nvPr/>
        </p:nvSpPr>
        <p:spPr bwMode="auto">
          <a:xfrm>
            <a:off x="6629400" y="4724401"/>
            <a:ext cx="1771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/>
              <a:t>f(n)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</a:t>
            </a:r>
            <a:r>
              <a:rPr lang="el-GR" altLang="en-US" sz="2000">
                <a:cs typeface="Arial" panose="020B0604020202020204" pitchFamily="34" charset="0"/>
              </a:rPr>
              <a:t>ω</a:t>
            </a:r>
            <a:r>
              <a:rPr lang="en-US" altLang="en-US" sz="2000"/>
              <a:t> (g(n))</a:t>
            </a:r>
          </a:p>
        </p:txBody>
      </p:sp>
      <p:sp>
        <p:nvSpPr>
          <p:cNvPr id="53261" name="Line 11"/>
          <p:cNvSpPr>
            <a:spLocks noChangeShapeType="1"/>
          </p:cNvSpPr>
          <p:nvPr/>
        </p:nvSpPr>
        <p:spPr bwMode="auto">
          <a:xfrm>
            <a:off x="5715000" y="4430713"/>
            <a:ext cx="914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Text Box 12"/>
          <p:cNvSpPr txBox="1">
            <a:spLocks noChangeArrowheads="1"/>
          </p:cNvSpPr>
          <p:nvPr/>
        </p:nvSpPr>
        <p:spPr bwMode="auto">
          <a:xfrm>
            <a:off x="8610601" y="3440114"/>
            <a:ext cx="1700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/>
              <a:t>f(n) </a:t>
            </a:r>
            <a:r>
              <a:rPr lang="en-US" altLang="en-US" sz="2000">
                <a:sym typeface="Symbol" panose="05050102010706020507" pitchFamily="18" charset="2"/>
              </a:rPr>
              <a:t> O(</a:t>
            </a:r>
            <a:r>
              <a:rPr lang="en-US" altLang="en-US" sz="2000"/>
              <a:t>g(n))</a:t>
            </a:r>
          </a:p>
        </p:txBody>
      </p:sp>
      <p:sp>
        <p:nvSpPr>
          <p:cNvPr id="53263" name="Text Box 13"/>
          <p:cNvSpPr txBox="1">
            <a:spLocks noChangeArrowheads="1"/>
          </p:cNvSpPr>
          <p:nvPr/>
        </p:nvSpPr>
        <p:spPr bwMode="auto">
          <a:xfrm>
            <a:off x="8610601" y="4278314"/>
            <a:ext cx="169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/>
              <a:t>f(n) </a:t>
            </a:r>
            <a:r>
              <a:rPr lang="en-US" altLang="en-US" sz="2000">
                <a:sym typeface="Symbol" panose="05050102010706020507" pitchFamily="18" charset="2"/>
              </a:rPr>
              <a:t> </a:t>
            </a:r>
            <a:r>
              <a:rPr lang="el-GR" altLang="en-US" sz="2000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/>
              <a:t>g(n))</a:t>
            </a:r>
          </a:p>
        </p:txBody>
      </p:sp>
      <p:sp>
        <p:nvSpPr>
          <p:cNvPr id="53264" name="Line 14"/>
          <p:cNvSpPr>
            <a:spLocks noChangeShapeType="1"/>
          </p:cNvSpPr>
          <p:nvPr/>
        </p:nvSpPr>
        <p:spPr bwMode="auto">
          <a:xfrm>
            <a:off x="8305800" y="3287713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5"/>
          <p:cNvSpPr>
            <a:spLocks noChangeShapeType="1"/>
          </p:cNvSpPr>
          <p:nvPr/>
        </p:nvSpPr>
        <p:spPr bwMode="auto">
          <a:xfrm flipV="1">
            <a:off x="8382000" y="3744913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6"/>
          <p:cNvSpPr>
            <a:spLocks noChangeShapeType="1"/>
          </p:cNvSpPr>
          <p:nvPr/>
        </p:nvSpPr>
        <p:spPr bwMode="auto">
          <a:xfrm>
            <a:off x="8382000" y="4202113"/>
            <a:ext cx="152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Line 17"/>
          <p:cNvSpPr>
            <a:spLocks noChangeShapeType="1"/>
          </p:cNvSpPr>
          <p:nvPr/>
        </p:nvSpPr>
        <p:spPr bwMode="auto">
          <a:xfrm flipV="1">
            <a:off x="8382000" y="4583113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19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42FED8-E774-468D-82F2-326525BEC5E5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DA818A-53C9-4C6F-BEDA-FC37781343AB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More advanced dominance ranking</a:t>
            </a:r>
          </a:p>
        </p:txBody>
      </p:sp>
      <p:pic>
        <p:nvPicPr>
          <p:cNvPr id="583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83820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28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39963B-BCCC-4236-BA29-81FB1B95BC1B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C743AA-6D7F-4143-8285-FD1420E42976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True or false?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2n</a:t>
            </a:r>
            <a:r>
              <a:rPr lang="en-US" altLang="en-US" baseline="30000" dirty="0"/>
              <a:t>2</a:t>
            </a:r>
            <a:r>
              <a:rPr lang="en-US" altLang="en-US" dirty="0"/>
              <a:t> + 1 = O(n</a:t>
            </a:r>
            <a:r>
              <a:rPr lang="en-US" altLang="en-US" baseline="30000" dirty="0"/>
              <a:t>2</a:t>
            </a:r>
            <a:r>
              <a:rPr lang="en-US" altLang="en-US" dirty="0"/>
              <a:t>)			 </a:t>
            </a:r>
            <a:endParaRPr lang="en-US" altLang="en-US" dirty="0">
              <a:sym typeface="Symbol" panose="05050102010706020507" pitchFamily="18" charset="2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/>
              <a:t>Sqrt</a:t>
            </a:r>
            <a:r>
              <a:rPr lang="en-US" altLang="en-US" dirty="0"/>
              <a:t>(n) = O(log n)		 </a:t>
            </a:r>
            <a:endParaRPr lang="en-US" altLang="en-US" dirty="0">
              <a:sym typeface="Symbol" panose="05050102010706020507" pitchFamily="18" charset="2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log n = O(</a:t>
            </a:r>
            <a:r>
              <a:rPr lang="en-US" altLang="en-US" dirty="0" err="1"/>
              <a:t>sqrt</a:t>
            </a:r>
            <a:r>
              <a:rPr lang="en-US" altLang="en-US" dirty="0"/>
              <a:t>(n))		 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(1 + </a:t>
            </a:r>
            <a:r>
              <a:rPr lang="en-US" altLang="en-US" dirty="0" err="1"/>
              <a:t>sqrt</a:t>
            </a:r>
            <a:r>
              <a:rPr lang="en-US" altLang="en-US" dirty="0"/>
              <a:t>(n)) = O(n</a:t>
            </a:r>
            <a:r>
              <a:rPr lang="en-US" altLang="en-US" baseline="30000" dirty="0"/>
              <a:t>2</a:t>
            </a:r>
            <a:r>
              <a:rPr lang="en-US" altLang="en-US" dirty="0"/>
              <a:t> log n) 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3n</a:t>
            </a:r>
            <a:r>
              <a:rPr lang="en-US" altLang="en-US" baseline="30000" dirty="0"/>
              <a:t>2</a:t>
            </a:r>
            <a:r>
              <a:rPr lang="en-US" altLang="en-US" dirty="0"/>
              <a:t> + </a:t>
            </a:r>
            <a:r>
              <a:rPr lang="en-US" altLang="en-US" dirty="0" err="1"/>
              <a:t>sqrt</a:t>
            </a:r>
            <a:r>
              <a:rPr lang="en-US" altLang="en-US" dirty="0"/>
              <a:t>(n) = O(n</a:t>
            </a:r>
            <a:r>
              <a:rPr lang="en-US" altLang="en-US" baseline="30000" dirty="0"/>
              <a:t>2</a:t>
            </a:r>
            <a:r>
              <a:rPr lang="en-US" altLang="en-US" dirty="0"/>
              <a:t>)		 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sym typeface="Symbol" panose="05050102010706020507" pitchFamily="18" charset="2"/>
              </a:rPr>
              <a:t>sqrt</a:t>
            </a:r>
            <a:r>
              <a:rPr lang="en-US" altLang="en-US" dirty="0"/>
              <a:t>(n) log n = O(n)	</a:t>
            </a:r>
            <a:r>
              <a:rPr lang="en-US" altLang="en-US"/>
              <a:t>	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4853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52ABDD0-E6DE-48D8-8763-479E8637C5C3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B18655-55BB-4D63-9CFE-B1776DEF9A5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True or false?</a:t>
            </a:r>
          </a:p>
        </p:txBody>
      </p:sp>
      <p:sp>
        <p:nvSpPr>
          <p:cNvPr id="139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2n</a:t>
            </a:r>
            <a:r>
              <a:rPr lang="en-US" altLang="en-US" baseline="30000" dirty="0"/>
              <a:t>2</a:t>
            </a:r>
            <a:r>
              <a:rPr lang="en-US" altLang="en-US" dirty="0"/>
              <a:t> + 1 = O(n</a:t>
            </a:r>
            <a:r>
              <a:rPr lang="en-US" altLang="en-US" baseline="30000" dirty="0"/>
              <a:t>2</a:t>
            </a:r>
            <a:r>
              <a:rPr lang="en-US" altLang="en-US" dirty="0"/>
              <a:t>)			T (also </a:t>
            </a:r>
            <a:r>
              <a:rPr lang="en-US" altLang="en-US" dirty="0">
                <a:sym typeface="Symbol" panose="05050102010706020507" pitchFamily="18" charset="2"/>
              </a:rPr>
              <a:t>)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/>
              <a:t>Sqrt</a:t>
            </a:r>
            <a:r>
              <a:rPr lang="en-US" altLang="en-US" dirty="0"/>
              <a:t>(n) = O(log n)		F (</a:t>
            </a:r>
            <a:r>
              <a:rPr lang="en-US" altLang="en-US" dirty="0">
                <a:sym typeface="Symbol" panose="05050102010706020507" pitchFamily="18" charset="2"/>
              </a:rPr>
              <a:t>)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log n = O(</a:t>
            </a:r>
            <a:r>
              <a:rPr lang="en-US" altLang="en-US" dirty="0" err="1"/>
              <a:t>sqrt</a:t>
            </a:r>
            <a:r>
              <a:rPr lang="en-US" altLang="en-US" dirty="0"/>
              <a:t>(n))		T (also o)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(1 + </a:t>
            </a:r>
            <a:r>
              <a:rPr lang="en-US" altLang="en-US" dirty="0" err="1"/>
              <a:t>sqrt</a:t>
            </a:r>
            <a:r>
              <a:rPr lang="en-US" altLang="en-US" dirty="0"/>
              <a:t>(n)) = O(n</a:t>
            </a:r>
            <a:r>
              <a:rPr lang="en-US" altLang="en-US" baseline="30000" dirty="0"/>
              <a:t>2</a:t>
            </a:r>
            <a:r>
              <a:rPr lang="en-US" altLang="en-US" dirty="0"/>
              <a:t> log n)	F (</a:t>
            </a:r>
            <a:r>
              <a:rPr lang="en-US" altLang="en-US" dirty="0">
                <a:sym typeface="Symbol" panose="05050102010706020507" pitchFamily="18" charset="2"/>
              </a:rPr>
              <a:t>)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3n</a:t>
            </a:r>
            <a:r>
              <a:rPr lang="en-US" altLang="en-US" baseline="30000" dirty="0"/>
              <a:t>2</a:t>
            </a:r>
            <a:r>
              <a:rPr lang="en-US" altLang="en-US" dirty="0"/>
              <a:t> + </a:t>
            </a:r>
            <a:r>
              <a:rPr lang="en-US" altLang="en-US" dirty="0" err="1"/>
              <a:t>sqrt</a:t>
            </a:r>
            <a:r>
              <a:rPr lang="en-US" altLang="en-US" dirty="0"/>
              <a:t>(n) = O(n</a:t>
            </a:r>
            <a:r>
              <a:rPr lang="en-US" altLang="en-US" baseline="30000" dirty="0"/>
              <a:t>2</a:t>
            </a:r>
            <a:r>
              <a:rPr lang="en-US" altLang="en-US" dirty="0"/>
              <a:t>)		T (also </a:t>
            </a:r>
            <a:r>
              <a:rPr lang="en-US" altLang="en-US" dirty="0">
                <a:sym typeface="Symbol" panose="05050102010706020507" pitchFamily="18" charset="2"/>
              </a:rPr>
              <a:t>)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sym typeface="Symbol" panose="05050102010706020507" pitchFamily="18" charset="2"/>
              </a:rPr>
              <a:t>sqrt</a:t>
            </a:r>
            <a:r>
              <a:rPr lang="en-US" altLang="en-US" dirty="0"/>
              <a:t>(n) log n = O(n)		T (also o)</a:t>
            </a:r>
          </a:p>
        </p:txBody>
      </p:sp>
      <p:sp>
        <p:nvSpPr>
          <p:cNvPr id="1394693" name="Rectangle 5"/>
          <p:cNvSpPr>
            <a:spLocks noChangeArrowheads="1"/>
          </p:cNvSpPr>
          <p:nvPr/>
        </p:nvSpPr>
        <p:spPr bwMode="auto">
          <a:xfrm>
            <a:off x="5838092" y="1850711"/>
            <a:ext cx="2819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94694" name="Rectangle 6"/>
          <p:cNvSpPr>
            <a:spLocks noChangeArrowheads="1"/>
          </p:cNvSpPr>
          <p:nvPr/>
        </p:nvSpPr>
        <p:spPr bwMode="auto">
          <a:xfrm>
            <a:off x="5838092" y="2527863"/>
            <a:ext cx="2819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94695" name="Rectangle 7"/>
          <p:cNvSpPr>
            <a:spLocks noChangeArrowheads="1"/>
          </p:cNvSpPr>
          <p:nvPr/>
        </p:nvSpPr>
        <p:spPr bwMode="auto">
          <a:xfrm>
            <a:off x="5914292" y="2826032"/>
            <a:ext cx="2819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94696" name="Rectangle 8"/>
          <p:cNvSpPr>
            <a:spLocks noChangeArrowheads="1"/>
          </p:cNvSpPr>
          <p:nvPr/>
        </p:nvSpPr>
        <p:spPr bwMode="auto">
          <a:xfrm>
            <a:off x="6260123" y="3352800"/>
            <a:ext cx="2819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94697" name="Rectangle 9"/>
          <p:cNvSpPr>
            <a:spLocks noChangeArrowheads="1"/>
          </p:cNvSpPr>
          <p:nvPr/>
        </p:nvSpPr>
        <p:spPr bwMode="auto">
          <a:xfrm>
            <a:off x="6260123" y="3826340"/>
            <a:ext cx="2819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94698" name="Rectangle 10"/>
          <p:cNvSpPr>
            <a:spLocks noChangeArrowheads="1"/>
          </p:cNvSpPr>
          <p:nvPr/>
        </p:nvSpPr>
        <p:spPr bwMode="auto">
          <a:xfrm>
            <a:off x="5637212" y="4240748"/>
            <a:ext cx="2819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31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4691" grpId="0" build="p"/>
      <p:bldP spid="1394693" grpId="0" animBg="1"/>
      <p:bldP spid="1394694" grpId="0" animBg="1"/>
      <p:bldP spid="1394695" grpId="0" animBg="1"/>
      <p:bldP spid="1394696" grpId="0" animBg="1"/>
      <p:bldP spid="1394697" grpId="0" animBg="1"/>
      <p:bldP spid="13946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39963B-BCCC-4236-BA29-81FB1B95BC1B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C743AA-6D7F-4143-8285-FD1420E42976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True or false?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2n</a:t>
            </a:r>
            <a:r>
              <a:rPr lang="en-US" altLang="en-US" baseline="30000" dirty="0"/>
              <a:t>2</a:t>
            </a:r>
            <a:r>
              <a:rPr lang="en-US" altLang="en-US" dirty="0"/>
              <a:t> + 1 = O(n</a:t>
            </a:r>
            <a:r>
              <a:rPr lang="en-US" altLang="en-US" baseline="30000" dirty="0"/>
              <a:t>2</a:t>
            </a:r>
            <a:r>
              <a:rPr lang="en-US" altLang="en-US" dirty="0"/>
              <a:t>)			T (also </a:t>
            </a:r>
            <a:r>
              <a:rPr lang="en-US" altLang="en-US" dirty="0">
                <a:sym typeface="Symbol" panose="05050102010706020507" pitchFamily="18" charset="2"/>
              </a:rPr>
              <a:t>)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/>
              <a:t>Sqrt</a:t>
            </a:r>
            <a:r>
              <a:rPr lang="en-US" altLang="en-US" dirty="0"/>
              <a:t>(n) = O(log n)		F (</a:t>
            </a:r>
            <a:r>
              <a:rPr lang="en-US" altLang="en-US" dirty="0">
                <a:sym typeface="Symbol" panose="05050102010706020507" pitchFamily="18" charset="2"/>
              </a:rPr>
              <a:t>)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log n = O(</a:t>
            </a:r>
            <a:r>
              <a:rPr lang="en-US" altLang="en-US" dirty="0" err="1"/>
              <a:t>sqrt</a:t>
            </a:r>
            <a:r>
              <a:rPr lang="en-US" altLang="en-US" dirty="0"/>
              <a:t>(n))		T (also o)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(1 + </a:t>
            </a:r>
            <a:r>
              <a:rPr lang="en-US" altLang="en-US" dirty="0" err="1"/>
              <a:t>sqrt</a:t>
            </a:r>
            <a:r>
              <a:rPr lang="en-US" altLang="en-US" dirty="0"/>
              <a:t>(n)) = O(n</a:t>
            </a:r>
            <a:r>
              <a:rPr lang="en-US" altLang="en-US" baseline="30000" dirty="0"/>
              <a:t>2</a:t>
            </a:r>
            <a:r>
              <a:rPr lang="en-US" altLang="en-US" dirty="0"/>
              <a:t> log n)	F (</a:t>
            </a:r>
            <a:r>
              <a:rPr lang="en-US" altLang="en-US" dirty="0">
                <a:sym typeface="Symbol" panose="05050102010706020507" pitchFamily="18" charset="2"/>
              </a:rPr>
              <a:t>)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3n</a:t>
            </a:r>
            <a:r>
              <a:rPr lang="en-US" altLang="en-US" baseline="30000" dirty="0"/>
              <a:t>2</a:t>
            </a:r>
            <a:r>
              <a:rPr lang="en-US" altLang="en-US" dirty="0"/>
              <a:t> + </a:t>
            </a:r>
            <a:r>
              <a:rPr lang="en-US" altLang="en-US" dirty="0" err="1"/>
              <a:t>sqrt</a:t>
            </a:r>
            <a:r>
              <a:rPr lang="en-US" altLang="en-US" dirty="0"/>
              <a:t>(n) = O(n</a:t>
            </a:r>
            <a:r>
              <a:rPr lang="en-US" altLang="en-US" baseline="30000" dirty="0"/>
              <a:t>2</a:t>
            </a:r>
            <a:r>
              <a:rPr lang="en-US" altLang="en-US" dirty="0"/>
              <a:t>)		T (also </a:t>
            </a:r>
            <a:r>
              <a:rPr lang="en-US" altLang="en-US" dirty="0">
                <a:sym typeface="Symbol" panose="05050102010706020507" pitchFamily="18" charset="2"/>
              </a:rPr>
              <a:t>)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sym typeface="Symbol" panose="05050102010706020507" pitchFamily="18" charset="2"/>
              </a:rPr>
              <a:t>sqrt</a:t>
            </a:r>
            <a:r>
              <a:rPr lang="en-US" altLang="en-US" dirty="0"/>
              <a:t>(n) log n = O(n)		T (also o)</a:t>
            </a:r>
          </a:p>
        </p:txBody>
      </p:sp>
    </p:spTree>
    <p:extLst>
      <p:ext uri="{BB962C8B-B14F-4D97-AF65-F5344CB8AC3E}">
        <p14:creationId xmlns:p14="http://schemas.microsoft.com/office/powerpoint/2010/main" val="294694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56F9C1-D73B-4BE4-9A1C-E39B9A5EF883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858792-4526-4BFC-89BC-9258754E661B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Questions</a:t>
            </a:r>
          </a:p>
        </p:txBody>
      </p:sp>
      <p:sp>
        <p:nvSpPr>
          <p:cNvPr id="139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/>
              <a:t>If f(n) </a:t>
            </a:r>
            <a:r>
              <a:rPr lang="en-US" altLang="en-US">
                <a:sym typeface="Symbol" panose="05050102010706020507" pitchFamily="18" charset="2"/>
              </a:rPr>
              <a:t></a:t>
            </a:r>
            <a:r>
              <a:rPr lang="en-US" altLang="en-US"/>
              <a:t> O(g(n)) 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/>
              <a:t>compare f(n) and f(n) + g(n) 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/>
              <a:t>compare g(n) and f(n) + g(n)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/>
              <a:t>compare h(n) f(n) and h(n) g(n) where </a:t>
            </a:r>
            <a:br>
              <a:rPr lang="en-US" altLang="en-US"/>
            </a:br>
            <a:r>
              <a:rPr lang="en-US" altLang="en-US"/>
              <a:t>h(n) &gt; 0.</a:t>
            </a:r>
          </a:p>
          <a:p>
            <a:pPr marL="990600" lvl="1" indent="-533400">
              <a:buFontTx/>
              <a:buAutoNum type="arabicPeriod"/>
            </a:pPr>
            <a:endParaRPr lang="en-US" altLang="en-US"/>
          </a:p>
          <a:p>
            <a:pPr marL="609600" indent="-609600"/>
            <a:r>
              <a:rPr lang="en-US" altLang="en-US"/>
              <a:t>How about f(n) </a:t>
            </a:r>
            <a:r>
              <a:rPr lang="en-US" altLang="en-US">
                <a:sym typeface="Symbol" panose="05050102010706020507" pitchFamily="18" charset="2"/>
              </a:rPr>
              <a:t></a:t>
            </a:r>
            <a:r>
              <a:rPr lang="en-US" altLang="en-US"/>
              <a:t> </a:t>
            </a:r>
            <a:r>
              <a:rPr lang="el-GR" altLang="en-US">
                <a:cs typeface="Arial" panose="020B0604020202020204" pitchFamily="34" charset="0"/>
              </a:rPr>
              <a:t>Ω </a:t>
            </a:r>
            <a:r>
              <a:rPr lang="en-US" altLang="en-US"/>
              <a:t>(g(n)) and </a:t>
            </a:r>
            <a:br>
              <a:rPr lang="en-US" altLang="en-US"/>
            </a:br>
            <a:r>
              <a:rPr lang="en-US" altLang="en-US"/>
              <a:t>f(n) </a:t>
            </a:r>
            <a:r>
              <a:rPr lang="en-US" altLang="en-US">
                <a:sym typeface="Symbol" panose="05050102010706020507" pitchFamily="18" charset="2"/>
              </a:rPr>
              <a:t></a:t>
            </a:r>
            <a:r>
              <a:rPr lang="en-US" altLang="en-US"/>
              <a:t> </a:t>
            </a:r>
            <a:r>
              <a:rPr lang="el-GR" altLang="en-US">
                <a:cs typeface="Arial" panose="020B0604020202020204" pitchFamily="34" charset="0"/>
              </a:rPr>
              <a:t>Θ </a:t>
            </a:r>
            <a:r>
              <a:rPr lang="en-US" altLang="en-US"/>
              <a:t>(g(n))?</a:t>
            </a:r>
          </a:p>
        </p:txBody>
      </p:sp>
    </p:spTree>
    <p:extLst>
      <p:ext uri="{BB962C8B-B14F-4D97-AF65-F5344CB8AC3E}">
        <p14:creationId xmlns:p14="http://schemas.microsoft.com/office/powerpoint/2010/main" val="4447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67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E83C61-31D2-4AAD-969A-AA17EC78135A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96F0A5-AB55-4261-878F-08A7F6213676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Asymptotic notations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O: Big-Oh</a:t>
            </a:r>
          </a:p>
          <a:p>
            <a:pPr eaLnBrk="1" hangingPunct="1"/>
            <a:r>
              <a:rPr lang="el-GR" altLang="en-US">
                <a:cs typeface="Arial" panose="020B0604020202020204" pitchFamily="34" charset="0"/>
              </a:rPr>
              <a:t>Ω</a:t>
            </a:r>
            <a:r>
              <a:rPr lang="en-US" altLang="en-US">
                <a:cs typeface="Arial" panose="020B0604020202020204" pitchFamily="34" charset="0"/>
              </a:rPr>
              <a:t>: </a:t>
            </a:r>
            <a:r>
              <a:rPr lang="en-US" altLang="en-US"/>
              <a:t>Big-Omega</a:t>
            </a:r>
          </a:p>
          <a:p>
            <a:pPr eaLnBrk="1" hangingPunct="1"/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: </a:t>
            </a:r>
            <a:r>
              <a:rPr lang="en-US" altLang="en-US"/>
              <a:t>Theta</a:t>
            </a:r>
          </a:p>
          <a:p>
            <a:pPr eaLnBrk="1" hangingPunct="1"/>
            <a:r>
              <a:rPr lang="en-US" altLang="en-US">
                <a:solidFill>
                  <a:schemeClr val="bg2"/>
                </a:solidFill>
              </a:rPr>
              <a:t>o: Small-oh</a:t>
            </a:r>
          </a:p>
          <a:p>
            <a:pPr eaLnBrk="1" hangingPunct="1"/>
            <a:r>
              <a:rPr lang="el-GR" altLang="en-US">
                <a:solidFill>
                  <a:schemeClr val="bg2"/>
                </a:solidFill>
                <a:cs typeface="Arial" panose="020B0604020202020204" pitchFamily="34" charset="0"/>
              </a:rPr>
              <a:t>ω</a:t>
            </a:r>
            <a:r>
              <a:rPr lang="en-US" altLang="en-US">
                <a:solidFill>
                  <a:schemeClr val="bg2"/>
                </a:solidFill>
                <a:cs typeface="Arial" panose="020B0604020202020204" pitchFamily="34" charset="0"/>
              </a:rPr>
              <a:t>: </a:t>
            </a:r>
            <a:r>
              <a:rPr lang="en-US" altLang="en-US">
                <a:solidFill>
                  <a:schemeClr val="bg2"/>
                </a:solidFill>
              </a:rPr>
              <a:t>Small-omega</a:t>
            </a:r>
          </a:p>
          <a:p>
            <a:pPr eaLnBrk="1" hangingPunct="1"/>
            <a:r>
              <a:rPr lang="en-US" altLang="en-US"/>
              <a:t>Intuitively: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1981200" y="54102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endParaRPr lang="en-US" altLang="en-US" sz="3200">
              <a:sym typeface="Symbol" panose="05050102010706020507" pitchFamily="18" charset="2"/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1828800" y="4876800"/>
            <a:ext cx="4114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endParaRPr lang="en-US" altLang="en-US" sz="3200">
              <a:sym typeface="Symbol" panose="05050102010706020507" pitchFamily="18" charset="2"/>
            </a:endParaRPr>
          </a:p>
          <a:p>
            <a:pPr lvl="1" algn="l" eaLnBrk="1" hangingPunct="1"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O is like </a:t>
            </a:r>
          </a:p>
          <a:p>
            <a:pPr lvl="1" algn="l" eaLnBrk="1" hangingPunct="1"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o is like &lt;</a:t>
            </a:r>
          </a:p>
        </p:txBody>
      </p:sp>
      <p:sp>
        <p:nvSpPr>
          <p:cNvPr id="59400" name="Rectangle 6"/>
          <p:cNvSpPr>
            <a:spLocks noChangeArrowheads="1"/>
          </p:cNvSpPr>
          <p:nvPr/>
        </p:nvSpPr>
        <p:spPr bwMode="auto">
          <a:xfrm>
            <a:off x="4572000" y="4876800"/>
            <a:ext cx="3352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endParaRPr lang="en-US" altLang="en-US" sz="3200">
              <a:sym typeface="Symbol" panose="05050102010706020507" pitchFamily="18" charset="2"/>
            </a:endParaRPr>
          </a:p>
          <a:p>
            <a:pPr lvl="1" algn="l" eaLnBrk="1" hangingPunct="1"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 is like </a:t>
            </a:r>
          </a:p>
          <a:p>
            <a:pPr lvl="1" algn="l" eaLnBrk="1" hangingPunct="1"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 is like &gt;</a:t>
            </a:r>
          </a:p>
        </p:txBody>
      </p:sp>
      <p:sp>
        <p:nvSpPr>
          <p:cNvPr id="59401" name="Rectangle 7"/>
          <p:cNvSpPr>
            <a:spLocks noChangeArrowheads="1"/>
          </p:cNvSpPr>
          <p:nvPr/>
        </p:nvSpPr>
        <p:spPr bwMode="auto">
          <a:xfrm>
            <a:off x="7315200" y="4876800"/>
            <a:ext cx="3124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endParaRPr lang="en-US" altLang="en-US" sz="3200">
              <a:sym typeface="Symbol" panose="05050102010706020507" pitchFamily="18" charset="2"/>
            </a:endParaRPr>
          </a:p>
          <a:p>
            <a:pPr lvl="1" algn="l" eaLnBrk="1" hangingPunct="1"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 is like =</a:t>
            </a:r>
          </a:p>
        </p:txBody>
      </p:sp>
    </p:spTree>
    <p:extLst>
      <p:ext uri="{BB962C8B-B14F-4D97-AF65-F5344CB8AC3E}">
        <p14:creationId xmlns:p14="http://schemas.microsoft.com/office/powerpoint/2010/main" val="61243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101E68-E646-432C-8C9C-3258559AC1B8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1BE5A5-FFC3-44DA-81A0-D59C18198F72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logarithms</a:t>
            </a:r>
          </a:p>
        </p:txBody>
      </p:sp>
      <p:sp>
        <p:nvSpPr>
          <p:cNvPr id="128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compare log</a:t>
            </a:r>
            <a:r>
              <a:rPr lang="en-US" altLang="en-US" baseline="-25000"/>
              <a:t>2</a:t>
            </a:r>
            <a:r>
              <a:rPr lang="en-US" altLang="en-US"/>
              <a:t>n and log</a:t>
            </a:r>
            <a:r>
              <a:rPr lang="en-US" altLang="en-US" baseline="-25000"/>
              <a:t>10</a:t>
            </a:r>
            <a:r>
              <a:rPr lang="en-US" altLang="en-US"/>
              <a:t>n</a:t>
            </a:r>
            <a:endParaRPr lang="en-US" altLang="en-US">
              <a:solidFill>
                <a:srgbClr val="008000"/>
              </a:solidFill>
            </a:endParaRPr>
          </a:p>
          <a:p>
            <a:pPr eaLnBrk="1" hangingPunct="1"/>
            <a:endParaRPr lang="en-US" altLang="en-US">
              <a:solidFill>
                <a:srgbClr val="008000"/>
              </a:solidFill>
            </a:endParaRPr>
          </a:p>
          <a:p>
            <a:pPr eaLnBrk="1" hangingPunct="1"/>
            <a:r>
              <a:rPr lang="en-US" altLang="en-US">
                <a:solidFill>
                  <a:srgbClr val="008000"/>
                </a:solidFill>
              </a:rPr>
              <a:t>log</a:t>
            </a:r>
            <a:r>
              <a:rPr lang="en-US" altLang="en-US" baseline="-25000">
                <a:solidFill>
                  <a:srgbClr val="008000"/>
                </a:solidFill>
              </a:rPr>
              <a:t>a</a:t>
            </a:r>
            <a:r>
              <a:rPr lang="en-US" altLang="en-US">
                <a:solidFill>
                  <a:srgbClr val="008000"/>
                </a:solidFill>
              </a:rPr>
              <a:t>b = log</a:t>
            </a:r>
            <a:r>
              <a:rPr lang="en-US" altLang="en-US" baseline="-25000">
                <a:solidFill>
                  <a:srgbClr val="008000"/>
                </a:solidFill>
              </a:rPr>
              <a:t>c</a:t>
            </a:r>
            <a:r>
              <a:rPr lang="en-US" altLang="en-US">
                <a:solidFill>
                  <a:srgbClr val="008000"/>
                </a:solidFill>
              </a:rPr>
              <a:t>b / log</a:t>
            </a:r>
            <a:r>
              <a:rPr lang="en-US" altLang="en-US" baseline="-25000">
                <a:solidFill>
                  <a:srgbClr val="008000"/>
                </a:solidFill>
              </a:rPr>
              <a:t>c</a:t>
            </a:r>
            <a:r>
              <a:rPr lang="en-US" altLang="en-US">
                <a:solidFill>
                  <a:srgbClr val="008000"/>
                </a:solidFill>
              </a:rPr>
              <a:t>a</a:t>
            </a:r>
            <a:endParaRPr lang="en-US" altLang="en-US"/>
          </a:p>
          <a:p>
            <a:pPr eaLnBrk="1" hangingPunct="1"/>
            <a:r>
              <a:rPr lang="en-US" altLang="en-US"/>
              <a:t>log</a:t>
            </a:r>
            <a:r>
              <a:rPr lang="en-US" altLang="en-US" baseline="-25000"/>
              <a:t>2</a:t>
            </a:r>
            <a:r>
              <a:rPr lang="en-US" altLang="en-US"/>
              <a:t>n = log</a:t>
            </a:r>
            <a:r>
              <a:rPr lang="en-US" altLang="en-US" baseline="-25000"/>
              <a:t>10</a:t>
            </a:r>
            <a:r>
              <a:rPr lang="en-US" altLang="en-US"/>
              <a:t>n / log</a:t>
            </a:r>
            <a:r>
              <a:rPr lang="en-US" altLang="en-US" baseline="-25000"/>
              <a:t>10</a:t>
            </a:r>
            <a:r>
              <a:rPr lang="en-US" altLang="en-US"/>
              <a:t>2 ~ 3.3 log</a:t>
            </a:r>
            <a:r>
              <a:rPr lang="en-US" altLang="en-US" baseline="-25000"/>
              <a:t>10</a:t>
            </a:r>
            <a:r>
              <a:rPr lang="en-US" altLang="en-US"/>
              <a:t>n</a:t>
            </a:r>
          </a:p>
          <a:p>
            <a:pPr eaLnBrk="1" hangingPunct="1"/>
            <a:r>
              <a:rPr lang="en-US" altLang="en-US"/>
              <a:t>Therefore lim(log</a:t>
            </a:r>
            <a:r>
              <a:rPr lang="en-US" altLang="en-US" baseline="-25000"/>
              <a:t>2</a:t>
            </a:r>
            <a:r>
              <a:rPr lang="en-US" altLang="en-US"/>
              <a:t>n / log</a:t>
            </a:r>
            <a:r>
              <a:rPr lang="en-US" altLang="en-US" baseline="-25000"/>
              <a:t>10</a:t>
            </a:r>
            <a:r>
              <a:rPr lang="en-US" altLang="en-US"/>
              <a:t> n) = 3.3</a:t>
            </a:r>
          </a:p>
          <a:p>
            <a:pPr eaLnBrk="1" hangingPunct="1"/>
            <a:r>
              <a:rPr lang="en-US" altLang="en-US"/>
              <a:t>log</a:t>
            </a:r>
            <a:r>
              <a:rPr lang="en-US" altLang="en-US" baseline="-25000"/>
              <a:t>2</a:t>
            </a:r>
            <a:r>
              <a:rPr lang="en-US" altLang="en-US"/>
              <a:t>n =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 (log</a:t>
            </a:r>
            <a:r>
              <a:rPr lang="en-US" altLang="en-US" baseline="-25000">
                <a:cs typeface="Arial" panose="020B0604020202020204" pitchFamily="34" charset="0"/>
              </a:rPr>
              <a:t>10</a:t>
            </a:r>
            <a:r>
              <a:rPr lang="en-US" altLang="en-US">
                <a:cs typeface="Arial" panose="020B0604020202020204" pitchFamily="34" charset="0"/>
              </a:rPr>
              <a:t>n)</a:t>
            </a:r>
            <a:endParaRPr lang="el-GR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28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E5485A-B078-4048-8289-074E3F4CC5FD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70E9E6-8C54-46C6-858E-ACF58037702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24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Compare 2</a:t>
            </a:r>
            <a:r>
              <a:rPr lang="en-US" altLang="en-US" baseline="30000"/>
              <a:t>n</a:t>
            </a:r>
            <a:r>
              <a:rPr lang="en-US" altLang="en-US"/>
              <a:t> and 3</a:t>
            </a:r>
            <a:r>
              <a:rPr lang="en-US" altLang="en-US" baseline="30000"/>
              <a:t>n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lim 2</a:t>
            </a:r>
            <a:r>
              <a:rPr lang="en-US" altLang="en-US" baseline="30000"/>
              <a:t>n</a:t>
            </a:r>
            <a:r>
              <a:rPr lang="en-US" altLang="en-US"/>
              <a:t> / 3</a:t>
            </a:r>
            <a:r>
              <a:rPr lang="en-US" altLang="en-US" baseline="30000"/>
              <a:t>n</a:t>
            </a:r>
            <a:r>
              <a:rPr lang="en-US" altLang="en-US"/>
              <a:t> = lim(2/3)</a:t>
            </a:r>
            <a:r>
              <a:rPr lang="en-US" altLang="en-US" baseline="30000"/>
              <a:t>n</a:t>
            </a:r>
            <a:r>
              <a:rPr lang="en-US" altLang="en-US"/>
              <a:t> = 0</a:t>
            </a:r>
          </a:p>
          <a:p>
            <a:pPr eaLnBrk="1" hangingPunct="1"/>
            <a:r>
              <a:rPr lang="en-US" altLang="en-US"/>
              <a:t>Therefore, 2</a:t>
            </a:r>
            <a:r>
              <a:rPr lang="en-US" altLang="en-US" baseline="30000"/>
              <a:t>n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</a:t>
            </a:r>
            <a:r>
              <a:rPr lang="en-US" altLang="en-US"/>
              <a:t> o(3</a:t>
            </a:r>
            <a:r>
              <a:rPr lang="en-US" altLang="en-US" baseline="30000"/>
              <a:t>n</a:t>
            </a:r>
            <a:r>
              <a:rPr lang="en-US" altLang="en-US"/>
              <a:t>), and 3</a:t>
            </a:r>
            <a:r>
              <a:rPr lang="en-US" altLang="en-US" baseline="30000"/>
              <a:t>n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</a:t>
            </a:r>
            <a:r>
              <a:rPr lang="en-US" altLang="en-US"/>
              <a:t> </a:t>
            </a:r>
            <a:r>
              <a:rPr lang="el-GR" altLang="en-US">
                <a:cs typeface="Arial" panose="020B0604020202020204" pitchFamily="34" charset="0"/>
              </a:rPr>
              <a:t>ω</a:t>
            </a:r>
            <a:r>
              <a:rPr lang="en-US" altLang="en-US">
                <a:cs typeface="Arial" panose="020B0604020202020204" pitchFamily="34" charset="0"/>
              </a:rPr>
              <a:t>(</a:t>
            </a:r>
            <a:r>
              <a:rPr lang="en-US" altLang="en-US"/>
              <a:t>2</a:t>
            </a:r>
            <a:r>
              <a:rPr lang="en-US" altLang="en-US" baseline="30000"/>
              <a:t>n</a:t>
            </a:r>
            <a:r>
              <a:rPr lang="en-US" altLang="en-US">
                <a:cs typeface="Arial" panose="020B0604020202020204" pitchFamily="34" charset="0"/>
              </a:rPr>
              <a:t>)</a:t>
            </a:r>
          </a:p>
          <a:p>
            <a:pPr eaLnBrk="1" hangingPunct="1"/>
            <a:endParaRPr lang="en-US" altLang="en-US">
              <a:cs typeface="Arial" panose="020B0604020202020204" pitchFamily="34" charset="0"/>
            </a:endParaRPr>
          </a:p>
          <a:p>
            <a:pPr eaLnBrk="1" hangingPunct="1"/>
            <a:r>
              <a:rPr lang="en-US" altLang="en-US">
                <a:solidFill>
                  <a:schemeClr val="hlink"/>
                </a:solidFill>
                <a:cs typeface="Arial" panose="020B0604020202020204" pitchFamily="34" charset="0"/>
              </a:rPr>
              <a:t>How about 2</a:t>
            </a:r>
            <a:r>
              <a:rPr lang="en-US" altLang="en-US" baseline="30000">
                <a:solidFill>
                  <a:schemeClr val="hlink"/>
                </a:solidFill>
                <a:cs typeface="Arial" panose="020B0604020202020204" pitchFamily="34" charset="0"/>
              </a:rPr>
              <a:t>n</a:t>
            </a:r>
            <a:r>
              <a:rPr lang="en-US" altLang="en-US">
                <a:solidFill>
                  <a:schemeClr val="hlink"/>
                </a:solidFill>
                <a:cs typeface="Arial" panose="020B0604020202020204" pitchFamily="34" charset="0"/>
              </a:rPr>
              <a:t> and 2</a:t>
            </a:r>
            <a:r>
              <a:rPr lang="en-US" altLang="en-US" baseline="30000">
                <a:solidFill>
                  <a:schemeClr val="hlink"/>
                </a:solidFill>
                <a:cs typeface="Arial" panose="020B0604020202020204" pitchFamily="34" charset="0"/>
              </a:rPr>
              <a:t>n+1</a:t>
            </a:r>
            <a:r>
              <a:rPr lang="en-US" altLang="en-US">
                <a:solidFill>
                  <a:schemeClr val="hlink"/>
                </a:solidFill>
                <a:cs typeface="Arial" panose="020B0604020202020204" pitchFamily="34" charset="0"/>
              </a:rPr>
              <a:t>?</a:t>
            </a:r>
            <a:r>
              <a:rPr lang="en-US" altLang="en-US" baseline="30000">
                <a:cs typeface="Arial" panose="020B060402020202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2</a:t>
            </a:r>
            <a:r>
              <a:rPr lang="en-US" altLang="en-US" baseline="30000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 / 2</a:t>
            </a:r>
            <a:r>
              <a:rPr lang="en-US" altLang="en-US" baseline="30000">
                <a:cs typeface="Arial" panose="020B0604020202020204" pitchFamily="34" charset="0"/>
              </a:rPr>
              <a:t>n+1</a:t>
            </a:r>
            <a:r>
              <a:rPr lang="en-US" altLang="en-US">
                <a:cs typeface="Arial" panose="020B0604020202020204" pitchFamily="34" charset="0"/>
              </a:rPr>
              <a:t> = ½, therefore 2</a:t>
            </a:r>
            <a:r>
              <a:rPr lang="en-US" altLang="en-US" baseline="30000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 =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 (2</a:t>
            </a:r>
            <a:r>
              <a:rPr lang="en-US" altLang="en-US" baseline="30000">
                <a:cs typeface="Arial" panose="020B0604020202020204" pitchFamily="34" charset="0"/>
              </a:rPr>
              <a:t>n+1</a:t>
            </a:r>
            <a:r>
              <a:rPr lang="en-US" altLang="en-US">
                <a:cs typeface="Arial" panose="020B0604020202020204" pitchFamily="34" charset="0"/>
              </a:rPr>
              <a:t>)</a:t>
            </a:r>
            <a:endParaRPr lang="el-GR" altLang="en-US">
              <a:cs typeface="Arial" panose="020B0604020202020204" pitchFamily="34" charset="0"/>
            </a:endParaRPr>
          </a:p>
          <a:p>
            <a:pPr eaLnBrk="1" hangingPunct="1"/>
            <a:endParaRPr lang="en-US" altLang="en-US" baseline="30000">
              <a:cs typeface="Arial" panose="020B0604020202020204" pitchFamily="34" charset="0"/>
            </a:endParaRPr>
          </a:p>
        </p:txBody>
      </p:sp>
      <p:sp>
        <p:nvSpPr>
          <p:cNvPr id="1246212" name="Rectangle 4"/>
          <p:cNvSpPr>
            <a:spLocks noChangeArrowheads="1"/>
          </p:cNvSpPr>
          <p:nvPr/>
        </p:nvSpPr>
        <p:spPr bwMode="auto">
          <a:xfrm>
            <a:off x="2904963" y="3098995"/>
            <a:ext cx="760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 dirty="0"/>
              <a:t>n</a:t>
            </a:r>
            <a:r>
              <a:rPr lang="en-US" altLang="en-US" sz="2000" dirty="0"/>
              <a:t>→∞</a:t>
            </a:r>
          </a:p>
        </p:txBody>
      </p:sp>
      <p:sp>
        <p:nvSpPr>
          <p:cNvPr id="1246213" name="Rectangle 5"/>
          <p:cNvSpPr>
            <a:spLocks noChangeArrowheads="1"/>
          </p:cNvSpPr>
          <p:nvPr/>
        </p:nvSpPr>
        <p:spPr bwMode="auto">
          <a:xfrm>
            <a:off x="4215882" y="3098995"/>
            <a:ext cx="76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 dirty="0"/>
              <a:t>n</a:t>
            </a:r>
            <a:r>
              <a:rPr lang="en-US" altLang="en-US" sz="2000" dirty="0"/>
              <a:t>→∞</a:t>
            </a:r>
          </a:p>
        </p:txBody>
      </p:sp>
    </p:spTree>
    <p:extLst>
      <p:ext uri="{BB962C8B-B14F-4D97-AF65-F5344CB8AC3E}">
        <p14:creationId xmlns:p14="http://schemas.microsoft.com/office/powerpoint/2010/main" val="339420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6211" grpId="0" build="p"/>
      <p:bldP spid="1246212" grpId="0"/>
      <p:bldP spid="12462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635B5E-B5F6-4C59-9BDC-86971E60C648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29180F-2507-4A5C-B8B6-7160DBCFA7CD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L’ Hopital’s rule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 sz="2800">
                <a:solidFill>
                  <a:schemeClr val="hlink"/>
                </a:solidFill>
              </a:rPr>
              <a:t>You can apply this transformation as many times as you want, as long as the condition holds</a:t>
            </a:r>
          </a:p>
        </p:txBody>
      </p:sp>
      <p:sp>
        <p:nvSpPr>
          <p:cNvPr id="56326" name="Rectangle 4"/>
          <p:cNvSpPr>
            <a:spLocks noChangeArrowheads="1"/>
          </p:cNvSpPr>
          <p:nvPr/>
        </p:nvSpPr>
        <p:spPr bwMode="auto">
          <a:xfrm>
            <a:off x="2520951" y="2716213"/>
            <a:ext cx="4786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lim f(n) / g(n) = lim f(n)’ / g(n)’</a:t>
            </a:r>
          </a:p>
        </p:txBody>
      </p:sp>
      <p:sp>
        <p:nvSpPr>
          <p:cNvPr id="56327" name="Rectangle 5"/>
          <p:cNvSpPr>
            <a:spLocks noChangeArrowheads="1"/>
          </p:cNvSpPr>
          <p:nvPr/>
        </p:nvSpPr>
        <p:spPr bwMode="auto">
          <a:xfrm>
            <a:off x="2514601" y="3108326"/>
            <a:ext cx="76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n</a:t>
            </a:r>
            <a:r>
              <a:rPr lang="en-US" altLang="en-US" sz="2000"/>
              <a:t>→∞</a:t>
            </a:r>
          </a:p>
        </p:txBody>
      </p:sp>
      <p:sp>
        <p:nvSpPr>
          <p:cNvPr id="56328" name="Rectangle 6"/>
          <p:cNvSpPr>
            <a:spLocks noChangeArrowheads="1"/>
          </p:cNvSpPr>
          <p:nvPr/>
        </p:nvSpPr>
        <p:spPr bwMode="auto">
          <a:xfrm>
            <a:off x="5030788" y="3108326"/>
            <a:ext cx="760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n</a:t>
            </a:r>
            <a:r>
              <a:rPr lang="en-US" altLang="en-US" sz="2000"/>
              <a:t>→∞</a:t>
            </a:r>
          </a:p>
        </p:txBody>
      </p:sp>
      <p:sp>
        <p:nvSpPr>
          <p:cNvPr id="56329" name="Text Box 7"/>
          <p:cNvSpPr txBox="1">
            <a:spLocks noChangeArrowheads="1"/>
          </p:cNvSpPr>
          <p:nvPr/>
        </p:nvSpPr>
        <p:spPr bwMode="auto">
          <a:xfrm>
            <a:off x="7696200" y="2679700"/>
            <a:ext cx="22860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Condition: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If both lim f(n) and lim g(n) are </a:t>
            </a:r>
            <a:r>
              <a:rPr lang="en-US" altLang="en-US">
                <a:solidFill>
                  <a:schemeClr val="hlink"/>
                </a:solidFill>
                <a:sym typeface="Symbol" panose="05050102010706020507" pitchFamily="18" charset="2"/>
              </a:rPr>
              <a:t></a:t>
            </a:r>
            <a:r>
              <a:rPr lang="en-US" altLang="en-US">
                <a:solidFill>
                  <a:schemeClr val="hlink"/>
                </a:solidFill>
              </a:rPr>
              <a:t> or 0</a:t>
            </a:r>
          </a:p>
        </p:txBody>
      </p:sp>
    </p:spTree>
    <p:extLst>
      <p:ext uri="{BB962C8B-B14F-4D97-AF65-F5344CB8AC3E}">
        <p14:creationId xmlns:p14="http://schemas.microsoft.com/office/powerpoint/2010/main" val="355057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29E500-7382-41BC-BB73-79E8C694EF39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421DA3-B046-44BB-9708-AEBFAC6AD873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19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2800"/>
              <a:t>Compare n</a:t>
            </a:r>
            <a:r>
              <a:rPr lang="en-US" altLang="en-US" sz="2800" baseline="30000"/>
              <a:t>0.5</a:t>
            </a:r>
            <a:r>
              <a:rPr lang="en-US" altLang="en-US" sz="2800"/>
              <a:t> and log</a:t>
            </a:r>
            <a:r>
              <a:rPr lang="en-US" altLang="en-US" sz="2800" baseline="-25000"/>
              <a:t> </a:t>
            </a:r>
            <a:r>
              <a:rPr lang="en-US" altLang="en-US" sz="2800"/>
              <a:t>n</a:t>
            </a:r>
            <a:endParaRPr lang="en-US" altLang="en-US" sz="2800" baseline="30000"/>
          </a:p>
          <a:p>
            <a:pPr eaLnBrk="1" hangingPunct="1"/>
            <a:endParaRPr lang="en-US" altLang="en-US" sz="2800" baseline="30000"/>
          </a:p>
          <a:p>
            <a:pPr eaLnBrk="1" hangingPunct="1"/>
            <a:r>
              <a:rPr lang="en-US" altLang="en-US" sz="2800"/>
              <a:t>lim n</a:t>
            </a:r>
            <a:r>
              <a:rPr lang="en-US" altLang="en-US" sz="2800" baseline="30000"/>
              <a:t>0.5</a:t>
            </a:r>
            <a:r>
              <a:rPr lang="en-US" altLang="en-US" sz="2800"/>
              <a:t> / log</a:t>
            </a:r>
            <a:r>
              <a:rPr lang="en-US" altLang="en-US" sz="2800" baseline="-25000"/>
              <a:t> </a:t>
            </a:r>
            <a:r>
              <a:rPr lang="en-US" altLang="en-US" sz="2800"/>
              <a:t>n = ?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>
                <a:cs typeface="Arial" panose="020B0604020202020204" pitchFamily="34" charset="0"/>
              </a:rPr>
              <a:t>(n</a:t>
            </a:r>
            <a:r>
              <a:rPr lang="en-US" altLang="en-US" sz="2800" baseline="30000">
                <a:cs typeface="Arial" panose="020B0604020202020204" pitchFamily="34" charset="0"/>
              </a:rPr>
              <a:t>0.5</a:t>
            </a:r>
            <a:r>
              <a:rPr lang="en-US" altLang="en-US" sz="2800">
                <a:cs typeface="Arial" panose="020B0604020202020204" pitchFamily="34" charset="0"/>
              </a:rPr>
              <a:t>)’ = 0.5 n</a:t>
            </a:r>
            <a:r>
              <a:rPr lang="en-US" altLang="en-US" sz="2800" baseline="30000">
                <a:cs typeface="Arial" panose="020B0604020202020204" pitchFamily="34" charset="0"/>
              </a:rPr>
              <a:t>-0.5</a:t>
            </a:r>
            <a:endParaRPr lang="en-US" altLang="en-US" sz="280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cs typeface="Arial" panose="020B0604020202020204" pitchFamily="34" charset="0"/>
              </a:rPr>
              <a:t>(log n)’ = 1 / n</a:t>
            </a:r>
          </a:p>
          <a:p>
            <a:pPr eaLnBrk="1" hangingPunct="1"/>
            <a:r>
              <a:rPr lang="en-US" altLang="en-US" sz="2800"/>
              <a:t>lim (n</a:t>
            </a:r>
            <a:r>
              <a:rPr lang="en-US" altLang="en-US" sz="2800" baseline="30000"/>
              <a:t>-0.5</a:t>
            </a:r>
            <a:r>
              <a:rPr lang="en-US" altLang="en-US" sz="2800"/>
              <a:t> / 1/n) = lim(n</a:t>
            </a:r>
            <a:r>
              <a:rPr lang="en-US" altLang="en-US" sz="2800" baseline="30000"/>
              <a:t>0.5</a:t>
            </a:r>
            <a:r>
              <a:rPr lang="en-US" altLang="en-US" sz="2800"/>
              <a:t>) = ∞</a:t>
            </a:r>
          </a:p>
          <a:p>
            <a:pPr eaLnBrk="1" hangingPunct="1"/>
            <a:r>
              <a:rPr lang="en-US" altLang="en-US" sz="2800"/>
              <a:t>Therefore, log n </a:t>
            </a:r>
            <a:r>
              <a:rPr lang="en-US" altLang="en-US" sz="2800">
                <a:sym typeface="Symbol" panose="05050102010706020507" pitchFamily="18" charset="2"/>
              </a:rPr>
              <a:t></a:t>
            </a:r>
            <a:r>
              <a:rPr lang="en-US" altLang="en-US" sz="2800"/>
              <a:t> o(n</a:t>
            </a:r>
            <a:r>
              <a:rPr lang="en-US" altLang="en-US" sz="2800" baseline="30000"/>
              <a:t>0.5</a:t>
            </a:r>
            <a:r>
              <a:rPr lang="en-US" altLang="en-US" sz="2800"/>
              <a:t>)</a:t>
            </a:r>
          </a:p>
          <a:p>
            <a:pPr eaLnBrk="1" hangingPunct="1"/>
            <a:r>
              <a:rPr lang="en-US" altLang="en-US" sz="2800"/>
              <a:t>In fact, log n </a:t>
            </a:r>
            <a:r>
              <a:rPr lang="en-US" altLang="en-US" sz="2800">
                <a:sym typeface="Symbol" panose="05050102010706020507" pitchFamily="18" charset="2"/>
              </a:rPr>
              <a:t></a:t>
            </a:r>
            <a:r>
              <a:rPr lang="en-US" altLang="en-US" sz="2800"/>
              <a:t> o(n</a:t>
            </a:r>
            <a:r>
              <a:rPr lang="el-GR" altLang="en-US" sz="2800" baseline="30000">
                <a:cs typeface="Arial" panose="020B0604020202020204" pitchFamily="34" charset="0"/>
              </a:rPr>
              <a:t>ε</a:t>
            </a:r>
            <a:r>
              <a:rPr lang="en-US" altLang="en-US" sz="2800"/>
              <a:t>), for any </a:t>
            </a:r>
            <a:r>
              <a:rPr lang="el-GR" altLang="en-US" sz="2800">
                <a:cs typeface="Arial" panose="020B0604020202020204" pitchFamily="34" charset="0"/>
              </a:rPr>
              <a:t>ε</a:t>
            </a:r>
            <a:r>
              <a:rPr lang="en-US" altLang="en-US" sz="2800">
                <a:cs typeface="Arial" panose="020B0604020202020204" pitchFamily="34" charset="0"/>
              </a:rPr>
              <a:t> &gt; 0</a:t>
            </a:r>
          </a:p>
        </p:txBody>
      </p:sp>
      <p:sp>
        <p:nvSpPr>
          <p:cNvPr id="57350" name="Rectangle 4"/>
          <p:cNvSpPr>
            <a:spLocks noChangeArrowheads="1"/>
          </p:cNvSpPr>
          <p:nvPr/>
        </p:nvSpPr>
        <p:spPr bwMode="auto">
          <a:xfrm>
            <a:off x="2914294" y="3201956"/>
            <a:ext cx="760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 dirty="0"/>
              <a:t>n</a:t>
            </a:r>
            <a:r>
              <a:rPr lang="en-US" altLang="en-US" sz="2000" dirty="0"/>
              <a:t>→∞</a:t>
            </a:r>
          </a:p>
        </p:txBody>
      </p:sp>
    </p:spTree>
    <p:extLst>
      <p:ext uri="{BB962C8B-B14F-4D97-AF65-F5344CB8AC3E}">
        <p14:creationId xmlns:p14="http://schemas.microsoft.com/office/powerpoint/2010/main" val="190910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70EF7B-6761-4FB9-BCEB-644960625CAE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3222D5-DB97-4FD8-87E5-057A4C7B3420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prove logn &lt; 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Let f(n) = 1 + log n, g(n) = 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Then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f(n)’ = 1/n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g(n)’ = 1.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	f(1) = g(1) = 1.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Because f(n)’ ≤ g(n)’ </a:t>
            </a:r>
            <a:r>
              <a:rPr lang="en-US" altLang="en-US" sz="2400">
                <a:sym typeface="Symbol" panose="05050102010706020507" pitchFamily="18" charset="2"/>
              </a:rPr>
              <a:t></a:t>
            </a:r>
            <a:r>
              <a:rPr lang="en-US" altLang="en-US" sz="2400"/>
              <a:t> n </a:t>
            </a:r>
            <a:r>
              <a:rPr lang="en-US" altLang="en-US" sz="2400">
                <a:sym typeface="Symbol" panose="05050102010706020507" pitchFamily="18" charset="2"/>
              </a:rPr>
              <a:t>≥</a:t>
            </a:r>
            <a:r>
              <a:rPr lang="en-US" altLang="en-US" sz="2400"/>
              <a:t> 1, by the racetrack principle, we have f(n) ≤ g(n) </a:t>
            </a:r>
            <a:r>
              <a:rPr lang="en-US" altLang="en-US" sz="2400">
                <a:sym typeface="Symbol" panose="05050102010706020507" pitchFamily="18" charset="2"/>
              </a:rPr>
              <a:t></a:t>
            </a:r>
            <a:r>
              <a:rPr lang="en-US" altLang="en-US" sz="2400"/>
              <a:t> n </a:t>
            </a:r>
            <a:r>
              <a:rPr lang="en-US" altLang="en-US" sz="2400">
                <a:sym typeface="Symbol" panose="05050102010706020507" pitchFamily="18" charset="2"/>
              </a:rPr>
              <a:t>≥</a:t>
            </a:r>
            <a:r>
              <a:rPr lang="en-US" altLang="en-US" sz="2400"/>
              <a:t> 1, i.e., 1 + log n ≤ 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Therefore, log n &lt; 1 + log n ≤ n for all 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From now on, we will use that fact that log n &lt; n </a:t>
            </a:r>
            <a:r>
              <a:rPr lang="en-US" altLang="en-US" sz="2400">
                <a:sym typeface="Symbol" panose="05050102010706020507" pitchFamily="18" charset="2"/>
              </a:rPr>
              <a:t></a:t>
            </a:r>
            <a:r>
              <a:rPr lang="en-US" altLang="en-US" sz="2400"/>
              <a:t> n </a:t>
            </a:r>
            <a:r>
              <a:rPr lang="en-US" altLang="en-US" sz="2400">
                <a:sym typeface="Symbol" panose="05050102010706020507" pitchFamily="18" charset="2"/>
              </a:rPr>
              <a:t>≥</a:t>
            </a:r>
            <a:r>
              <a:rPr lang="en-US" altLang="en-US" sz="2400"/>
              <a:t> 1 without proof.</a:t>
            </a:r>
          </a:p>
        </p:txBody>
      </p:sp>
    </p:spTree>
    <p:extLst>
      <p:ext uri="{BB962C8B-B14F-4D97-AF65-F5344CB8AC3E}">
        <p14:creationId xmlns:p14="http://schemas.microsoft.com/office/powerpoint/2010/main" val="3057067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2C4C21-5CCB-41DB-B096-3FD615695529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71FFE6-4096-4FEC-9B9A-793BEA200812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Stirling’s formula</a:t>
            </a:r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3530601" y="1905000"/>
          <a:ext cx="459581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4" imgW="1942920" imgH="469800" progId="Equation.3">
                  <p:embed/>
                </p:oleObj>
              </mc:Choice>
              <mc:Fallback>
                <p:oleObj name="Equation" r:id="rId4" imgW="19429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1" y="1905000"/>
                        <a:ext cx="4595813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3505200" y="3352800"/>
          <a:ext cx="83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6" imgW="279279" imgH="203112" progId="Equation.3">
                  <p:embed/>
                </p:oleObj>
              </mc:Choice>
              <mc:Fallback>
                <p:oleObj name="Equation" r:id="rId6" imgW="27927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352800"/>
                        <a:ext cx="838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5867400" y="3276600"/>
          <a:ext cx="1384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8" imgW="545760" imgH="203040" progId="Equation.3">
                  <p:embed/>
                </p:oleObj>
              </mc:Choice>
              <mc:Fallback>
                <p:oleObj name="Equation" r:id="rId8" imgW="545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276600"/>
                        <a:ext cx="13843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4343400" y="34290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>
                <a:cs typeface="Times New Roman" panose="02020603050405020304" pitchFamily="18" charset="0"/>
              </a:rPr>
              <a:t>(constant)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05053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E5075F-6758-47EB-92AD-5D588888636D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05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50F95AE-FA6D-47DD-9EAD-1681C288E8F9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2503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Compare 2</a:t>
            </a:r>
            <a:r>
              <a:rPr lang="en-US" altLang="en-US" sz="2400" baseline="30000"/>
              <a:t>n</a:t>
            </a:r>
            <a:r>
              <a:rPr lang="en-US" altLang="en-US" sz="2400"/>
              <a:t> and n!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Therefore, 2</a:t>
            </a:r>
            <a:r>
              <a:rPr lang="en-US" altLang="en-US" sz="2400" baseline="30000"/>
              <a:t>n</a:t>
            </a:r>
            <a:r>
              <a:rPr lang="en-US" altLang="en-US" sz="2400"/>
              <a:t> = o(n!)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Compare n</a:t>
            </a:r>
            <a:r>
              <a:rPr lang="en-US" altLang="en-US" sz="2400" baseline="30000"/>
              <a:t>n</a:t>
            </a:r>
            <a:r>
              <a:rPr lang="en-US" altLang="en-US" sz="2400"/>
              <a:t> and n!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Therefore, n</a:t>
            </a:r>
            <a:r>
              <a:rPr lang="en-US" altLang="en-US" sz="2400" baseline="30000"/>
              <a:t>n</a:t>
            </a:r>
            <a:r>
              <a:rPr lang="en-US" altLang="en-US" sz="2400"/>
              <a:t> = </a:t>
            </a:r>
            <a:r>
              <a:rPr lang="el-GR" altLang="en-US" sz="2400">
                <a:cs typeface="Arial" panose="020B0604020202020204" pitchFamily="34" charset="0"/>
              </a:rPr>
              <a:t>ω</a:t>
            </a:r>
            <a:r>
              <a:rPr lang="en-US" altLang="en-US" sz="2400"/>
              <a:t>(n!)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How about log (n!)?</a:t>
            </a:r>
          </a:p>
        </p:txBody>
      </p:sp>
      <p:graphicFrame>
        <p:nvGraphicFramePr>
          <p:cNvPr id="12503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57800" y="1693864"/>
          <a:ext cx="48768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" imgW="2552400" imgH="469800" progId="Equation.3">
                  <p:embed/>
                </p:oleObj>
              </mc:Choice>
              <mc:Fallback>
                <p:oleObj name="Equation" r:id="rId4" imgW="2552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693864"/>
                        <a:ext cx="48768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0309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0" y="3505200"/>
          <a:ext cx="43497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6" imgW="2158920" imgH="431640" progId="Equation.3">
                  <p:embed/>
                </p:oleObj>
              </mc:Choice>
              <mc:Fallback>
                <p:oleObj name="Equation" r:id="rId6" imgW="2158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505200"/>
                        <a:ext cx="434975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51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03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BE48DA-D6C4-4B51-BB15-11B4A47F5C8A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307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B3F6F7-6C3B-4C54-B1B3-C46830DCE446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09800" y="2211388"/>
          <a:ext cx="7848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4" imgW="2781000" imgH="431640" progId="Equation.3">
                  <p:embed/>
                </p:oleObj>
              </mc:Choice>
              <mc:Fallback>
                <p:oleObj name="Equation" r:id="rId4" imgW="2781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211388"/>
                        <a:ext cx="7848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05000" y="3048000"/>
          <a:ext cx="7086600" cy="322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6" imgW="2260440" imgH="1028520" progId="Equation.3">
                  <p:embed/>
                </p:oleObj>
              </mc:Choice>
              <mc:Fallback>
                <p:oleObj name="Equation" r:id="rId6" imgW="226044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048000"/>
                        <a:ext cx="7086600" cy="322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95279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</TotalTime>
  <Words>540</Words>
  <Application>Microsoft Office PowerPoint</Application>
  <PresentationFormat>Widescreen</PresentationFormat>
  <Paragraphs>165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Wisp</vt:lpstr>
      <vt:lpstr>Equation</vt:lpstr>
      <vt:lpstr>Using limits to compare orders of growth</vt:lpstr>
      <vt:lpstr>logarithms</vt:lpstr>
      <vt:lpstr>PowerPoint Presentation</vt:lpstr>
      <vt:lpstr>L’ Hopital’s rule</vt:lpstr>
      <vt:lpstr>PowerPoint Presentation</vt:lpstr>
      <vt:lpstr>How to prove logn &lt; n</vt:lpstr>
      <vt:lpstr>Stirling’s formula</vt:lpstr>
      <vt:lpstr>PowerPoint Presentation</vt:lpstr>
      <vt:lpstr>PowerPoint Presentation</vt:lpstr>
      <vt:lpstr>More advanced dominance ranking</vt:lpstr>
      <vt:lpstr>True or false?</vt:lpstr>
      <vt:lpstr>True or false?</vt:lpstr>
      <vt:lpstr>True or false?</vt:lpstr>
      <vt:lpstr>Questions</vt:lpstr>
      <vt:lpstr>Asymptotic notations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24</cp:revision>
  <dcterms:created xsi:type="dcterms:W3CDTF">2016-08-31T19:16:09Z</dcterms:created>
  <dcterms:modified xsi:type="dcterms:W3CDTF">2019-10-24T04:20:31Z</dcterms:modified>
</cp:coreProperties>
</file>