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367" r:id="rId3"/>
    <p:sldId id="262" r:id="rId4"/>
    <p:sldId id="263" r:id="rId5"/>
    <p:sldId id="264" r:id="rId6"/>
    <p:sldId id="265" r:id="rId7"/>
    <p:sldId id="266" r:id="rId8"/>
    <p:sldId id="267" r:id="rId9"/>
    <p:sldId id="268" r:id="rId10"/>
    <p:sldId id="257" r:id="rId11"/>
    <p:sldId id="258" r:id="rId12"/>
    <p:sldId id="259" r:id="rId13"/>
    <p:sldId id="270" r:id="rId14"/>
    <p:sldId id="272" r:id="rId15"/>
    <p:sldId id="271" r:id="rId16"/>
    <p:sldId id="273"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7" d="100"/>
          <a:sy n="77" d="100"/>
        </p:scale>
        <p:origin x="5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t>8/31/2019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sz="1200">
                <a:solidFill>
                  <a:schemeClr val="tx1"/>
                </a:solidFill>
                <a:latin typeface="Times New Roman" panose="02020603050405020304" pitchFamily="18" charset="0"/>
              </a:defRPr>
            </a:lvl1pPr>
            <a:lvl2pPr marL="742950" indent="-285750" defTabSz="923925">
              <a:spcBef>
                <a:spcPct val="30000"/>
              </a:spcBef>
              <a:defRPr sz="1200">
                <a:solidFill>
                  <a:schemeClr val="tx1"/>
                </a:solidFill>
                <a:latin typeface="Times New Roman" panose="02020603050405020304" pitchFamily="18" charset="0"/>
              </a:defRPr>
            </a:lvl2pPr>
            <a:lvl3pPr marL="1143000" indent="-228600" defTabSz="923925">
              <a:spcBef>
                <a:spcPct val="30000"/>
              </a:spcBef>
              <a:defRPr sz="1200">
                <a:solidFill>
                  <a:schemeClr val="tx1"/>
                </a:solidFill>
                <a:latin typeface="Times New Roman" panose="02020603050405020304" pitchFamily="18" charset="0"/>
              </a:defRPr>
            </a:lvl3pPr>
            <a:lvl4pPr marL="1600200" indent="-228600" defTabSz="923925">
              <a:spcBef>
                <a:spcPct val="30000"/>
              </a:spcBef>
              <a:defRPr sz="1200">
                <a:solidFill>
                  <a:schemeClr val="tx1"/>
                </a:solidFill>
                <a:latin typeface="Times New Roman" panose="02020603050405020304" pitchFamily="18" charset="0"/>
              </a:defRPr>
            </a:lvl4pPr>
            <a:lvl5pPr marL="2057400" indent="-228600" defTabSz="923925">
              <a:spcBef>
                <a:spcPct val="30000"/>
              </a:spcBef>
              <a:defRPr sz="1200">
                <a:solidFill>
                  <a:schemeClr val="tx1"/>
                </a:solidFill>
                <a:latin typeface="Times New Roman" panose="02020603050405020304" pitchFamily="18" charset="0"/>
              </a:defRPr>
            </a:lvl5pPr>
            <a:lvl6pPr marL="2514600" indent="-228600" defTabSz="9239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39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39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39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E46850-83E5-4829-ACF3-37FCC5659B1F}" type="slidenum">
              <a:rPr lang="en-US" altLang="en-US"/>
              <a:pPr>
                <a:spcBef>
                  <a:spcPct val="0"/>
                </a:spcBef>
              </a:pPr>
              <a:t>2</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5482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143941-6A8A-4F22-8475-4FA44ACDCC27}" type="slidenum">
              <a:rPr lang="en-US" altLang="en-US"/>
              <a:pPr/>
              <a:t>10</a:t>
            </a:fld>
            <a:endParaRPr lang="en-US" alt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5120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2B0DF-F63D-4D56-8600-6B3B2DDA552F}" type="slidenum">
              <a:rPr lang="en-US" altLang="en-US"/>
              <a:pPr/>
              <a:t>11</a:t>
            </a:fld>
            <a:endParaRPr lang="en-US" alt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81467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D579F4-5BCC-4EBB-8765-E8C12B3ECC1D}" type="slidenum">
              <a:rPr lang="en-US" altLang="en-US"/>
              <a:pPr/>
              <a:t>12</a:t>
            </a:fld>
            <a:endParaRPr lang="en-US" alt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80708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143941-6A8A-4F22-8475-4FA44ACDCC27}" type="slidenum">
              <a:rPr lang="en-US" altLang="en-US"/>
              <a:pPr/>
              <a:t>17</a:t>
            </a:fld>
            <a:endParaRPr lang="en-US" alt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546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52400"/>
            <a:ext cx="11176000" cy="685800"/>
          </a:xfrm>
        </p:spPr>
        <p:txBody>
          <a:bodyPr/>
          <a:lstStyle/>
          <a:p>
            <a:r>
              <a:rPr lang="en-US"/>
              <a:t>Click to edit Master title style</a:t>
            </a:r>
          </a:p>
        </p:txBody>
      </p:sp>
      <p:sp>
        <p:nvSpPr>
          <p:cNvPr id="3" name="Text Placeholder 2"/>
          <p:cNvSpPr>
            <a:spLocks noGrp="1"/>
          </p:cNvSpPr>
          <p:nvPr>
            <p:ph type="body" sz="half" idx="1"/>
          </p:nvPr>
        </p:nvSpPr>
        <p:spPr>
          <a:xfrm>
            <a:off x="812800" y="1295401"/>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295401"/>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634067"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1625600" y="6324600"/>
            <a:ext cx="8534400" cy="304800"/>
          </a:xfrm>
        </p:spPr>
        <p:txBody>
          <a:bodyPr/>
          <a:lstStyle>
            <a:lvl1pPr>
              <a:defRPr/>
            </a:lvl1pPr>
          </a:lstStyle>
          <a:p>
            <a:r>
              <a:rPr lang="en-US" altLang="en-US"/>
              <a:t>A. Levitin “Introduction to the Design &amp; Analysis of Algorithms,” 3rd ed., Ch. 3 ©2012 Pearson Education, Inc. Upper Saddle River, NJ. All Rights Reserved. </a:t>
            </a:r>
          </a:p>
        </p:txBody>
      </p:sp>
      <p:sp>
        <p:nvSpPr>
          <p:cNvPr id="7" name="Slide Number Placeholder 6"/>
          <p:cNvSpPr>
            <a:spLocks noGrp="1"/>
          </p:cNvSpPr>
          <p:nvPr>
            <p:ph type="sldNum" sz="quarter" idx="12"/>
          </p:nvPr>
        </p:nvSpPr>
        <p:spPr>
          <a:xfrm>
            <a:off x="9652000" y="6553200"/>
            <a:ext cx="2540000" cy="304800"/>
          </a:xfrm>
        </p:spPr>
        <p:txBody>
          <a:bodyPr/>
          <a:lstStyle>
            <a:lvl1pPr>
              <a:defRPr/>
            </a:lvl1pPr>
          </a:lstStyle>
          <a:p>
            <a:fld id="{2215B634-A01A-48F4-88DC-ACEBF2E78ADE}" type="slidenum">
              <a:rPr lang="en-US" altLang="en-US"/>
              <a:pPr/>
              <a:t>‹#›</a:t>
            </a:fld>
            <a:endParaRPr lang="en-US" altLang="en-US"/>
          </a:p>
        </p:txBody>
      </p:sp>
    </p:spTree>
    <p:extLst>
      <p:ext uri="{BB962C8B-B14F-4D97-AF65-F5344CB8AC3E}">
        <p14:creationId xmlns:p14="http://schemas.microsoft.com/office/powerpoint/2010/main" val="125065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205" y="411480"/>
            <a:ext cx="8915399" cy="3831336"/>
          </a:xfrm>
        </p:spPr>
        <p:txBody>
          <a:bodyPr>
            <a:normAutofit/>
          </a:bodyPr>
          <a:lstStyle/>
          <a:p>
            <a:r>
              <a:rPr lang="en-US" dirty="0"/>
              <a:t>CMPS 3120</a:t>
            </a:r>
            <a:br>
              <a:rPr lang="en-US" dirty="0"/>
            </a:br>
            <a:br>
              <a:rPr lang="en-US" dirty="0"/>
            </a:br>
            <a:r>
              <a:rPr lang="en-US" dirty="0"/>
              <a:t>					</a:t>
            </a:r>
            <a:r>
              <a:rPr lang="en-US" b="1" dirty="0"/>
              <a:t>Algorithm Analysis</a:t>
            </a:r>
            <a:br>
              <a:rPr lang="en-US" dirty="0"/>
            </a:br>
            <a:r>
              <a:rPr lang="en-US" dirty="0"/>
              <a:t> </a:t>
            </a:r>
          </a:p>
        </p:txBody>
      </p:sp>
      <p:sp>
        <p:nvSpPr>
          <p:cNvPr id="3" name="Subtitle 2"/>
          <p:cNvSpPr>
            <a:spLocks noGrp="1"/>
          </p:cNvSpPr>
          <p:nvPr>
            <p:ph type="subTitle" idx="1"/>
          </p:nvPr>
        </p:nvSpPr>
        <p:spPr/>
        <p:txBody>
          <a:bodyPr>
            <a:normAutofit lnSpcReduction="10000"/>
          </a:bodyPr>
          <a:lstStyle/>
          <a:p>
            <a:pPr algn="ctr"/>
            <a:r>
              <a:rPr lang="en-US" dirty="0"/>
              <a:t>Dr. Chengwei Lei</a:t>
            </a:r>
          </a:p>
          <a:p>
            <a:pPr algn="ctr"/>
            <a:r>
              <a:rPr lang="en-US" dirty="0"/>
              <a:t>CEECS</a:t>
            </a:r>
          </a:p>
          <a:p>
            <a:pPr algn="ctr"/>
            <a:r>
              <a:rPr lang="en-US" dirty="0"/>
              <a:t>California State University, Bakersfield</a:t>
            </a:r>
          </a:p>
          <a:p>
            <a:endParaRPr lang="en-US" dirty="0"/>
          </a:p>
        </p:txBody>
      </p:sp>
    </p:spTree>
    <p:extLst>
      <p:ext uri="{BB962C8B-B14F-4D97-AF65-F5344CB8AC3E}">
        <p14:creationId xmlns:p14="http://schemas.microsoft.com/office/powerpoint/2010/main" val="2330992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D0FDDCA4-97D4-4BF3-A4DB-10627347009C}" type="slidenum">
              <a:rPr lang="en-US" altLang="en-US"/>
              <a:pPr/>
              <a:t>10</a:t>
            </a:fld>
            <a:endParaRPr lang="en-US" altLang="en-US"/>
          </a:p>
        </p:txBody>
      </p:sp>
      <p:sp>
        <p:nvSpPr>
          <p:cNvPr id="237570" name="Rectangle 2"/>
          <p:cNvSpPr>
            <a:spLocks noGrp="1" noChangeArrowheads="1"/>
          </p:cNvSpPr>
          <p:nvPr>
            <p:ph type="title"/>
          </p:nvPr>
        </p:nvSpPr>
        <p:spPr/>
        <p:txBody>
          <a:bodyPr/>
          <a:lstStyle/>
          <a:p>
            <a:r>
              <a:rPr lang="en-US" altLang="en-US"/>
              <a:t>Brute Force</a:t>
            </a:r>
          </a:p>
        </p:txBody>
      </p:sp>
      <p:sp>
        <p:nvSpPr>
          <p:cNvPr id="237571" name="Rectangle 3"/>
          <p:cNvSpPr>
            <a:spLocks noGrp="1" noChangeArrowheads="1"/>
          </p:cNvSpPr>
          <p:nvPr>
            <p:ph type="body" idx="1"/>
          </p:nvPr>
        </p:nvSpPr>
        <p:spPr>
          <a:xfrm>
            <a:off x="2133600" y="1266826"/>
            <a:ext cx="8534400" cy="4905375"/>
          </a:xfrm>
        </p:spPr>
        <p:txBody>
          <a:bodyPr/>
          <a:lstStyle/>
          <a:p>
            <a:pPr marL="457200" indent="-457200">
              <a:buNone/>
            </a:pPr>
            <a:r>
              <a:rPr lang="en-US" altLang="en-US" dirty="0"/>
              <a:t>A straightforward approach, usually based directly on the problem’s statement and definitions of the concepts involved</a:t>
            </a:r>
          </a:p>
          <a:p>
            <a:pPr marL="457200" indent="-457200">
              <a:buNone/>
            </a:pPr>
            <a:endParaRPr lang="en-US" altLang="en-US" dirty="0"/>
          </a:p>
        </p:txBody>
      </p:sp>
    </p:spTree>
    <p:extLst>
      <p:ext uri="{BB962C8B-B14F-4D97-AF65-F5344CB8AC3E}">
        <p14:creationId xmlns:p14="http://schemas.microsoft.com/office/powerpoint/2010/main" val="126571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A. Levitin “Introduction to the Design &amp; Analysis of Algorithms,” 3rd ed., Ch. 3 ©2012 Pearson Education, Inc. Upper Saddle River, NJ. All Rights Reserved. </a:t>
            </a:r>
          </a:p>
        </p:txBody>
      </p:sp>
      <p:sp>
        <p:nvSpPr>
          <p:cNvPr id="8" name="Slide Number Placeholder 5"/>
          <p:cNvSpPr>
            <a:spLocks noGrp="1"/>
          </p:cNvSpPr>
          <p:nvPr>
            <p:ph type="sldNum" sz="quarter" idx="12"/>
          </p:nvPr>
        </p:nvSpPr>
        <p:spPr/>
        <p:txBody>
          <a:bodyPr/>
          <a:lstStyle/>
          <a:p>
            <a:fld id="{F76718C4-76D3-4BE6-8668-903EC4B08DBE}" type="slidenum">
              <a:rPr lang="en-US" altLang="en-US"/>
              <a:pPr/>
              <a:t>11</a:t>
            </a:fld>
            <a:endParaRPr lang="en-US" altLang="en-US"/>
          </a:p>
        </p:txBody>
      </p:sp>
      <p:sp>
        <p:nvSpPr>
          <p:cNvPr id="269314" name="Rectangle 2"/>
          <p:cNvSpPr>
            <a:spLocks noGrp="1" noChangeArrowheads="1"/>
          </p:cNvSpPr>
          <p:nvPr>
            <p:ph type="title"/>
          </p:nvPr>
        </p:nvSpPr>
        <p:spPr>
          <a:xfrm>
            <a:off x="2133600" y="228600"/>
            <a:ext cx="8382000" cy="609600"/>
          </a:xfrm>
        </p:spPr>
        <p:txBody>
          <a:bodyPr>
            <a:normAutofit fontScale="90000"/>
          </a:bodyPr>
          <a:lstStyle/>
          <a:p>
            <a:r>
              <a:rPr lang="en-US" altLang="en-US" sz="4000"/>
              <a:t>Brute-Force Sorting Algorithm</a:t>
            </a:r>
            <a:endParaRPr lang="en-US" altLang="en-US"/>
          </a:p>
        </p:txBody>
      </p:sp>
      <p:sp>
        <p:nvSpPr>
          <p:cNvPr id="269315" name="Rectangle 3"/>
          <p:cNvSpPr>
            <a:spLocks noGrp="1" noChangeArrowheads="1"/>
          </p:cNvSpPr>
          <p:nvPr>
            <p:ph type="body" idx="1"/>
          </p:nvPr>
        </p:nvSpPr>
        <p:spPr>
          <a:xfrm>
            <a:off x="2133600" y="1266826"/>
            <a:ext cx="8534400" cy="4905375"/>
          </a:xfrm>
        </p:spPr>
        <p:txBody>
          <a:bodyPr/>
          <a:lstStyle/>
          <a:p>
            <a:pPr>
              <a:buFont typeface="Monotype Sorts" pitchFamily="2" charset="2"/>
              <a:buNone/>
            </a:pPr>
            <a:r>
              <a:rPr lang="en-US" altLang="en-US" i="1" u="sng" dirty="0"/>
              <a:t>Selection Sort</a:t>
            </a:r>
            <a:r>
              <a:rPr lang="en-US" altLang="en-US" b="0" dirty="0"/>
              <a:t>   </a:t>
            </a:r>
            <a:r>
              <a:rPr lang="en-US" altLang="en-US" dirty="0"/>
              <a:t>Scan the array to find its smallest element and swap it with the first element.  Then, starting with the second element, scan the elements to the right of it to find the smallest among them and swap it with the second elements.  Generally, on pass </a:t>
            </a:r>
            <a:r>
              <a:rPr lang="en-US" altLang="en-US" i="1" dirty="0" err="1"/>
              <a:t>i</a:t>
            </a:r>
            <a:r>
              <a:rPr lang="en-US" altLang="en-US" i="1" dirty="0"/>
              <a:t> </a:t>
            </a:r>
            <a:r>
              <a:rPr lang="en-US" altLang="en-US" dirty="0"/>
              <a:t>(0 </a:t>
            </a:r>
            <a:r>
              <a:rPr lang="en-US" altLang="en-US" dirty="0">
                <a:sym typeface="Symbol" panose="05050102010706020507" pitchFamily="18" charset="2"/>
              </a:rPr>
              <a:t> </a:t>
            </a:r>
            <a:r>
              <a:rPr lang="en-US" altLang="en-US" i="1" dirty="0" err="1">
                <a:sym typeface="Symbol" panose="05050102010706020507" pitchFamily="18" charset="2"/>
              </a:rPr>
              <a:t>i</a:t>
            </a:r>
            <a:r>
              <a:rPr lang="en-US" altLang="en-US" i="1" dirty="0">
                <a:sym typeface="Symbol" panose="05050102010706020507" pitchFamily="18" charset="2"/>
              </a:rPr>
              <a:t> </a:t>
            </a:r>
            <a:r>
              <a:rPr lang="en-US" altLang="en-US" dirty="0">
                <a:sym typeface="Symbol" panose="05050102010706020507" pitchFamily="18" charset="2"/>
              </a:rPr>
              <a:t> </a:t>
            </a:r>
            <a:r>
              <a:rPr lang="en-US" altLang="en-US" i="1" dirty="0">
                <a:sym typeface="Symbol" panose="05050102010706020507" pitchFamily="18" charset="2"/>
              </a:rPr>
              <a:t>n-</a:t>
            </a:r>
            <a:r>
              <a:rPr lang="en-US" altLang="en-US" dirty="0">
                <a:sym typeface="Symbol" panose="05050102010706020507" pitchFamily="18" charset="2"/>
              </a:rPr>
              <a:t>2), find the smallest element in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a:sym typeface="Symbol" panose="05050102010706020507" pitchFamily="18" charset="2"/>
              </a:rPr>
              <a:t>i..n-</a:t>
            </a:r>
            <a:r>
              <a:rPr lang="en-US" altLang="en-US" dirty="0">
                <a:sym typeface="Symbol" panose="05050102010706020507" pitchFamily="18" charset="2"/>
              </a:rPr>
              <a:t>1] and swap it with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err="1">
                <a:sym typeface="Symbol" panose="05050102010706020507" pitchFamily="18" charset="2"/>
              </a:rPr>
              <a:t>i</a:t>
            </a:r>
            <a:r>
              <a:rPr lang="en-US" altLang="en-US" dirty="0">
                <a:sym typeface="Symbol" panose="05050102010706020507" pitchFamily="18" charset="2"/>
              </a:rPr>
              <a:t>]:</a:t>
            </a:r>
            <a:br>
              <a:rPr lang="en-US" altLang="en-US" dirty="0">
                <a:sym typeface="Symbol" panose="05050102010706020507" pitchFamily="18" charset="2"/>
              </a:rPr>
            </a:br>
            <a:br>
              <a:rPr lang="en-US" altLang="en-US" dirty="0">
                <a:sym typeface="Symbol" panose="05050102010706020507" pitchFamily="18" charset="2"/>
              </a:rPr>
            </a:br>
            <a:r>
              <a:rPr lang="en-US" altLang="en-US" dirty="0"/>
              <a:t> </a:t>
            </a:r>
            <a:r>
              <a:rPr lang="en-US" altLang="en-US" i="1" dirty="0">
                <a:sym typeface="Symbol" panose="05050102010706020507" pitchFamily="18" charset="2"/>
              </a:rPr>
              <a:t>A</a:t>
            </a:r>
            <a:r>
              <a:rPr lang="en-US" altLang="en-US" dirty="0">
                <a:sym typeface="Symbol" panose="05050102010706020507" pitchFamily="18" charset="2"/>
              </a:rPr>
              <a:t>[0]     .   .   .   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a:sym typeface="Symbol" panose="05050102010706020507" pitchFamily="18" charset="2"/>
              </a:rPr>
              <a:t>i</a:t>
            </a:r>
            <a:r>
              <a:rPr lang="en-US" altLang="en-US" dirty="0">
                <a:sym typeface="Symbol" panose="05050102010706020507" pitchFamily="18" charset="2"/>
              </a:rPr>
              <a:t>-1]  |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err="1">
                <a:sym typeface="Symbol" panose="05050102010706020507" pitchFamily="18" charset="2"/>
              </a:rPr>
              <a:t>i</a:t>
            </a:r>
            <a:r>
              <a:rPr lang="en-US" altLang="en-US" dirty="0">
                <a:sym typeface="Symbol" panose="05050102010706020507" pitchFamily="18" charset="2"/>
              </a:rPr>
              <a:t>],  .   .   .  ,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a:sym typeface="Symbol" panose="05050102010706020507" pitchFamily="18" charset="2"/>
              </a:rPr>
              <a:t>min</a:t>
            </a:r>
            <a:r>
              <a:rPr lang="en-US" altLang="en-US" dirty="0">
                <a:sym typeface="Symbol" panose="05050102010706020507" pitchFamily="18" charset="2"/>
              </a:rPr>
              <a:t>], .   .   ., </a:t>
            </a:r>
            <a:r>
              <a:rPr lang="en-US" altLang="en-US" i="1" dirty="0">
                <a:sym typeface="Symbol" panose="05050102010706020507" pitchFamily="18" charset="2"/>
              </a:rPr>
              <a:t>A</a:t>
            </a:r>
            <a:r>
              <a:rPr lang="en-US" altLang="en-US" dirty="0">
                <a:sym typeface="Symbol" panose="05050102010706020507" pitchFamily="18" charset="2"/>
              </a:rPr>
              <a:t>[</a:t>
            </a:r>
            <a:r>
              <a:rPr lang="en-US" altLang="en-US" i="1" dirty="0">
                <a:sym typeface="Symbol" panose="05050102010706020507" pitchFamily="18" charset="2"/>
              </a:rPr>
              <a:t>n</a:t>
            </a:r>
            <a:r>
              <a:rPr lang="en-US" altLang="en-US" dirty="0">
                <a:sym typeface="Symbol" panose="05050102010706020507" pitchFamily="18" charset="2"/>
              </a:rPr>
              <a:t>-1]        </a:t>
            </a:r>
          </a:p>
          <a:p>
            <a:pPr>
              <a:buFont typeface="Monotype Sorts" pitchFamily="2" charset="2"/>
              <a:buNone/>
            </a:pPr>
            <a:r>
              <a:rPr lang="en-US" altLang="en-US" dirty="0">
                <a:sym typeface="Symbol" panose="05050102010706020507" pitchFamily="18" charset="2"/>
              </a:rPr>
              <a:t>       </a:t>
            </a:r>
          </a:p>
          <a:p>
            <a:pPr>
              <a:buFont typeface="Monotype Sorts" pitchFamily="2" charset="2"/>
              <a:buNone/>
            </a:pPr>
            <a:endParaRPr lang="en-US" altLang="en-US" dirty="0">
              <a:sym typeface="Symbol" panose="05050102010706020507" pitchFamily="18" charset="2"/>
            </a:endParaRPr>
          </a:p>
          <a:p>
            <a:pPr>
              <a:buFont typeface="Monotype Sorts" pitchFamily="2" charset="2"/>
              <a:buNone/>
            </a:pPr>
            <a:r>
              <a:rPr lang="en-US" altLang="en-US" dirty="0">
                <a:sym typeface="Symbol" panose="05050102010706020507" pitchFamily="18" charset="2"/>
              </a:rPr>
              <a:t>	 </a:t>
            </a:r>
            <a:r>
              <a:rPr lang="en-US" altLang="en-US" sz="2000" dirty="0">
                <a:sym typeface="Symbol" panose="05050102010706020507" pitchFamily="18" charset="2"/>
              </a:rPr>
              <a:t>in their final positions</a:t>
            </a:r>
          </a:p>
          <a:p>
            <a:pPr>
              <a:buFont typeface="Monotype Sorts" pitchFamily="2" charset="2"/>
              <a:buNone/>
            </a:pPr>
            <a:endParaRPr lang="en-US" altLang="en-US" i="1" dirty="0">
              <a:sym typeface="Symbol" panose="05050102010706020507" pitchFamily="18" charset="2"/>
            </a:endParaRPr>
          </a:p>
        </p:txBody>
      </p:sp>
      <p:sp>
        <p:nvSpPr>
          <p:cNvPr id="269316" name="Line 4"/>
          <p:cNvSpPr>
            <a:spLocks noChangeShapeType="1"/>
          </p:cNvSpPr>
          <p:nvPr/>
        </p:nvSpPr>
        <p:spPr bwMode="auto">
          <a:xfrm>
            <a:off x="4605528" y="3523488"/>
            <a:ext cx="2819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9317" name="Line 5"/>
          <p:cNvSpPr>
            <a:spLocks noChangeShapeType="1"/>
          </p:cNvSpPr>
          <p:nvPr/>
        </p:nvSpPr>
        <p:spPr bwMode="auto">
          <a:xfrm flipV="1">
            <a:off x="4605528" y="3294888"/>
            <a:ext cx="0" cy="22860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9318" name="Line 6"/>
          <p:cNvSpPr>
            <a:spLocks noChangeShapeType="1"/>
          </p:cNvSpPr>
          <p:nvPr/>
        </p:nvSpPr>
        <p:spPr bwMode="auto">
          <a:xfrm flipV="1">
            <a:off x="7424928" y="3294888"/>
            <a:ext cx="0" cy="22860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97552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ltLang="en-US"/>
              <a:t>A. Levitin “Introduction to the Design &amp; Analysis of Algorithms,” 3rd ed., Ch. 3 ©2012 Pearson Education, Inc. Upper Saddle River, NJ. All Rights Reserved. </a:t>
            </a:r>
          </a:p>
        </p:txBody>
      </p:sp>
      <p:sp>
        <p:nvSpPr>
          <p:cNvPr id="6" name="Slide Number Placeholder 6"/>
          <p:cNvSpPr>
            <a:spLocks noGrp="1"/>
          </p:cNvSpPr>
          <p:nvPr>
            <p:ph type="sldNum" sz="quarter" idx="12"/>
          </p:nvPr>
        </p:nvSpPr>
        <p:spPr/>
        <p:txBody>
          <a:bodyPr/>
          <a:lstStyle/>
          <a:p>
            <a:fld id="{45091A04-3DF7-4E72-A190-C2887F384E64}" type="slidenum">
              <a:rPr lang="en-US" altLang="en-US"/>
              <a:pPr/>
              <a:t>12</a:t>
            </a:fld>
            <a:endParaRPr lang="en-US" altLang="en-US"/>
          </a:p>
        </p:txBody>
      </p:sp>
      <p:sp>
        <p:nvSpPr>
          <p:cNvPr id="283650" name="Rectangle 2"/>
          <p:cNvSpPr>
            <a:spLocks noGrp="1" noChangeArrowheads="1"/>
          </p:cNvSpPr>
          <p:nvPr>
            <p:ph type="title"/>
          </p:nvPr>
        </p:nvSpPr>
        <p:spPr/>
        <p:txBody>
          <a:bodyPr>
            <a:normAutofit fontScale="90000"/>
          </a:bodyPr>
          <a:lstStyle/>
          <a:p>
            <a:r>
              <a:rPr lang="en-US" altLang="en-US" sz="4000"/>
              <a:t>Analysis of Selection Sort</a:t>
            </a:r>
            <a:endParaRPr lang="en-US" altLang="en-US"/>
          </a:p>
        </p:txBody>
      </p:sp>
      <p:sp>
        <p:nvSpPr>
          <p:cNvPr id="283651" name="Rectangle 3"/>
          <p:cNvSpPr>
            <a:spLocks noGrp="1" noChangeArrowheads="1"/>
          </p:cNvSpPr>
          <p:nvPr>
            <p:ph type="body" sz="half" idx="1"/>
          </p:nvPr>
        </p:nvSpPr>
        <p:spPr>
          <a:xfrm>
            <a:off x="2057400" y="4343400"/>
            <a:ext cx="8305800" cy="2133600"/>
          </a:xfrm>
        </p:spPr>
        <p:txBody>
          <a:bodyPr/>
          <a:lstStyle/>
          <a:p>
            <a:pPr marL="0" indent="0">
              <a:buNone/>
            </a:pPr>
            <a:r>
              <a:rPr lang="en-US" altLang="en-US">
                <a:sym typeface="Symbol" panose="05050102010706020507" pitchFamily="18" charset="2"/>
              </a:rPr>
              <a:t>Time efficiency:</a:t>
            </a:r>
          </a:p>
          <a:p>
            <a:pPr marL="0" indent="0">
              <a:buNone/>
            </a:pPr>
            <a:endParaRPr lang="en-US" altLang="en-US">
              <a:sym typeface="Symbol" panose="05050102010706020507" pitchFamily="18" charset="2"/>
            </a:endParaRPr>
          </a:p>
          <a:p>
            <a:pPr marL="0" indent="0">
              <a:buNone/>
            </a:pPr>
            <a:r>
              <a:rPr lang="en-US" altLang="en-US">
                <a:sym typeface="Symbol" panose="05050102010706020507" pitchFamily="18" charset="2"/>
              </a:rPr>
              <a:t>Space efficiency:</a:t>
            </a:r>
          </a:p>
          <a:p>
            <a:pPr marL="0" indent="0">
              <a:buNone/>
            </a:pPr>
            <a:endParaRPr lang="en-US" altLang="en-US">
              <a:sym typeface="Symbol" panose="05050102010706020507" pitchFamily="18" charset="2"/>
            </a:endParaRPr>
          </a:p>
          <a:p>
            <a:pPr marL="0" indent="0">
              <a:buNone/>
            </a:pPr>
            <a:r>
              <a:rPr lang="en-US" altLang="en-US">
                <a:sym typeface="Symbol" panose="05050102010706020507" pitchFamily="18" charset="2"/>
              </a:rPr>
              <a:t>Stability:</a:t>
            </a:r>
            <a:endParaRPr lang="en-US" altLang="en-US" i="1">
              <a:sym typeface="Symbol" panose="05050102010706020507" pitchFamily="18" charset="2"/>
            </a:endParaRPr>
          </a:p>
        </p:txBody>
      </p:sp>
      <p:pic>
        <p:nvPicPr>
          <p:cNvPr id="283652" name="Picture 4" descr="3_1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209800" y="1143001"/>
            <a:ext cx="6477000" cy="3241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162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Bubble Sort</a:t>
            </a:r>
          </a:p>
        </p:txBody>
      </p:sp>
      <p:sp>
        <p:nvSpPr>
          <p:cNvPr id="3" name="Content Placeholder 2"/>
          <p:cNvSpPr>
            <a:spLocks noGrp="1"/>
          </p:cNvSpPr>
          <p:nvPr>
            <p:ph idx="1"/>
          </p:nvPr>
        </p:nvSpPr>
        <p:spPr/>
        <p:txBody>
          <a:bodyPr/>
          <a:lstStyle/>
          <a:p>
            <a:r>
              <a:rPr lang="en-US" dirty="0"/>
              <a:t>5 1 4 2 8</a:t>
            </a:r>
          </a:p>
        </p:txBody>
      </p:sp>
    </p:spTree>
    <p:extLst>
      <p:ext uri="{BB962C8B-B14F-4D97-AF65-F5344CB8AC3E}">
        <p14:creationId xmlns:p14="http://schemas.microsoft.com/office/powerpoint/2010/main" val="343590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4791075" y="2781300"/>
            <a:ext cx="2609850" cy="1295400"/>
          </a:xfrm>
          <a:prstGeom prst="rect">
            <a:avLst/>
          </a:prstGeom>
        </p:spPr>
      </p:pic>
    </p:spTree>
    <p:extLst>
      <p:ext uri="{BB962C8B-B14F-4D97-AF65-F5344CB8AC3E}">
        <p14:creationId xmlns:p14="http://schemas.microsoft.com/office/powerpoint/2010/main" val="398234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3" name="Picture 22"/>
          <p:cNvPicPr>
            <a:picLocks noChangeAspect="1"/>
          </p:cNvPicPr>
          <p:nvPr/>
        </p:nvPicPr>
        <p:blipFill>
          <a:blip r:embed="rId2"/>
          <a:stretch>
            <a:fillRect/>
          </a:stretch>
        </p:blipFill>
        <p:spPr>
          <a:xfrm>
            <a:off x="4810125" y="2795587"/>
            <a:ext cx="2571750" cy="1266825"/>
          </a:xfrm>
          <a:prstGeom prst="rect">
            <a:avLst/>
          </a:prstGeom>
        </p:spPr>
      </p:pic>
    </p:spTree>
    <p:extLst>
      <p:ext uri="{BB962C8B-B14F-4D97-AF65-F5344CB8AC3E}">
        <p14:creationId xmlns:p14="http://schemas.microsoft.com/office/powerpoint/2010/main" val="1860537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4805362" y="2771775"/>
            <a:ext cx="2581275" cy="1314450"/>
          </a:xfrm>
          <a:prstGeom prst="rect">
            <a:avLst/>
          </a:prstGeom>
        </p:spPr>
      </p:pic>
    </p:spTree>
    <p:extLst>
      <p:ext uri="{BB962C8B-B14F-4D97-AF65-F5344CB8AC3E}">
        <p14:creationId xmlns:p14="http://schemas.microsoft.com/office/powerpoint/2010/main" val="3923181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D0FDDCA4-97D4-4BF3-A4DB-10627347009C}" type="slidenum">
              <a:rPr lang="en-US" altLang="en-US"/>
              <a:pPr/>
              <a:t>17</a:t>
            </a:fld>
            <a:endParaRPr lang="en-US" altLang="en-US"/>
          </a:p>
        </p:txBody>
      </p:sp>
      <p:sp>
        <p:nvSpPr>
          <p:cNvPr id="237570" name="Rectangle 2"/>
          <p:cNvSpPr>
            <a:spLocks noGrp="1" noChangeArrowheads="1"/>
          </p:cNvSpPr>
          <p:nvPr>
            <p:ph type="title"/>
          </p:nvPr>
        </p:nvSpPr>
        <p:spPr/>
        <p:txBody>
          <a:bodyPr/>
          <a:lstStyle/>
          <a:p>
            <a:r>
              <a:rPr lang="en-US" altLang="en-US"/>
              <a:t>Brute Force</a:t>
            </a:r>
          </a:p>
        </p:txBody>
      </p:sp>
      <p:sp>
        <p:nvSpPr>
          <p:cNvPr id="237571" name="Rectangle 3"/>
          <p:cNvSpPr>
            <a:spLocks noGrp="1" noChangeArrowheads="1"/>
          </p:cNvSpPr>
          <p:nvPr>
            <p:ph type="body" idx="1"/>
          </p:nvPr>
        </p:nvSpPr>
        <p:spPr>
          <a:xfrm>
            <a:off x="2133600" y="1266826"/>
            <a:ext cx="8534400" cy="4905375"/>
          </a:xfrm>
        </p:spPr>
        <p:txBody>
          <a:bodyPr/>
          <a:lstStyle/>
          <a:p>
            <a:pPr marL="457200" indent="-457200">
              <a:buNone/>
            </a:pPr>
            <a:r>
              <a:rPr lang="en-US" altLang="en-US"/>
              <a:t>A straightforward approach, usually based directly on the problem’s statement and definitions of the concepts involved</a:t>
            </a:r>
          </a:p>
          <a:p>
            <a:pPr marL="457200" indent="-457200">
              <a:buNone/>
            </a:pPr>
            <a:endParaRPr lang="en-US" altLang="en-US"/>
          </a:p>
          <a:p>
            <a:pPr marL="457200" indent="-457200">
              <a:buNone/>
            </a:pPr>
            <a:r>
              <a:rPr lang="en-US" altLang="en-US"/>
              <a:t>Examples:</a:t>
            </a:r>
          </a:p>
          <a:p>
            <a:pPr marL="457200" indent="-457200">
              <a:buFont typeface="Monotype Sorts" pitchFamily="2" charset="2"/>
              <a:buAutoNum type="arabicPeriod"/>
            </a:pPr>
            <a:r>
              <a:rPr lang="en-US" altLang="en-US"/>
              <a:t> Computing </a:t>
            </a:r>
            <a:r>
              <a:rPr lang="en-US" altLang="en-US" i="1"/>
              <a:t>a</a:t>
            </a:r>
            <a:r>
              <a:rPr lang="en-US" altLang="en-US" i="1" baseline="30000"/>
              <a:t>n </a:t>
            </a:r>
            <a:r>
              <a:rPr lang="en-US" altLang="en-US"/>
              <a:t>(</a:t>
            </a:r>
            <a:r>
              <a:rPr lang="en-US" altLang="en-US" i="1"/>
              <a:t>a </a:t>
            </a:r>
            <a:r>
              <a:rPr lang="en-US" altLang="en-US"/>
              <a:t>&gt; 0, </a:t>
            </a:r>
            <a:r>
              <a:rPr lang="en-US" altLang="en-US" i="1"/>
              <a:t>n</a:t>
            </a:r>
            <a:r>
              <a:rPr lang="en-US" altLang="en-US"/>
              <a:t> a nonnegative integer)</a:t>
            </a:r>
          </a:p>
          <a:p>
            <a:pPr marL="457200" indent="-457200">
              <a:buFont typeface="Monotype Sorts" pitchFamily="2" charset="2"/>
              <a:buAutoNum type="arabicPeriod"/>
            </a:pPr>
            <a:endParaRPr lang="en-US" altLang="en-US"/>
          </a:p>
          <a:p>
            <a:pPr marL="457200" indent="-457200">
              <a:buFont typeface="Monotype Sorts" pitchFamily="2" charset="2"/>
              <a:buAutoNum type="arabicPeriod"/>
            </a:pPr>
            <a:r>
              <a:rPr lang="en-US" altLang="en-US"/>
              <a:t>Computing </a:t>
            </a:r>
            <a:r>
              <a:rPr lang="en-US" altLang="en-US" i="1"/>
              <a:t>n</a:t>
            </a:r>
            <a:r>
              <a:rPr lang="en-US" altLang="en-US"/>
              <a:t>!</a:t>
            </a:r>
          </a:p>
          <a:p>
            <a:pPr marL="457200" indent="-457200">
              <a:buFont typeface="Monotype Sorts" pitchFamily="2" charset="2"/>
              <a:buAutoNum type="arabicPeriod"/>
            </a:pPr>
            <a:endParaRPr lang="en-US" altLang="en-US"/>
          </a:p>
          <a:p>
            <a:pPr marL="457200" indent="-457200">
              <a:buFont typeface="Monotype Sorts" pitchFamily="2" charset="2"/>
              <a:buAutoNum type="arabicPeriod"/>
            </a:pPr>
            <a:r>
              <a:rPr lang="en-US" altLang="en-US"/>
              <a:t> Multiplying two matrices</a:t>
            </a:r>
          </a:p>
          <a:p>
            <a:pPr marL="457200" indent="-457200">
              <a:buFont typeface="Monotype Sorts" pitchFamily="2" charset="2"/>
              <a:buAutoNum type="arabicPeriod"/>
            </a:pPr>
            <a:endParaRPr lang="en-US" altLang="en-US"/>
          </a:p>
          <a:p>
            <a:pPr marL="457200" indent="-457200">
              <a:buFont typeface="Monotype Sorts" pitchFamily="2" charset="2"/>
              <a:buAutoNum type="arabicPeriod"/>
            </a:pPr>
            <a:r>
              <a:rPr lang="en-US" altLang="en-US"/>
              <a:t>Searching for a key of a given value in a list</a:t>
            </a:r>
          </a:p>
        </p:txBody>
      </p:sp>
    </p:spTree>
    <p:extLst>
      <p:ext uri="{BB962C8B-B14F-4D97-AF65-F5344CB8AC3E}">
        <p14:creationId xmlns:p14="http://schemas.microsoft.com/office/powerpoint/2010/main" val="10380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69E192-418B-48EC-B1E1-CBFAE41BC6D7}" type="datetime1">
              <a:rPr lang="en-US" altLang="en-US" sz="1400"/>
              <a:pPr>
                <a:spcBef>
                  <a:spcPct val="0"/>
                </a:spcBef>
                <a:buFontTx/>
                <a:buNone/>
              </a:pPr>
              <a:t>8/31/2019</a:t>
            </a:fld>
            <a:endParaRPr lang="en-US" altLang="en-US" sz="1400"/>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C1B46B3-BAFD-4861-BC07-A949217DD5AF}" type="slidenum">
              <a:rPr lang="en-US" altLang="en-US" sz="1400"/>
              <a:pPr>
                <a:spcBef>
                  <a:spcPct val="0"/>
                </a:spcBef>
                <a:buFontTx/>
                <a:buNone/>
              </a:pPr>
              <a:t>2</a:t>
            </a:fld>
            <a:endParaRPr lang="en-US" altLang="en-US" sz="1400"/>
          </a:p>
        </p:txBody>
      </p:sp>
      <p:sp>
        <p:nvSpPr>
          <p:cNvPr id="72708" name="Rectangle 2"/>
          <p:cNvSpPr>
            <a:spLocks noGrp="1" noChangeArrowheads="1"/>
          </p:cNvSpPr>
          <p:nvPr>
            <p:ph type="title"/>
          </p:nvPr>
        </p:nvSpPr>
        <p:spPr/>
        <p:txBody>
          <a:bodyPr/>
          <a:lstStyle/>
          <a:p>
            <a:pPr eaLnBrk="1" hangingPunct="1"/>
            <a:r>
              <a:rPr lang="en-US" altLang="en-US"/>
              <a:t>Example: sorting</a:t>
            </a:r>
          </a:p>
        </p:txBody>
      </p:sp>
      <p:sp>
        <p:nvSpPr>
          <p:cNvPr id="727043" name="Rectangle 3"/>
          <p:cNvSpPr>
            <a:spLocks noGrp="1" noChangeArrowheads="1"/>
          </p:cNvSpPr>
          <p:nvPr>
            <p:ph type="body" idx="1"/>
          </p:nvPr>
        </p:nvSpPr>
        <p:spPr/>
        <p:txBody>
          <a:bodyPr/>
          <a:lstStyle/>
          <a:p>
            <a:pPr eaLnBrk="1" hangingPunct="1"/>
            <a:r>
              <a:rPr lang="en-US" altLang="en-US" dirty="0"/>
              <a:t>Input: A sequence of N numbers a</a:t>
            </a:r>
            <a:r>
              <a:rPr lang="en-US" altLang="en-US" baseline="-25000" dirty="0"/>
              <a:t>1</a:t>
            </a:r>
            <a:r>
              <a:rPr lang="en-US" altLang="en-US" dirty="0"/>
              <a:t>…a</a:t>
            </a:r>
            <a:r>
              <a:rPr lang="en-US" altLang="en-US" baseline="-25000" dirty="0"/>
              <a:t>n</a:t>
            </a:r>
          </a:p>
          <a:p>
            <a:pPr eaLnBrk="1" hangingPunct="1"/>
            <a:r>
              <a:rPr lang="en-US" altLang="en-US" dirty="0"/>
              <a:t>Output: the permutation (reordering) of the input sequence such that a</a:t>
            </a:r>
            <a:r>
              <a:rPr lang="en-US" altLang="en-US" baseline="-25000" dirty="0"/>
              <a:t>1</a:t>
            </a:r>
            <a:r>
              <a:rPr lang="en-US" altLang="en-US" dirty="0"/>
              <a:t> </a:t>
            </a:r>
            <a:r>
              <a:rPr lang="en-US" altLang="en-US" dirty="0">
                <a:cs typeface="Times New Roman" panose="02020603050405020304" pitchFamily="18" charset="0"/>
              </a:rPr>
              <a:t>≤</a:t>
            </a:r>
            <a:r>
              <a:rPr lang="en-US" altLang="en-US" dirty="0"/>
              <a:t> a</a:t>
            </a:r>
            <a:r>
              <a:rPr lang="en-US" altLang="en-US" baseline="-25000" dirty="0"/>
              <a:t>2</a:t>
            </a:r>
            <a:r>
              <a:rPr lang="en-US" altLang="en-US" dirty="0"/>
              <a:t> … </a:t>
            </a:r>
            <a:r>
              <a:rPr lang="en-US" altLang="en-US" dirty="0">
                <a:cs typeface="Times New Roman" panose="02020603050405020304" pitchFamily="18" charset="0"/>
              </a:rPr>
              <a:t>≤</a:t>
            </a:r>
            <a:r>
              <a:rPr lang="en-US" altLang="en-US" dirty="0"/>
              <a:t> </a:t>
            </a:r>
            <a:r>
              <a:rPr lang="en-US" altLang="en-US"/>
              <a:t>a</a:t>
            </a:r>
            <a:r>
              <a:rPr lang="en-US" altLang="en-US" baseline="-25000"/>
              <a:t>n</a:t>
            </a:r>
            <a:r>
              <a:rPr lang="en-US" altLang="en-US"/>
              <a:t>.</a:t>
            </a:r>
            <a:endParaRPr lang="en-US" altLang="en-US" dirty="0"/>
          </a:p>
        </p:txBody>
      </p:sp>
    </p:spTree>
    <p:extLst>
      <p:ext uri="{BB962C8B-B14F-4D97-AF65-F5344CB8AC3E}">
        <p14:creationId xmlns:p14="http://schemas.microsoft.com/office/powerpoint/2010/main" val="1855288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270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Unsorted Array"/>
          <p:cNvPicPr/>
          <p:nvPr/>
        </p:nvPicPr>
        <p:blipFill>
          <a:blip r:embed="rId2">
            <a:extLst>
              <a:ext uri="{28A0092B-C50C-407E-A947-70E740481C1C}">
                <a14:useLocalDpi xmlns:a14="http://schemas.microsoft.com/office/drawing/2010/main" val="0"/>
              </a:ext>
            </a:extLst>
          </a:blip>
          <a:srcRect/>
          <a:stretch>
            <a:fillRect/>
          </a:stretch>
        </p:blipFill>
        <p:spPr bwMode="auto">
          <a:xfrm>
            <a:off x="4233862" y="3162300"/>
            <a:ext cx="3724275" cy="533400"/>
          </a:xfrm>
          <a:prstGeom prst="rect">
            <a:avLst/>
          </a:prstGeom>
          <a:noFill/>
          <a:ln>
            <a:noFill/>
          </a:ln>
        </p:spPr>
      </p:pic>
    </p:spTree>
    <p:extLst>
      <p:ext uri="{BB962C8B-B14F-4D97-AF65-F5344CB8AC3E}">
        <p14:creationId xmlns:p14="http://schemas.microsoft.com/office/powerpoint/2010/main" val="306417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33862" y="3162300"/>
            <a:ext cx="3724275" cy="533400"/>
          </a:xfrm>
          <a:prstGeom prst="rect">
            <a:avLst/>
          </a:prstGeom>
          <a:noFill/>
          <a:ln>
            <a:noFill/>
          </a:ln>
        </p:spPr>
      </p:pic>
    </p:spTree>
    <p:extLst>
      <p:ext uri="{BB962C8B-B14F-4D97-AF65-F5344CB8AC3E}">
        <p14:creationId xmlns:p14="http://schemas.microsoft.com/office/powerpoint/2010/main" val="1484380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29100" y="3162300"/>
            <a:ext cx="3733800" cy="533400"/>
          </a:xfrm>
          <a:prstGeom prst="rect">
            <a:avLst/>
          </a:prstGeom>
          <a:noFill/>
          <a:ln>
            <a:noFill/>
          </a:ln>
        </p:spPr>
      </p:pic>
    </p:spTree>
    <p:extLst>
      <p:ext uri="{BB962C8B-B14F-4D97-AF65-F5344CB8AC3E}">
        <p14:creationId xmlns:p14="http://schemas.microsoft.com/office/powerpoint/2010/main" val="199069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33862" y="3162300"/>
            <a:ext cx="3724275" cy="533400"/>
          </a:xfrm>
          <a:prstGeom prst="rect">
            <a:avLst/>
          </a:prstGeom>
          <a:noFill/>
          <a:ln>
            <a:noFill/>
          </a:ln>
        </p:spPr>
      </p:pic>
    </p:spTree>
    <p:extLst>
      <p:ext uri="{BB962C8B-B14F-4D97-AF65-F5344CB8AC3E}">
        <p14:creationId xmlns:p14="http://schemas.microsoft.com/office/powerpoint/2010/main" val="284804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29100" y="3162300"/>
            <a:ext cx="3733800" cy="533400"/>
          </a:xfrm>
          <a:prstGeom prst="rect">
            <a:avLst/>
          </a:prstGeom>
          <a:noFill/>
          <a:ln>
            <a:noFill/>
          </a:ln>
        </p:spPr>
      </p:pic>
    </p:spTree>
    <p:extLst>
      <p:ext uri="{BB962C8B-B14F-4D97-AF65-F5344CB8AC3E}">
        <p14:creationId xmlns:p14="http://schemas.microsoft.com/office/powerpoint/2010/main" val="51332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29100" y="3162300"/>
            <a:ext cx="3733800" cy="533400"/>
          </a:xfrm>
          <a:prstGeom prst="rect">
            <a:avLst/>
          </a:prstGeom>
          <a:noFill/>
          <a:ln>
            <a:noFill/>
          </a:ln>
        </p:spPr>
      </p:pic>
    </p:spTree>
    <p:extLst>
      <p:ext uri="{BB962C8B-B14F-4D97-AF65-F5344CB8AC3E}">
        <p14:creationId xmlns:p14="http://schemas.microsoft.com/office/powerpoint/2010/main" val="908027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Selection Sort"/>
          <p:cNvPicPr/>
          <p:nvPr/>
        </p:nvPicPr>
        <p:blipFill>
          <a:blip r:embed="rId2">
            <a:extLst>
              <a:ext uri="{28A0092B-C50C-407E-A947-70E740481C1C}">
                <a14:useLocalDpi xmlns:a14="http://schemas.microsoft.com/office/drawing/2010/main" val="0"/>
              </a:ext>
            </a:extLst>
          </a:blip>
          <a:srcRect/>
          <a:stretch>
            <a:fillRect/>
          </a:stretch>
        </p:blipFill>
        <p:spPr bwMode="auto">
          <a:xfrm>
            <a:off x="4229100" y="338137"/>
            <a:ext cx="3733800" cy="6181725"/>
          </a:xfrm>
          <a:prstGeom prst="rect">
            <a:avLst/>
          </a:prstGeom>
          <a:noFill/>
          <a:ln>
            <a:noFill/>
          </a:ln>
        </p:spPr>
      </p:pic>
    </p:spTree>
    <p:extLst>
      <p:ext uri="{BB962C8B-B14F-4D97-AF65-F5344CB8AC3E}">
        <p14:creationId xmlns:p14="http://schemas.microsoft.com/office/powerpoint/2010/main" val="204552503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244</TotalTime>
  <Words>372</Words>
  <Application>Microsoft Office PowerPoint</Application>
  <PresentationFormat>Widescreen</PresentationFormat>
  <Paragraphs>48</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Monotype Sorts</vt:lpstr>
      <vt:lpstr>Times New Roman</vt:lpstr>
      <vt:lpstr>Wingdings 3</vt:lpstr>
      <vt:lpstr>Wisp</vt:lpstr>
      <vt:lpstr>CMPS 3120       Algorithm Analysis  </vt:lpstr>
      <vt:lpstr>Example: sorting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Brute Force</vt:lpstr>
      <vt:lpstr>Brute-Force Sorting Algorithm</vt:lpstr>
      <vt:lpstr>Analysis of Selection Sort</vt:lpstr>
      <vt:lpstr>Bubble Sort</vt:lpstr>
      <vt:lpstr>PowerPoint Presentation</vt:lpstr>
      <vt:lpstr>PowerPoint Presentation</vt:lpstr>
      <vt:lpstr>PowerPoint Presentation</vt:lpstr>
      <vt:lpstr>Brute Force</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43</cp:revision>
  <dcterms:created xsi:type="dcterms:W3CDTF">2016-08-31T19:16:09Z</dcterms:created>
  <dcterms:modified xsi:type="dcterms:W3CDTF">2019-09-01T01:59:13Z</dcterms:modified>
</cp:coreProperties>
</file>