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60" r:id="rId3"/>
    <p:sldId id="326" r:id="rId4"/>
    <p:sldId id="274" r:id="rId5"/>
    <p:sldId id="329" r:id="rId6"/>
    <p:sldId id="331" r:id="rId7"/>
    <p:sldId id="334" r:id="rId8"/>
    <p:sldId id="335" r:id="rId9"/>
    <p:sldId id="336" r:id="rId10"/>
    <p:sldId id="337" r:id="rId11"/>
    <p:sldId id="338" r:id="rId12"/>
    <p:sldId id="339" r:id="rId13"/>
    <p:sldId id="332" r:id="rId14"/>
    <p:sldId id="328" r:id="rId15"/>
    <p:sldId id="327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8/31/2019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F1416-4176-40FA-8C58-DA6B82AFF2B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18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856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3178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023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EABEA23-CB2C-450D-B5D2-DF9490C12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64F72-ACAD-40BE-8FE9-9A32A3CE1F9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10E3E1A1-1D87-42D1-A504-E14171F59D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5600" y="687388"/>
            <a:ext cx="6227763" cy="3503612"/>
          </a:xfrm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2D62687-68D8-44C8-8D28-F1C985A1F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421188"/>
            <a:ext cx="5105400" cy="41910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45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957EC-EA3A-42F8-B312-798E9712596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838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7FF363-AC0A-4FD2-B1D3-49C464FD94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57BEAE-1C75-4365-AEF4-989FFF1C75F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0B13F058-2984-4730-A565-7F82453950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5009938C-345F-498D-BEA7-A90816E93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944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77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935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615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375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5EC09-4769-4F34-905C-031812D0E05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62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11760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954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3246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2215B634-A01A-48F4-88DC-ACEBF2E78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65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10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147627"/>
              </p:ext>
            </p:extLst>
          </p:nvPr>
        </p:nvGraphicFramePr>
        <p:xfrm>
          <a:off x="3088974" y="1647568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1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11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532913"/>
              </p:ext>
            </p:extLst>
          </p:nvPr>
        </p:nvGraphicFramePr>
        <p:xfrm>
          <a:off x="3088974" y="164756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12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/>
        </p:nvGraphicFramePr>
        <p:xfrm>
          <a:off x="3088974" y="1647568"/>
          <a:ext cx="812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3982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2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13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/>
        </p:nvGraphicFramePr>
        <p:xfrm>
          <a:off x="3434963" y="152400"/>
          <a:ext cx="81280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001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810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539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052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6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8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146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97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454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766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822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55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026368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1CE4159-714A-4AC5-AAC0-A6FB0DA8F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70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5F7AC-9A3B-44D5-91B4-ED660AE7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String Matching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387B4-0484-48C2-870C-0A01C02456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b="1" dirty="0" err="1"/>
              <a:t>abacaabaccabacabaabb</a:t>
            </a:r>
            <a:endParaRPr lang="en-US" altLang="en-US" b="1" dirty="0"/>
          </a:p>
          <a:p>
            <a:r>
              <a:rPr lang="en-US" altLang="en-US" b="1" dirty="0" err="1"/>
              <a:t>abacab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6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D26E351-640D-4AD8-A8FE-5878A7EC1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String Matching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0F7CACE-1445-4747-84A2-E4B3F9B8B6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114800" cy="4800600"/>
          </a:xfrm>
          <a:solidFill>
            <a:srgbClr val="DDDDDD"/>
          </a:solidFill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abacaabacc</a:t>
            </a:r>
            <a:r>
              <a:rPr lang="en-US" alt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abacab</a:t>
            </a:r>
            <a:r>
              <a:rPr lang="en-US" altLang="en-US" sz="2400" b="1">
                <a:latin typeface="Courier New" panose="02070309020205020404" pitchFamily="49" charset="0"/>
              </a:rPr>
              <a:t>aabb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 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sz="2400" b="1">
                <a:latin typeface="Courier New" panose="02070309020205020404" pitchFamily="49" charset="0"/>
              </a:rPr>
              <a:t>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 </a:t>
            </a:r>
            <a:r>
              <a:rPr lang="en-US" altLang="en-US" sz="2400" b="1">
                <a:solidFill>
                  <a:srgbClr val="CC00CC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sz="2400" b="1">
                <a:latin typeface="Courier New" panose="02070309020205020404" pitchFamily="49" charset="0"/>
              </a:rPr>
              <a:t>bacab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urier New" panose="02070309020205020404" pitchFamily="49" charset="0"/>
              </a:rPr>
              <a:t>          </a:t>
            </a:r>
            <a:r>
              <a:rPr lang="en-US" altLang="en-US" sz="2400" b="1">
                <a:solidFill>
                  <a:srgbClr val="0000FF"/>
                </a:solidFill>
                <a:latin typeface="Courier New" panose="02070309020205020404" pitchFamily="49" charset="0"/>
              </a:rPr>
              <a:t>abacab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B0994EBC-5F5E-4BD1-B7B5-2A9F3F8539A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427788" y="1600201"/>
            <a:ext cx="3783012" cy="1508125"/>
          </a:xfrm>
          <a:solidFill>
            <a:srgbClr val="CCFFCC"/>
          </a:solidFill>
        </p:spPr>
        <p:txBody>
          <a:bodyPr/>
          <a:lstStyle/>
          <a:p>
            <a:r>
              <a:rPr lang="en-US" altLang="en-US" sz="2000" b="1"/>
              <a:t>The brute force algorithm</a:t>
            </a:r>
          </a:p>
          <a:p>
            <a:r>
              <a:rPr lang="en-US" altLang="en-US" sz="2000" b="1"/>
              <a:t>22+6=</a:t>
            </a:r>
            <a:r>
              <a:rPr lang="en-US" altLang="en-US" sz="2400" b="1"/>
              <a:t>28</a:t>
            </a:r>
            <a:r>
              <a:rPr lang="en-US" altLang="en-US" sz="2000" b="1"/>
              <a:t> </a:t>
            </a:r>
            <a:r>
              <a:rPr lang="en-US" altLang="en-US" sz="2000"/>
              <a:t>comparisons.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49157" name="Line 5">
            <a:extLst>
              <a:ext uri="{FF2B5EF4-FFF2-40B4-BE49-F238E27FC236}">
                <a16:creationId xmlns:a16="http://schemas.microsoft.com/office/drawing/2014/main" id="{4A2DCD57-9842-403B-AC85-E4592558FB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98900" y="1447800"/>
            <a:ext cx="0" cy="3810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Line 6">
            <a:extLst>
              <a:ext uri="{FF2B5EF4-FFF2-40B4-BE49-F238E27FC236}">
                <a16:creationId xmlns:a16="http://schemas.microsoft.com/office/drawing/2014/main" id="{BF35CFC9-EFB4-4490-9845-B2C3540D1C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3800" y="1447800"/>
            <a:ext cx="0" cy="38100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1572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0EC4-0A03-4F74-8AA9-8F2B0E45C7E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Pseudocode and Efficiency  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5638800"/>
            <a:ext cx="4076700" cy="685800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/>
              <a:t>Efficiency:</a:t>
            </a:r>
          </a:p>
        </p:txBody>
      </p:sp>
      <p:pic>
        <p:nvPicPr>
          <p:cNvPr id="285700" name="Picture 4" descr="3_2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1143000"/>
            <a:ext cx="8382000" cy="4279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38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AEA5A-E644-4969-82C6-FBB6C630CBD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Brute-Force String Matching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686800" cy="5286375"/>
          </a:xfrm>
        </p:spPr>
        <p:txBody>
          <a:bodyPr/>
          <a:lstStyle/>
          <a:p>
            <a:pPr marL="457200" indent="-457200"/>
            <a:r>
              <a:rPr lang="en-US" altLang="en-US" i="1" u="sng"/>
              <a:t>pattern</a:t>
            </a:r>
            <a:r>
              <a:rPr lang="en-US" altLang="en-US"/>
              <a:t>: a string of </a:t>
            </a:r>
            <a:r>
              <a:rPr lang="en-US" altLang="en-US" i="1"/>
              <a:t>m</a:t>
            </a:r>
            <a:r>
              <a:rPr lang="en-US" altLang="en-US"/>
              <a:t> characters to search for</a:t>
            </a:r>
          </a:p>
          <a:p>
            <a:pPr marL="457200" indent="-457200"/>
            <a:r>
              <a:rPr lang="en-US" altLang="en-US" i="1" u="sng"/>
              <a:t>text</a:t>
            </a:r>
            <a:r>
              <a:rPr lang="en-US" altLang="en-US"/>
              <a:t>: a (longer) string of </a:t>
            </a:r>
            <a:r>
              <a:rPr lang="en-US" altLang="en-US" i="1"/>
              <a:t>n</a:t>
            </a:r>
            <a:r>
              <a:rPr lang="en-US" altLang="en-US"/>
              <a:t> characters to search in</a:t>
            </a:r>
          </a:p>
          <a:p>
            <a:pPr marL="457200" indent="-457200"/>
            <a:r>
              <a:rPr lang="en-US" altLang="en-US">
                <a:sym typeface="Symbol" panose="05050102010706020507" pitchFamily="18" charset="2"/>
              </a:rPr>
              <a:t>problem: find a substring in the text that matches the pattern</a:t>
            </a:r>
            <a:endParaRPr lang="en-US" altLang="en-US"/>
          </a:p>
          <a:p>
            <a:pPr marL="457200" indent="-457200"/>
            <a:endParaRPr lang="en-US" altLang="en-US"/>
          </a:p>
          <a:p>
            <a:pPr marL="457200" indent="-457200">
              <a:buNone/>
            </a:pPr>
            <a:r>
              <a:rPr lang="en-US" altLang="en-US" u="sng"/>
              <a:t>Brute-force algorithm</a:t>
            </a:r>
          </a:p>
          <a:p>
            <a:pPr marL="457200" indent="-457200">
              <a:buNone/>
            </a:pPr>
            <a:r>
              <a:rPr lang="en-US" altLang="en-US"/>
              <a:t>Step 1  Align pattern at beginning of text</a:t>
            </a:r>
          </a:p>
          <a:p>
            <a:pPr marL="457200" indent="-457200">
              <a:buNone/>
            </a:pPr>
            <a:r>
              <a:rPr lang="en-US" altLang="en-US"/>
              <a:t>Step 2  Moving from left to right, compare each character of</a:t>
            </a:r>
            <a:br>
              <a:rPr lang="en-US" altLang="en-US"/>
            </a:br>
            <a:r>
              <a:rPr lang="en-US" altLang="en-US"/>
              <a:t>       pattern to the corresponding character in text until</a:t>
            </a:r>
          </a:p>
          <a:p>
            <a:pPr marL="1371600" lvl="2" indent="-342900"/>
            <a:r>
              <a:rPr lang="en-US" altLang="en-US" sz="2000"/>
              <a:t>all characters are found to match (successful search); or</a:t>
            </a:r>
          </a:p>
          <a:p>
            <a:pPr marL="1371600" lvl="2" indent="-342900"/>
            <a:r>
              <a:rPr lang="en-US" altLang="en-US" sz="2000"/>
              <a:t>a mismatch is detected</a:t>
            </a:r>
          </a:p>
          <a:p>
            <a:pPr marL="457200" indent="-457200">
              <a:buNone/>
            </a:pPr>
            <a:r>
              <a:rPr lang="en-US" altLang="en-US"/>
              <a:t>Step 3  While pattern is not found and the text is not yet</a:t>
            </a:r>
            <a:br>
              <a:rPr lang="en-US" altLang="en-US"/>
            </a:br>
            <a:r>
              <a:rPr lang="en-US" altLang="en-US"/>
              <a:t>       exhausted, realign pattern one position to the right and</a:t>
            </a:r>
            <a:br>
              <a:rPr lang="en-US" altLang="en-US"/>
            </a:br>
            <a:r>
              <a:rPr lang="en-US" altLang="en-US"/>
              <a:t>       repeat Step 2</a:t>
            </a:r>
          </a:p>
        </p:txBody>
      </p:sp>
    </p:spTree>
    <p:extLst>
      <p:ext uri="{BB962C8B-B14F-4D97-AF65-F5344CB8AC3E}">
        <p14:creationId xmlns:p14="http://schemas.microsoft.com/office/powerpoint/2010/main" val="42851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>
            <a:extLst>
              <a:ext uri="{FF2B5EF4-FFF2-40B4-BE49-F238E27FC236}">
                <a16:creationId xmlns:a16="http://schemas.microsoft.com/office/drawing/2014/main" id="{4523582F-7262-4EC1-A3D7-39FE65AD7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/>
              <a:t>Assume |T| = n and |P| = m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4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20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Compare until a match is found. If so return the index where match occurs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000"/>
              <a:t>else return -1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/>
              <a:t>      </a:t>
            </a:r>
          </a:p>
        </p:txBody>
      </p:sp>
      <p:sp>
        <p:nvSpPr>
          <p:cNvPr id="147460" name="Rectangle 4">
            <a:extLst>
              <a:ext uri="{FF2B5EF4-FFF2-40B4-BE49-F238E27FC236}">
                <a16:creationId xmlns:a16="http://schemas.microsoft.com/office/drawing/2014/main" id="{6911D4C7-3583-4AAB-8526-EEC1492D4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057400"/>
            <a:ext cx="7391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Text T</a:t>
            </a:r>
          </a:p>
        </p:txBody>
      </p:sp>
      <p:sp>
        <p:nvSpPr>
          <p:cNvPr id="147461" name="Rectangle 5">
            <a:extLst>
              <a:ext uri="{FF2B5EF4-FFF2-40B4-BE49-F238E27FC236}">
                <a16:creationId xmlns:a16="http://schemas.microsoft.com/office/drawing/2014/main" id="{C4ACAF5B-7321-4B3A-9722-7AE497953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38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147462" name="Rectangle 6">
            <a:extLst>
              <a:ext uri="{FF2B5EF4-FFF2-40B4-BE49-F238E27FC236}">
                <a16:creationId xmlns:a16="http://schemas.microsoft.com/office/drawing/2014/main" id="{53121319-E0AA-4CF6-B3AD-C2EEB3FD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147463" name="Rectangle 7">
            <a:extLst>
              <a:ext uri="{FF2B5EF4-FFF2-40B4-BE49-F238E27FC236}">
                <a16:creationId xmlns:a16="http://schemas.microsoft.com/office/drawing/2014/main" id="{1E1210DC-E190-4C84-A24F-75DAA31C6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200400"/>
            <a:ext cx="1828800" cy="304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Pattern 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AC3200-3986-43D9-A265-C2C5A6FF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Examples of Brute-Force String Matching</a:t>
            </a:r>
            <a:r>
              <a:rPr lang="en-US" altLang="en-US" sz="3200"/>
              <a:t> 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49815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T</a:t>
            </a:r>
            <a:r>
              <a:rPr lang="en-US" altLang="en-US" dirty="0"/>
              <a:t>ext:           </a:t>
            </a:r>
            <a:r>
              <a:rPr lang="en-US" altLang="en-US" dirty="0">
                <a:latin typeface="SimSun" panose="02010600030101010101" pitchFamily="2" charset="-122"/>
              </a:rPr>
              <a:t>10010101101001100101111010 </a:t>
            </a:r>
          </a:p>
          <a:p>
            <a:pPr marL="457200" indent="-457200">
              <a:buNone/>
            </a:pPr>
            <a:r>
              <a:rPr lang="en-US" altLang="en-US" dirty="0"/>
              <a:t>Pattern:   </a:t>
            </a:r>
            <a:r>
              <a:rPr lang="en-US" altLang="en-US" dirty="0">
                <a:latin typeface="SimSun" panose="02010600030101010101" pitchFamily="2" charset="-122"/>
              </a:rPr>
              <a:t> 001011</a:t>
            </a:r>
          </a:p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                                        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Text:      </a:t>
            </a:r>
            <a:r>
              <a:rPr lang="en-US" altLang="en-US" dirty="0">
                <a:latin typeface="SimSun" panose="02010600030101010101" pitchFamily="2" charset="-122"/>
              </a:rPr>
              <a:t>It is never too late to have a happy childhood.</a:t>
            </a:r>
            <a:endParaRPr lang="en-US" altLang="en-US" dirty="0"/>
          </a:p>
          <a:p>
            <a:pPr marL="457200" indent="-457200">
              <a:buNone/>
            </a:pPr>
            <a:r>
              <a:rPr lang="en-US" altLang="en-US" dirty="0"/>
              <a:t>Pattern: </a:t>
            </a:r>
            <a:r>
              <a:rPr lang="en-US" altLang="en-US" dirty="0">
                <a:latin typeface="SimSun" panose="02010600030101010101" pitchFamily="2" charset="-122"/>
              </a:rPr>
              <a:t>happy</a:t>
            </a:r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>
              <a:latin typeface="SimSun" panose="02010600030101010101" pitchFamily="2" charset="-122"/>
            </a:endParaRPr>
          </a:p>
          <a:p>
            <a:pPr marL="457200" indent="-4572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977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4582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Examples of Brute-Force String Matching</a:t>
            </a:r>
            <a:r>
              <a:rPr lang="en-US" altLang="en-US" sz="3200"/>
              <a:t> 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4981575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T</a:t>
            </a:r>
            <a:r>
              <a:rPr lang="en-US" altLang="en-US" dirty="0"/>
              <a:t>ext:           </a:t>
            </a:r>
            <a:r>
              <a:rPr lang="en-US" altLang="en-US" dirty="0">
                <a:latin typeface="SimSun" panose="02010600030101010101" pitchFamily="2" charset="-122"/>
              </a:rPr>
              <a:t>100101011010011001011110</a:t>
            </a:r>
          </a:p>
          <a:p>
            <a:pPr marL="457200" indent="-457200">
              <a:buNone/>
            </a:pPr>
            <a:r>
              <a:rPr lang="en-US" altLang="en-US" dirty="0"/>
              <a:t>Pattern:   </a:t>
            </a:r>
            <a:r>
              <a:rPr lang="en-US" altLang="en-US" dirty="0">
                <a:latin typeface="SimSun" panose="02010600030101010101" pitchFamily="2" charset="-122"/>
              </a:rPr>
              <a:t> 001011</a:t>
            </a:r>
          </a:p>
          <a:p>
            <a:pPr marL="457200" indent="-457200">
              <a:buNone/>
            </a:pPr>
            <a:r>
              <a:rPr lang="en-US" altLang="en-US" dirty="0">
                <a:latin typeface="SimSun" panose="02010600030101010101" pitchFamily="2" charset="-122"/>
              </a:rPr>
              <a:t>                                        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/>
          </a:p>
          <a:p>
            <a:pPr marL="457200" indent="-457200">
              <a:buNone/>
            </a:pPr>
            <a:endParaRPr lang="en-US" altLang="en-US" dirty="0">
              <a:latin typeface="SimSun" panose="02010600030101010101" pitchFamily="2" charset="-122"/>
            </a:endParaRPr>
          </a:p>
          <a:p>
            <a:pPr marL="457200" indent="-45720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8328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6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590136"/>
              </p:ext>
            </p:extLst>
          </p:nvPr>
        </p:nvGraphicFramePr>
        <p:xfrm>
          <a:off x="3088974" y="164756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55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7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110395"/>
              </p:ext>
            </p:extLst>
          </p:nvPr>
        </p:nvGraphicFramePr>
        <p:xfrm>
          <a:off x="3088974" y="1647568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2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8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202139"/>
              </p:ext>
            </p:extLst>
          </p:nvPr>
        </p:nvGraphicFramePr>
        <p:xfrm>
          <a:off x="3088974" y="1647568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866B6-12E6-42A1-B3DC-359901490454}" type="slidenum">
              <a:rPr lang="en-US" altLang="en-US"/>
              <a:pPr/>
              <a:t>9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4C6AF8-FBA5-4479-8D94-7EEE83C8BC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71749"/>
              </p:ext>
            </p:extLst>
          </p:nvPr>
        </p:nvGraphicFramePr>
        <p:xfrm>
          <a:off x="3088974" y="1647568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20">
                  <a:extLst>
                    <a:ext uri="{9D8B030D-6E8A-4147-A177-3AD203B41FA5}">
                      <a16:colId xmlns:a16="http://schemas.microsoft.com/office/drawing/2014/main" val="40908804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97073076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1342158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4710532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46724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6296501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61328040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939466857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91640970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25209829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21267776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71460695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2786620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229871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8014385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4065940991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51996146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582957948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17581522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131813308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077016372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4600295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26895183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895696234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3253993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06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830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8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8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398407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9DFDDF2-4A6F-4B64-A1E5-F027C85B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979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832</Words>
  <Application>Microsoft Office PowerPoint</Application>
  <PresentationFormat>Widescreen</PresentationFormat>
  <Paragraphs>570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SimSun</vt:lpstr>
      <vt:lpstr>Arial</vt:lpstr>
      <vt:lpstr>Calibri</vt:lpstr>
      <vt:lpstr>Century Gothic</vt:lpstr>
      <vt:lpstr>Courier New</vt:lpstr>
      <vt:lpstr>Monotype Sorts</vt:lpstr>
      <vt:lpstr>Wingdings 3</vt:lpstr>
      <vt:lpstr>Wisp</vt:lpstr>
      <vt:lpstr>CMPS 3120       Algorithm Analysis  </vt:lpstr>
      <vt:lpstr>Brute-Force String Matching</vt:lpstr>
      <vt:lpstr>PowerPoint Presentation</vt:lpstr>
      <vt:lpstr>Examples of Brute-Force String Matching </vt:lpstr>
      <vt:lpstr>Examples of Brute-Force String Matching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String Matching</vt:lpstr>
      <vt:lpstr>String Matching</vt:lpstr>
      <vt:lpstr>Pseudocode and Efficiency 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43</cp:revision>
  <dcterms:created xsi:type="dcterms:W3CDTF">2016-08-31T19:16:09Z</dcterms:created>
  <dcterms:modified xsi:type="dcterms:W3CDTF">2019-09-01T01:59:45Z</dcterms:modified>
</cp:coreProperties>
</file>