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B605DE-8AD4-49ED-A776-810D4B9912E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06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943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501C37-B115-4FBB-A138-DBE62F72E18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6200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C78C97-75DB-4A3B-A59C-38843C7821C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1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208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4E5A19-93CA-43A5-8E7D-1B951681D5F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Traversal using alphabetical order of vertices. Work through this example in detail,</a:t>
            </a:r>
          </a:p>
          <a:p>
            <a:r>
              <a:rPr lang="en-US" altLang="en-US"/>
              <a:t>showing the traversal by highlighting edges on the graph and showing how the stack</a:t>
            </a:r>
          </a:p>
          <a:p>
            <a:r>
              <a:rPr lang="en-US" altLang="en-US"/>
              <a:t>evolves:</a:t>
            </a:r>
          </a:p>
          <a:p>
            <a:r>
              <a:rPr lang="en-US" altLang="en-US"/>
              <a:t>                        8 h 3</a:t>
            </a:r>
          </a:p>
          <a:p>
            <a:r>
              <a:rPr lang="en-US" altLang="en-US"/>
              <a:t>                        7 d 4                  stack shown growing upwards</a:t>
            </a:r>
          </a:p>
          <a:p>
            <a:r>
              <a:rPr lang="en-US" altLang="en-US"/>
              <a:t>         4 e 1       6 c 5                  number on left is order that vertex was pushed onto stack</a:t>
            </a:r>
          </a:p>
          <a:p>
            <a:r>
              <a:rPr lang="en-US" altLang="en-US"/>
              <a:t>         3 f 2        5 g 6                  number on right is order that vertex was popped from stack</a:t>
            </a:r>
          </a:p>
          <a:p>
            <a:r>
              <a:rPr lang="en-US" altLang="en-US"/>
              <a:t>         2 b 7                                overlap is because after e, f are popped off stack, g and c</a:t>
            </a:r>
          </a:p>
          <a:p>
            <a:r>
              <a:rPr lang="en-US" altLang="en-US"/>
              <a:t>         1 a 8                                  are pushed onto stack in their former locations.</a:t>
            </a:r>
          </a:p>
          <a:p>
            <a:endParaRPr lang="en-US" altLang="en-US"/>
          </a:p>
          <a:p>
            <a:r>
              <a:rPr lang="en-US" altLang="en-US"/>
              <a:t>order pushed onto stack: a b f e g c d h</a:t>
            </a:r>
          </a:p>
          <a:p>
            <a:r>
              <a:rPr lang="en-US" altLang="en-US"/>
              <a:t>order popped from stack: e f h d c g b a</a:t>
            </a:r>
          </a:p>
          <a:p>
            <a:endParaRPr lang="en-US" altLang="en-US"/>
          </a:p>
          <a:p>
            <a:r>
              <a:rPr lang="en-US" altLang="en-US"/>
              <a:t>* show dfs tree as it gets constructed, back edges</a:t>
            </a:r>
          </a:p>
        </p:txBody>
      </p:sp>
    </p:spTree>
    <p:extLst>
      <p:ext uri="{BB962C8B-B14F-4D97-AF65-F5344CB8AC3E}">
        <p14:creationId xmlns:p14="http://schemas.microsoft.com/office/powerpoint/2010/main" val="1064636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E50DED-5C1D-4415-B8FA-6E481E979C8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37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B7D01E-DF79-4572-B142-A34A36AA39A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276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1CE28A-DD2C-44B1-BDC9-505879E100A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1781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33832A-1A06-4F46-B503-D067EF033C5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9629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998FED-29F1-490E-BC02-931BD5016DC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872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52400"/>
            <a:ext cx="111760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295401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1600" y="1295401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34067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25600" y="6324600"/>
            <a:ext cx="8534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fld id="{1DAA3DD2-8511-47BC-B2CC-C2EFE2B360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5869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205" y="411480"/>
            <a:ext cx="8915399" cy="3831336"/>
          </a:xfrm>
        </p:spPr>
        <p:txBody>
          <a:bodyPr>
            <a:normAutofit/>
          </a:bodyPr>
          <a:lstStyle/>
          <a:p>
            <a:r>
              <a:rPr lang="en-US" dirty="0"/>
              <a:t>CMPS 3120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				</a:t>
            </a:r>
            <a:r>
              <a:rPr lang="en-US" b="1" dirty="0"/>
              <a:t>Algorithm Analysis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Dr. Chengwei Lei</a:t>
            </a:r>
          </a:p>
          <a:p>
            <a:pPr algn="ctr"/>
            <a:r>
              <a:rPr lang="en-US" dirty="0"/>
              <a:t>CEECS</a:t>
            </a:r>
          </a:p>
          <a:p>
            <a:pPr algn="ctr"/>
            <a:r>
              <a:rPr lang="en-US" dirty="0"/>
              <a:t>California State University, Bakersfield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92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767E-E5C4-40FA-93C0-17D0D5705FF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Notes on BFS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BFS has same efficiency as DFS and can be implemented with graphs represented as:</a:t>
            </a:r>
          </a:p>
          <a:p>
            <a:pPr lvl="1"/>
            <a:r>
              <a:rPr lang="en-US" altLang="en-US" sz="2400"/>
              <a:t>adjacency matrices: </a:t>
            </a:r>
            <a:r>
              <a:rPr lang="el-GR" altLang="en-US" sz="2400">
                <a:cs typeface="Times New Roman" panose="02020603050405020304" pitchFamily="18" charset="0"/>
              </a:rPr>
              <a:t>Θ</a:t>
            </a:r>
            <a:r>
              <a:rPr lang="en-US" altLang="en-US" sz="2400">
                <a:cs typeface="Times New Roman" panose="02020603050405020304" pitchFamily="18" charset="0"/>
              </a:rPr>
              <a:t>(</a:t>
            </a:r>
            <a:r>
              <a:rPr lang="en-US" altLang="en-US" sz="2400" i="1">
                <a:cs typeface="Times New Roman" panose="02020603050405020304" pitchFamily="18" charset="0"/>
              </a:rPr>
              <a:t>V</a:t>
            </a:r>
            <a:r>
              <a:rPr lang="en-US" altLang="en-US" sz="2400" baseline="30000">
                <a:cs typeface="Times New Roman" panose="02020603050405020304" pitchFamily="18" charset="0"/>
              </a:rPr>
              <a:t>2</a:t>
            </a:r>
            <a:r>
              <a:rPr lang="en-US" altLang="en-US" sz="2400"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altLang="en-US" sz="2400"/>
              <a:t>adjacency lists: </a:t>
            </a:r>
            <a:r>
              <a:rPr lang="el-GR" altLang="en-US" sz="2400">
                <a:cs typeface="Times New Roman" panose="02020603050405020304" pitchFamily="18" charset="0"/>
              </a:rPr>
              <a:t>Θ</a:t>
            </a:r>
            <a:r>
              <a:rPr lang="en-US" altLang="en-US" sz="2400">
                <a:cs typeface="Times New Roman" panose="02020603050405020304" pitchFamily="18" charset="0"/>
              </a:rPr>
              <a:t>(|</a:t>
            </a:r>
            <a:r>
              <a:rPr lang="en-US" altLang="en-US" sz="2400" i="1">
                <a:cs typeface="Times New Roman" panose="02020603050405020304" pitchFamily="18" charset="0"/>
              </a:rPr>
              <a:t>V|</a:t>
            </a:r>
            <a:r>
              <a:rPr lang="en-US" altLang="en-US" sz="2400">
                <a:cs typeface="Times New Roman" panose="02020603050405020304" pitchFamily="18" charset="0"/>
              </a:rPr>
              <a:t>+|E|)</a:t>
            </a:r>
          </a:p>
          <a:p>
            <a:pPr lvl="1"/>
            <a:endParaRPr lang="en-US" altLang="en-US"/>
          </a:p>
          <a:p>
            <a:r>
              <a:rPr lang="en-US" altLang="en-US"/>
              <a:t>Yields single ordering of vertices (order added/deleted from queue is the same)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Applications: same as DFS, but can also find paths from a vertex to all other vertices with the smallest number of edges</a:t>
            </a:r>
          </a:p>
          <a:p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787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7D196-4A0F-435B-A04C-278ED9B13C5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7664450" cy="685800"/>
          </a:xfrm>
        </p:spPr>
        <p:txBody>
          <a:bodyPr/>
          <a:lstStyle/>
          <a:p>
            <a:r>
              <a:rPr lang="en-US" altLang="en-US"/>
              <a:t>Graph Traversal Algorithms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Many problems require processing all graph vertices (and edges)  in systematic fashion</a:t>
            </a:r>
          </a:p>
          <a:p>
            <a:endParaRPr lang="en-US" altLang="en-US"/>
          </a:p>
          <a:p>
            <a:pPr>
              <a:buFont typeface="Monotype Sorts" pitchFamily="2" charset="2"/>
              <a:buNone/>
            </a:pPr>
            <a:r>
              <a:rPr lang="en-US" altLang="en-US" sz="2800" u="sng"/>
              <a:t>Graph traversal algorithms</a:t>
            </a:r>
            <a:r>
              <a:rPr lang="en-US" altLang="en-US" sz="2800"/>
              <a:t>:</a:t>
            </a:r>
          </a:p>
          <a:p>
            <a:endParaRPr lang="en-US" altLang="en-US" sz="2800"/>
          </a:p>
          <a:p>
            <a:pPr lvl="1"/>
            <a:r>
              <a:rPr lang="en-US" altLang="en-US" sz="2400"/>
              <a:t>Depth-first search (DFS)</a:t>
            </a:r>
          </a:p>
          <a:p>
            <a:pPr lvl="1"/>
            <a:endParaRPr lang="en-US" altLang="en-US" sz="2400"/>
          </a:p>
          <a:p>
            <a:pPr lvl="1"/>
            <a:r>
              <a:rPr lang="en-US" altLang="en-US" sz="2400"/>
              <a:t>Breadth-first search (BFS)</a:t>
            </a:r>
          </a:p>
        </p:txBody>
      </p:sp>
    </p:spTree>
    <p:extLst>
      <p:ext uri="{BB962C8B-B14F-4D97-AF65-F5344CB8AC3E}">
        <p14:creationId xmlns:p14="http://schemas.microsoft.com/office/powerpoint/2010/main" val="4270147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C266-0D4F-44C2-9573-1B860019054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Depth-First Search (DFS) 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19200"/>
            <a:ext cx="8534400" cy="5638800"/>
          </a:xfrm>
        </p:spPr>
        <p:txBody>
          <a:bodyPr/>
          <a:lstStyle/>
          <a:p>
            <a:pPr marL="0" indent="0"/>
            <a:r>
              <a:rPr lang="en-US" altLang="en-US"/>
              <a:t> Visits graph’s vertices by always moving away from last</a:t>
            </a:r>
            <a:br>
              <a:rPr lang="en-US" altLang="en-US"/>
            </a:br>
            <a:r>
              <a:rPr lang="en-US" altLang="en-US"/>
              <a:t>    visited vertex to unvisited one, backtracks if no adjacent</a:t>
            </a:r>
            <a:br>
              <a:rPr lang="en-US" altLang="en-US"/>
            </a:br>
            <a:r>
              <a:rPr lang="en-US" altLang="en-US"/>
              <a:t>    unvisited vertex is available.</a:t>
            </a:r>
            <a:br>
              <a:rPr lang="en-US" altLang="en-US"/>
            </a:br>
            <a:endParaRPr lang="en-US" altLang="en-US"/>
          </a:p>
          <a:p>
            <a:pPr marL="0" indent="0"/>
            <a:r>
              <a:rPr lang="en-US" altLang="en-US"/>
              <a:t>  Uses a stack</a:t>
            </a:r>
          </a:p>
          <a:p>
            <a:pPr marL="623888" lvl="1" indent="-276225"/>
            <a:r>
              <a:rPr lang="en-US" altLang="en-US" sz="2400"/>
              <a:t>a vertex is pushed onto the stack when it’s reached for the first time</a:t>
            </a:r>
          </a:p>
          <a:p>
            <a:pPr marL="623888" lvl="1" indent="-276225"/>
            <a:r>
              <a:rPr lang="en-US" altLang="en-US" sz="2400"/>
              <a:t>a vertex is popped off the stack when it becomes a dead end, i.e., when there is no adjacent unvisited vertex</a:t>
            </a:r>
            <a:br>
              <a:rPr lang="en-US" altLang="en-US" sz="2400"/>
            </a:br>
            <a:endParaRPr lang="en-US" altLang="en-US" sz="2400"/>
          </a:p>
          <a:p>
            <a:pPr marL="0" indent="0"/>
            <a:r>
              <a:rPr lang="en-US" altLang="en-US"/>
              <a:t>  “Redraws” graph in tree-like fashion (with tree edges and</a:t>
            </a:r>
            <a:br>
              <a:rPr lang="en-US" altLang="en-US"/>
            </a:br>
            <a:r>
              <a:rPr lang="en-US" altLang="en-US"/>
              <a:t>      back edges for undirected graph)</a:t>
            </a:r>
          </a:p>
          <a:p>
            <a:pPr marL="0" indent="0"/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58380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8BA1-3C00-419E-9868-011D37E6B04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7664450" cy="685800"/>
          </a:xfrm>
        </p:spPr>
        <p:txBody>
          <a:bodyPr/>
          <a:lstStyle/>
          <a:p>
            <a:r>
              <a:rPr lang="en-US" altLang="en-US"/>
              <a:t>Pseudocode of DFS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066801"/>
            <a:ext cx="8534400" cy="505777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 lvl="1">
              <a:buFontTx/>
              <a:buNone/>
            </a:pPr>
            <a:endParaRPr lang="en-US" altLang="en-US" sz="18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buFontTx/>
              <a:buNone/>
            </a:pPr>
            <a:endParaRPr lang="en-US" altLang="en-US" sz="18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309252" name="Picture 4" descr="5_2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1143001"/>
            <a:ext cx="7010400" cy="537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6848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7C9A9-7106-4F94-923B-67A0E2A8A56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28600"/>
            <a:ext cx="8610600" cy="457200"/>
          </a:xfrm>
        </p:spPr>
        <p:txBody>
          <a:bodyPr>
            <a:normAutofit fontScale="90000"/>
          </a:bodyPr>
          <a:lstStyle/>
          <a:p>
            <a:r>
              <a:rPr lang="en-US" altLang="en-US" sz="3200"/>
              <a:t>Example: DFS traversal of undirected graph</a:t>
            </a:r>
          </a:p>
        </p:txBody>
      </p:sp>
      <p:grpSp>
        <p:nvGrpSpPr>
          <p:cNvPr id="311299" name="Group 3"/>
          <p:cNvGrpSpPr>
            <a:grpSpLocks/>
          </p:cNvGrpSpPr>
          <p:nvPr/>
        </p:nvGrpSpPr>
        <p:grpSpPr bwMode="auto">
          <a:xfrm>
            <a:off x="2209800" y="1143001"/>
            <a:ext cx="4800600" cy="1774825"/>
            <a:chOff x="1200" y="1152"/>
            <a:chExt cx="3408" cy="1392"/>
          </a:xfrm>
        </p:grpSpPr>
        <p:sp>
          <p:nvSpPr>
            <p:cNvPr id="311300" name="Oval 4"/>
            <p:cNvSpPr>
              <a:spLocks noChangeArrowheads="1"/>
            </p:cNvSpPr>
            <p:nvPr/>
          </p:nvSpPr>
          <p:spPr bwMode="auto">
            <a:xfrm>
              <a:off x="1200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a</a:t>
              </a:r>
            </a:p>
          </p:txBody>
        </p:sp>
        <p:sp>
          <p:nvSpPr>
            <p:cNvPr id="311301" name="Oval 5"/>
            <p:cNvSpPr>
              <a:spLocks noChangeArrowheads="1"/>
            </p:cNvSpPr>
            <p:nvPr/>
          </p:nvSpPr>
          <p:spPr bwMode="auto">
            <a:xfrm>
              <a:off x="2208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b</a:t>
              </a:r>
            </a:p>
          </p:txBody>
        </p:sp>
        <p:sp>
          <p:nvSpPr>
            <p:cNvPr id="311302" name="Oval 6"/>
            <p:cNvSpPr>
              <a:spLocks noChangeArrowheads="1"/>
            </p:cNvSpPr>
            <p:nvPr/>
          </p:nvSpPr>
          <p:spPr bwMode="auto">
            <a:xfrm>
              <a:off x="1200" y="2112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e</a:t>
              </a:r>
            </a:p>
          </p:txBody>
        </p:sp>
        <p:sp>
          <p:nvSpPr>
            <p:cNvPr id="311303" name="Oval 7"/>
            <p:cNvSpPr>
              <a:spLocks noChangeArrowheads="1"/>
            </p:cNvSpPr>
            <p:nvPr/>
          </p:nvSpPr>
          <p:spPr bwMode="auto">
            <a:xfrm>
              <a:off x="2208" y="2112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f</a:t>
              </a:r>
            </a:p>
          </p:txBody>
        </p:sp>
        <p:sp>
          <p:nvSpPr>
            <p:cNvPr id="311304" name="Line 8"/>
            <p:cNvSpPr>
              <a:spLocks noChangeShapeType="1"/>
            </p:cNvSpPr>
            <p:nvPr/>
          </p:nvSpPr>
          <p:spPr bwMode="auto">
            <a:xfrm>
              <a:off x="1536" y="1392"/>
              <a:ext cx="67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05" name="Line 9"/>
            <p:cNvSpPr>
              <a:spLocks noChangeShapeType="1"/>
            </p:cNvSpPr>
            <p:nvPr/>
          </p:nvSpPr>
          <p:spPr bwMode="auto">
            <a:xfrm>
              <a:off x="1344" y="1584"/>
              <a:ext cx="0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06" name="Line 10"/>
            <p:cNvSpPr>
              <a:spLocks noChangeShapeType="1"/>
            </p:cNvSpPr>
            <p:nvPr/>
          </p:nvSpPr>
          <p:spPr bwMode="auto">
            <a:xfrm>
              <a:off x="1536" y="2256"/>
              <a:ext cx="67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07" name="Line 11"/>
            <p:cNvSpPr>
              <a:spLocks noChangeShapeType="1"/>
            </p:cNvSpPr>
            <p:nvPr/>
          </p:nvSpPr>
          <p:spPr bwMode="auto">
            <a:xfrm>
              <a:off x="2352" y="1584"/>
              <a:ext cx="0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08" name="Line 12"/>
            <p:cNvSpPr>
              <a:spLocks noChangeShapeType="1"/>
            </p:cNvSpPr>
            <p:nvPr/>
          </p:nvSpPr>
          <p:spPr bwMode="auto">
            <a:xfrm>
              <a:off x="1488" y="1536"/>
              <a:ext cx="720" cy="6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09" name="Text Box 13"/>
            <p:cNvSpPr txBox="1">
              <a:spLocks noChangeArrowheads="1"/>
            </p:cNvSpPr>
            <p:nvPr/>
          </p:nvSpPr>
          <p:spPr bwMode="auto">
            <a:xfrm>
              <a:off x="1229" y="1704"/>
              <a:ext cx="131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1310" name="Text Box 14"/>
            <p:cNvSpPr txBox="1">
              <a:spLocks noChangeArrowheads="1"/>
            </p:cNvSpPr>
            <p:nvPr/>
          </p:nvSpPr>
          <p:spPr bwMode="auto">
            <a:xfrm>
              <a:off x="1756" y="1152"/>
              <a:ext cx="1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1311" name="Text Box 15"/>
            <p:cNvSpPr txBox="1">
              <a:spLocks noChangeArrowheads="1"/>
            </p:cNvSpPr>
            <p:nvPr/>
          </p:nvSpPr>
          <p:spPr bwMode="auto">
            <a:xfrm>
              <a:off x="1756" y="2257"/>
              <a:ext cx="130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1312" name="Text Box 16"/>
            <p:cNvSpPr txBox="1">
              <a:spLocks noChangeArrowheads="1"/>
            </p:cNvSpPr>
            <p:nvPr/>
          </p:nvSpPr>
          <p:spPr bwMode="auto">
            <a:xfrm>
              <a:off x="1611" y="1537"/>
              <a:ext cx="131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1313" name="Text Box 17"/>
            <p:cNvSpPr txBox="1">
              <a:spLocks noChangeArrowheads="1"/>
            </p:cNvSpPr>
            <p:nvPr/>
          </p:nvSpPr>
          <p:spPr bwMode="auto">
            <a:xfrm>
              <a:off x="2380" y="1680"/>
              <a:ext cx="1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1314" name="Oval 18"/>
            <p:cNvSpPr>
              <a:spLocks noChangeArrowheads="1"/>
            </p:cNvSpPr>
            <p:nvPr/>
          </p:nvSpPr>
          <p:spPr bwMode="auto">
            <a:xfrm>
              <a:off x="3264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c</a:t>
              </a:r>
            </a:p>
          </p:txBody>
        </p:sp>
        <p:sp>
          <p:nvSpPr>
            <p:cNvPr id="311315" name="Oval 19"/>
            <p:cNvSpPr>
              <a:spLocks noChangeArrowheads="1"/>
            </p:cNvSpPr>
            <p:nvPr/>
          </p:nvSpPr>
          <p:spPr bwMode="auto">
            <a:xfrm>
              <a:off x="4272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d</a:t>
              </a:r>
            </a:p>
          </p:txBody>
        </p:sp>
        <p:sp>
          <p:nvSpPr>
            <p:cNvPr id="311316" name="Oval 20"/>
            <p:cNvSpPr>
              <a:spLocks noChangeArrowheads="1"/>
            </p:cNvSpPr>
            <p:nvPr/>
          </p:nvSpPr>
          <p:spPr bwMode="auto">
            <a:xfrm>
              <a:off x="3264" y="2112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g</a:t>
              </a:r>
            </a:p>
          </p:txBody>
        </p:sp>
        <p:sp>
          <p:nvSpPr>
            <p:cNvPr id="311317" name="Oval 21"/>
            <p:cNvSpPr>
              <a:spLocks noChangeArrowheads="1"/>
            </p:cNvSpPr>
            <p:nvPr/>
          </p:nvSpPr>
          <p:spPr bwMode="auto">
            <a:xfrm>
              <a:off x="4272" y="2112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h</a:t>
              </a:r>
            </a:p>
          </p:txBody>
        </p:sp>
        <p:sp>
          <p:nvSpPr>
            <p:cNvPr id="311318" name="Line 22"/>
            <p:cNvSpPr>
              <a:spLocks noChangeShapeType="1"/>
            </p:cNvSpPr>
            <p:nvPr/>
          </p:nvSpPr>
          <p:spPr bwMode="auto">
            <a:xfrm>
              <a:off x="3408" y="1584"/>
              <a:ext cx="0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19" name="Line 23"/>
            <p:cNvSpPr>
              <a:spLocks noChangeShapeType="1"/>
            </p:cNvSpPr>
            <p:nvPr/>
          </p:nvSpPr>
          <p:spPr bwMode="auto">
            <a:xfrm>
              <a:off x="3600" y="2256"/>
              <a:ext cx="67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20" name="Line 24"/>
            <p:cNvSpPr>
              <a:spLocks noChangeShapeType="1"/>
            </p:cNvSpPr>
            <p:nvPr/>
          </p:nvSpPr>
          <p:spPr bwMode="auto">
            <a:xfrm>
              <a:off x="4416" y="1584"/>
              <a:ext cx="0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21" name="Line 25"/>
            <p:cNvSpPr>
              <a:spLocks noChangeShapeType="1"/>
            </p:cNvSpPr>
            <p:nvPr/>
          </p:nvSpPr>
          <p:spPr bwMode="auto">
            <a:xfrm flipV="1">
              <a:off x="3600" y="1440"/>
              <a:ext cx="67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22" name="Text Box 26"/>
            <p:cNvSpPr txBox="1">
              <a:spLocks noChangeArrowheads="1"/>
            </p:cNvSpPr>
            <p:nvPr/>
          </p:nvSpPr>
          <p:spPr bwMode="auto">
            <a:xfrm>
              <a:off x="3294" y="1704"/>
              <a:ext cx="131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1323" name="Text Box 27"/>
            <p:cNvSpPr txBox="1">
              <a:spLocks noChangeArrowheads="1"/>
            </p:cNvSpPr>
            <p:nvPr/>
          </p:nvSpPr>
          <p:spPr bwMode="auto">
            <a:xfrm>
              <a:off x="3819" y="1152"/>
              <a:ext cx="1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1324" name="Text Box 28"/>
            <p:cNvSpPr txBox="1">
              <a:spLocks noChangeArrowheads="1"/>
            </p:cNvSpPr>
            <p:nvPr/>
          </p:nvSpPr>
          <p:spPr bwMode="auto">
            <a:xfrm>
              <a:off x="3819" y="2255"/>
              <a:ext cx="1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1325" name="Text Box 29"/>
            <p:cNvSpPr txBox="1">
              <a:spLocks noChangeArrowheads="1"/>
            </p:cNvSpPr>
            <p:nvPr/>
          </p:nvSpPr>
          <p:spPr bwMode="auto">
            <a:xfrm>
              <a:off x="3675" y="1536"/>
              <a:ext cx="131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1326" name="Text Box 30"/>
            <p:cNvSpPr txBox="1">
              <a:spLocks noChangeArrowheads="1"/>
            </p:cNvSpPr>
            <p:nvPr/>
          </p:nvSpPr>
          <p:spPr bwMode="auto">
            <a:xfrm>
              <a:off x="3963" y="1536"/>
              <a:ext cx="131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1327" name="Text Box 31"/>
            <p:cNvSpPr txBox="1">
              <a:spLocks noChangeArrowheads="1"/>
            </p:cNvSpPr>
            <p:nvPr/>
          </p:nvSpPr>
          <p:spPr bwMode="auto">
            <a:xfrm>
              <a:off x="4442" y="1680"/>
              <a:ext cx="1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1328" name="Line 32"/>
            <p:cNvSpPr>
              <a:spLocks noChangeShapeType="1"/>
            </p:cNvSpPr>
            <p:nvPr/>
          </p:nvSpPr>
          <p:spPr bwMode="auto">
            <a:xfrm>
              <a:off x="2544" y="1488"/>
              <a:ext cx="768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1329" name="Text Box 33"/>
          <p:cNvSpPr txBox="1">
            <a:spLocks noChangeArrowheads="1"/>
          </p:cNvSpPr>
          <p:nvPr/>
        </p:nvSpPr>
        <p:spPr bwMode="auto">
          <a:xfrm>
            <a:off x="8915400" y="2895600"/>
            <a:ext cx="152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311330" name="Text Box 34"/>
          <p:cNvSpPr txBox="1">
            <a:spLocks noChangeArrowheads="1"/>
          </p:cNvSpPr>
          <p:nvPr/>
        </p:nvSpPr>
        <p:spPr bwMode="auto">
          <a:xfrm>
            <a:off x="2209800" y="3200400"/>
            <a:ext cx="2971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DFS traversal stack:</a:t>
            </a:r>
          </a:p>
        </p:txBody>
      </p:sp>
      <p:sp>
        <p:nvSpPr>
          <p:cNvPr id="311331" name="Text Box 35"/>
          <p:cNvSpPr txBox="1">
            <a:spLocks noChangeArrowheads="1"/>
          </p:cNvSpPr>
          <p:nvPr/>
        </p:nvSpPr>
        <p:spPr bwMode="auto">
          <a:xfrm>
            <a:off x="6858000" y="3200400"/>
            <a:ext cx="2971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DFS tree:</a:t>
            </a:r>
          </a:p>
        </p:txBody>
      </p:sp>
    </p:spTree>
    <p:extLst>
      <p:ext uri="{BB962C8B-B14F-4D97-AF65-F5344CB8AC3E}">
        <p14:creationId xmlns:p14="http://schemas.microsoft.com/office/powerpoint/2010/main" val="455928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6CB3-74DD-4067-8C4D-2A64476B185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Notes on DFS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19200"/>
            <a:ext cx="8305800" cy="5334000"/>
          </a:xfrm>
        </p:spPr>
        <p:txBody>
          <a:bodyPr/>
          <a:lstStyle/>
          <a:p>
            <a:r>
              <a:rPr lang="en-US" altLang="en-US"/>
              <a:t>DFS can be implemented with graphs represented as:</a:t>
            </a:r>
          </a:p>
          <a:p>
            <a:pPr lvl="1"/>
            <a:r>
              <a:rPr lang="en-US" altLang="en-US"/>
              <a:t>adjacency matrices: </a:t>
            </a:r>
            <a:r>
              <a:rPr lang="el-GR" altLang="en-US">
                <a:cs typeface="Times New Roman" panose="02020603050405020304" pitchFamily="18" charset="0"/>
              </a:rPr>
              <a:t>Θ</a:t>
            </a:r>
            <a:r>
              <a:rPr lang="en-US" altLang="en-US">
                <a:cs typeface="Times New Roman" panose="02020603050405020304" pitchFamily="18" charset="0"/>
              </a:rPr>
              <a:t>(</a:t>
            </a:r>
            <a:r>
              <a:rPr lang="en-US" altLang="en-US" i="1">
                <a:cs typeface="Times New Roman" panose="02020603050405020304" pitchFamily="18" charset="0"/>
              </a:rPr>
              <a:t>V</a:t>
            </a:r>
            <a:r>
              <a:rPr lang="en-US" altLang="en-US" baseline="30000">
                <a:cs typeface="Times New Roman" panose="02020603050405020304" pitchFamily="18" charset="0"/>
              </a:rPr>
              <a:t>2</a:t>
            </a:r>
            <a:r>
              <a:rPr lang="en-US" altLang="en-US"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altLang="en-US"/>
              <a:t>adjacency lists: </a:t>
            </a:r>
            <a:r>
              <a:rPr lang="el-GR" altLang="en-US">
                <a:cs typeface="Times New Roman" panose="02020603050405020304" pitchFamily="18" charset="0"/>
              </a:rPr>
              <a:t>Θ</a:t>
            </a:r>
            <a:r>
              <a:rPr lang="en-US" altLang="en-US">
                <a:cs typeface="Times New Roman" panose="02020603050405020304" pitchFamily="18" charset="0"/>
              </a:rPr>
              <a:t>(|</a:t>
            </a:r>
            <a:r>
              <a:rPr lang="en-US" altLang="en-US" i="1">
                <a:cs typeface="Times New Roman" panose="02020603050405020304" pitchFamily="18" charset="0"/>
              </a:rPr>
              <a:t>V|</a:t>
            </a:r>
            <a:r>
              <a:rPr lang="en-US" altLang="en-US">
                <a:cs typeface="Times New Roman" panose="02020603050405020304" pitchFamily="18" charset="0"/>
              </a:rPr>
              <a:t>+|E|)</a:t>
            </a:r>
          </a:p>
          <a:p>
            <a:pPr lvl="1"/>
            <a:endParaRPr lang="en-US" altLang="en-US"/>
          </a:p>
          <a:p>
            <a:r>
              <a:rPr lang="en-US" altLang="en-US"/>
              <a:t>Yields two distinct ordering of vertices:</a:t>
            </a:r>
          </a:p>
          <a:p>
            <a:pPr lvl="1"/>
            <a:r>
              <a:rPr lang="en-US" altLang="en-US"/>
              <a:t>order in which vertices are first encountered (pushed onto stack)</a:t>
            </a:r>
          </a:p>
          <a:p>
            <a:pPr lvl="1"/>
            <a:r>
              <a:rPr lang="en-US" altLang="en-US"/>
              <a:t>order in which vertices become dead-ends (popped off stack)</a:t>
            </a:r>
          </a:p>
          <a:p>
            <a:endParaRPr lang="en-US" altLang="en-US"/>
          </a:p>
          <a:p>
            <a:r>
              <a:rPr lang="en-US" altLang="en-US"/>
              <a:t>Applications:</a:t>
            </a:r>
          </a:p>
          <a:p>
            <a:pPr lvl="1"/>
            <a:r>
              <a:rPr lang="en-US" altLang="en-US"/>
              <a:t>checking connectivity, finding connected components</a:t>
            </a:r>
          </a:p>
          <a:p>
            <a:pPr lvl="1"/>
            <a:r>
              <a:rPr lang="en-US" altLang="en-US"/>
              <a:t>checking acyclicity</a:t>
            </a:r>
          </a:p>
          <a:p>
            <a:pPr lvl="1"/>
            <a:r>
              <a:rPr lang="en-US" altLang="en-US"/>
              <a:t>finding articulation points and biconnected components</a:t>
            </a:r>
          </a:p>
          <a:p>
            <a:pPr lvl="1"/>
            <a:r>
              <a:rPr lang="en-US" altLang="en-US"/>
              <a:t>searching state-space of problems for solution (AI)</a:t>
            </a:r>
          </a:p>
        </p:txBody>
      </p:sp>
    </p:spTree>
    <p:extLst>
      <p:ext uri="{BB962C8B-B14F-4D97-AF65-F5344CB8AC3E}">
        <p14:creationId xmlns:p14="http://schemas.microsoft.com/office/powerpoint/2010/main" val="1237729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15C-B857-41CB-89FE-576FC3699B3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Breadth-first search (BFS)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Visits graph vertices by moving across to all the neighbors of last visited vertex</a:t>
            </a:r>
          </a:p>
          <a:p>
            <a:endParaRPr lang="en-US" altLang="en-US"/>
          </a:p>
          <a:p>
            <a:r>
              <a:rPr lang="en-US" altLang="en-US"/>
              <a:t>Instead of a stack, BFS uses a queue</a:t>
            </a:r>
          </a:p>
          <a:p>
            <a:endParaRPr lang="en-US" altLang="en-US"/>
          </a:p>
          <a:p>
            <a:r>
              <a:rPr lang="en-US" altLang="en-US"/>
              <a:t>Similar to level-by-level tree traversal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“Redraws” graph in tree-like fashion (with tree edges and cross edges for undirected graph)</a:t>
            </a:r>
          </a:p>
          <a:p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3745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1C29-DB38-4878-B2B7-73AD17DE7C3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Pseudocode of BFS</a:t>
            </a:r>
          </a:p>
        </p:txBody>
      </p:sp>
      <p:sp>
        <p:nvSpPr>
          <p:cNvPr id="317443" name="Text Box 3"/>
          <p:cNvSpPr txBox="1">
            <a:spLocks noGrp="1" noChangeArrowheads="1"/>
          </p:cNvSpPr>
          <p:nvPr>
            <p:ph type="body" sz="half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14300" lvl="1" indent="0"/>
            <a:endParaRPr lang="en-US" altLang="en-US" sz="1800"/>
          </a:p>
          <a:p>
            <a:pPr marL="114300" lvl="1" indent="0">
              <a:buNone/>
            </a:pPr>
            <a:endParaRPr lang="en-US" altLang="en-US" sz="1800"/>
          </a:p>
          <a:p>
            <a:pPr marL="0" indent="0">
              <a:spcBef>
                <a:spcPct val="0"/>
              </a:spcBef>
              <a:buClr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pic>
        <p:nvPicPr>
          <p:cNvPr id="317444" name="Picture 4" descr="5_2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0800" y="1143000"/>
            <a:ext cx="7391400" cy="5410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70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EBA5-5548-42CB-BEF2-B4D07DBB31E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305800" cy="685800"/>
          </a:xfrm>
        </p:spPr>
        <p:txBody>
          <a:bodyPr>
            <a:normAutofit fontScale="90000"/>
          </a:bodyPr>
          <a:lstStyle/>
          <a:p>
            <a:r>
              <a:rPr lang="en-US" altLang="en-US" sz="3200"/>
              <a:t>Example of BFS traversal of undirected graph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3352800"/>
            <a:ext cx="3048000" cy="5334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BFS traversal queue:</a:t>
            </a:r>
          </a:p>
        </p:txBody>
      </p:sp>
      <p:grpSp>
        <p:nvGrpSpPr>
          <p:cNvPr id="319492" name="Group 4"/>
          <p:cNvGrpSpPr>
            <a:grpSpLocks/>
          </p:cNvGrpSpPr>
          <p:nvPr/>
        </p:nvGrpSpPr>
        <p:grpSpPr bwMode="auto">
          <a:xfrm>
            <a:off x="2209800" y="1371600"/>
            <a:ext cx="4648200" cy="1620838"/>
            <a:chOff x="1200" y="1152"/>
            <a:chExt cx="3408" cy="1428"/>
          </a:xfrm>
        </p:grpSpPr>
        <p:sp>
          <p:nvSpPr>
            <p:cNvPr id="319493" name="Oval 5"/>
            <p:cNvSpPr>
              <a:spLocks noChangeArrowheads="1"/>
            </p:cNvSpPr>
            <p:nvPr/>
          </p:nvSpPr>
          <p:spPr bwMode="auto">
            <a:xfrm>
              <a:off x="1200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a</a:t>
              </a:r>
            </a:p>
          </p:txBody>
        </p:sp>
        <p:sp>
          <p:nvSpPr>
            <p:cNvPr id="319494" name="Oval 6"/>
            <p:cNvSpPr>
              <a:spLocks noChangeArrowheads="1"/>
            </p:cNvSpPr>
            <p:nvPr/>
          </p:nvSpPr>
          <p:spPr bwMode="auto">
            <a:xfrm>
              <a:off x="2208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b</a:t>
              </a:r>
            </a:p>
          </p:txBody>
        </p:sp>
        <p:sp>
          <p:nvSpPr>
            <p:cNvPr id="319495" name="Oval 7"/>
            <p:cNvSpPr>
              <a:spLocks noChangeArrowheads="1"/>
            </p:cNvSpPr>
            <p:nvPr/>
          </p:nvSpPr>
          <p:spPr bwMode="auto">
            <a:xfrm>
              <a:off x="1200" y="2112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e</a:t>
              </a:r>
            </a:p>
          </p:txBody>
        </p:sp>
        <p:sp>
          <p:nvSpPr>
            <p:cNvPr id="319496" name="Oval 8"/>
            <p:cNvSpPr>
              <a:spLocks noChangeArrowheads="1"/>
            </p:cNvSpPr>
            <p:nvPr/>
          </p:nvSpPr>
          <p:spPr bwMode="auto">
            <a:xfrm>
              <a:off x="2208" y="2112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f</a:t>
              </a:r>
            </a:p>
          </p:txBody>
        </p:sp>
        <p:sp>
          <p:nvSpPr>
            <p:cNvPr id="319497" name="Line 9"/>
            <p:cNvSpPr>
              <a:spLocks noChangeShapeType="1"/>
            </p:cNvSpPr>
            <p:nvPr/>
          </p:nvSpPr>
          <p:spPr bwMode="auto">
            <a:xfrm>
              <a:off x="1536" y="1392"/>
              <a:ext cx="67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98" name="Line 10"/>
            <p:cNvSpPr>
              <a:spLocks noChangeShapeType="1"/>
            </p:cNvSpPr>
            <p:nvPr/>
          </p:nvSpPr>
          <p:spPr bwMode="auto">
            <a:xfrm>
              <a:off x="1344" y="1584"/>
              <a:ext cx="0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99" name="Line 11"/>
            <p:cNvSpPr>
              <a:spLocks noChangeShapeType="1"/>
            </p:cNvSpPr>
            <p:nvPr/>
          </p:nvSpPr>
          <p:spPr bwMode="auto">
            <a:xfrm>
              <a:off x="1536" y="2256"/>
              <a:ext cx="67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00" name="Line 12"/>
            <p:cNvSpPr>
              <a:spLocks noChangeShapeType="1"/>
            </p:cNvSpPr>
            <p:nvPr/>
          </p:nvSpPr>
          <p:spPr bwMode="auto">
            <a:xfrm>
              <a:off x="2352" y="1584"/>
              <a:ext cx="0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01" name="Line 13"/>
            <p:cNvSpPr>
              <a:spLocks noChangeShapeType="1"/>
            </p:cNvSpPr>
            <p:nvPr/>
          </p:nvSpPr>
          <p:spPr bwMode="auto">
            <a:xfrm>
              <a:off x="1488" y="1536"/>
              <a:ext cx="720" cy="6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02" name="Text Box 14"/>
            <p:cNvSpPr txBox="1">
              <a:spLocks noChangeArrowheads="1"/>
            </p:cNvSpPr>
            <p:nvPr/>
          </p:nvSpPr>
          <p:spPr bwMode="auto">
            <a:xfrm>
              <a:off x="1227" y="1704"/>
              <a:ext cx="135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9503" name="Text Box 15"/>
            <p:cNvSpPr txBox="1">
              <a:spLocks noChangeArrowheads="1"/>
            </p:cNvSpPr>
            <p:nvPr/>
          </p:nvSpPr>
          <p:spPr bwMode="auto">
            <a:xfrm>
              <a:off x="1754" y="1152"/>
              <a:ext cx="135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9504" name="Text Box 16"/>
            <p:cNvSpPr txBox="1">
              <a:spLocks noChangeArrowheads="1"/>
            </p:cNvSpPr>
            <p:nvPr/>
          </p:nvSpPr>
          <p:spPr bwMode="auto">
            <a:xfrm>
              <a:off x="1754" y="2256"/>
              <a:ext cx="135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9505" name="Text Box 17"/>
            <p:cNvSpPr txBox="1">
              <a:spLocks noChangeArrowheads="1"/>
            </p:cNvSpPr>
            <p:nvPr/>
          </p:nvSpPr>
          <p:spPr bwMode="auto">
            <a:xfrm>
              <a:off x="1610" y="1537"/>
              <a:ext cx="135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9506" name="Text Box 18"/>
            <p:cNvSpPr txBox="1">
              <a:spLocks noChangeArrowheads="1"/>
            </p:cNvSpPr>
            <p:nvPr/>
          </p:nvSpPr>
          <p:spPr bwMode="auto">
            <a:xfrm>
              <a:off x="2378" y="1681"/>
              <a:ext cx="135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9507" name="Oval 19"/>
            <p:cNvSpPr>
              <a:spLocks noChangeArrowheads="1"/>
            </p:cNvSpPr>
            <p:nvPr/>
          </p:nvSpPr>
          <p:spPr bwMode="auto">
            <a:xfrm>
              <a:off x="3264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c</a:t>
              </a:r>
            </a:p>
          </p:txBody>
        </p:sp>
        <p:sp>
          <p:nvSpPr>
            <p:cNvPr id="319508" name="Oval 20"/>
            <p:cNvSpPr>
              <a:spLocks noChangeArrowheads="1"/>
            </p:cNvSpPr>
            <p:nvPr/>
          </p:nvSpPr>
          <p:spPr bwMode="auto">
            <a:xfrm>
              <a:off x="4272" y="1248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d</a:t>
              </a:r>
            </a:p>
          </p:txBody>
        </p:sp>
        <p:sp>
          <p:nvSpPr>
            <p:cNvPr id="319509" name="Oval 21"/>
            <p:cNvSpPr>
              <a:spLocks noChangeArrowheads="1"/>
            </p:cNvSpPr>
            <p:nvPr/>
          </p:nvSpPr>
          <p:spPr bwMode="auto">
            <a:xfrm>
              <a:off x="3264" y="2112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g</a:t>
              </a:r>
            </a:p>
          </p:txBody>
        </p:sp>
        <p:sp>
          <p:nvSpPr>
            <p:cNvPr id="319510" name="Oval 22"/>
            <p:cNvSpPr>
              <a:spLocks noChangeArrowheads="1"/>
            </p:cNvSpPr>
            <p:nvPr/>
          </p:nvSpPr>
          <p:spPr bwMode="auto">
            <a:xfrm>
              <a:off x="4272" y="2112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h</a:t>
              </a:r>
            </a:p>
          </p:txBody>
        </p:sp>
        <p:sp>
          <p:nvSpPr>
            <p:cNvPr id="319511" name="Line 23"/>
            <p:cNvSpPr>
              <a:spLocks noChangeShapeType="1"/>
            </p:cNvSpPr>
            <p:nvPr/>
          </p:nvSpPr>
          <p:spPr bwMode="auto">
            <a:xfrm>
              <a:off x="3408" y="1584"/>
              <a:ext cx="0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12" name="Line 24"/>
            <p:cNvSpPr>
              <a:spLocks noChangeShapeType="1"/>
            </p:cNvSpPr>
            <p:nvPr/>
          </p:nvSpPr>
          <p:spPr bwMode="auto">
            <a:xfrm>
              <a:off x="3600" y="2256"/>
              <a:ext cx="67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13" name="Line 25"/>
            <p:cNvSpPr>
              <a:spLocks noChangeShapeType="1"/>
            </p:cNvSpPr>
            <p:nvPr/>
          </p:nvSpPr>
          <p:spPr bwMode="auto">
            <a:xfrm>
              <a:off x="4416" y="1584"/>
              <a:ext cx="0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14" name="Line 26"/>
            <p:cNvSpPr>
              <a:spLocks noChangeShapeType="1"/>
            </p:cNvSpPr>
            <p:nvPr/>
          </p:nvSpPr>
          <p:spPr bwMode="auto">
            <a:xfrm flipV="1">
              <a:off x="3600" y="1440"/>
              <a:ext cx="67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15" name="Text Box 27"/>
            <p:cNvSpPr txBox="1">
              <a:spLocks noChangeArrowheads="1"/>
            </p:cNvSpPr>
            <p:nvPr/>
          </p:nvSpPr>
          <p:spPr bwMode="auto">
            <a:xfrm>
              <a:off x="3292" y="1704"/>
              <a:ext cx="135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9516" name="Text Box 28"/>
            <p:cNvSpPr txBox="1">
              <a:spLocks noChangeArrowheads="1"/>
            </p:cNvSpPr>
            <p:nvPr/>
          </p:nvSpPr>
          <p:spPr bwMode="auto">
            <a:xfrm>
              <a:off x="3818" y="1152"/>
              <a:ext cx="135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9517" name="Text Box 29"/>
            <p:cNvSpPr txBox="1">
              <a:spLocks noChangeArrowheads="1"/>
            </p:cNvSpPr>
            <p:nvPr/>
          </p:nvSpPr>
          <p:spPr bwMode="auto">
            <a:xfrm>
              <a:off x="3818" y="2257"/>
              <a:ext cx="135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9518" name="Text Box 30"/>
            <p:cNvSpPr txBox="1">
              <a:spLocks noChangeArrowheads="1"/>
            </p:cNvSpPr>
            <p:nvPr/>
          </p:nvSpPr>
          <p:spPr bwMode="auto">
            <a:xfrm>
              <a:off x="3673" y="1537"/>
              <a:ext cx="135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9519" name="Text Box 31"/>
            <p:cNvSpPr txBox="1">
              <a:spLocks noChangeArrowheads="1"/>
            </p:cNvSpPr>
            <p:nvPr/>
          </p:nvSpPr>
          <p:spPr bwMode="auto">
            <a:xfrm>
              <a:off x="3962" y="1537"/>
              <a:ext cx="135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9520" name="Text Box 32"/>
            <p:cNvSpPr txBox="1">
              <a:spLocks noChangeArrowheads="1"/>
            </p:cNvSpPr>
            <p:nvPr/>
          </p:nvSpPr>
          <p:spPr bwMode="auto">
            <a:xfrm>
              <a:off x="4442" y="1679"/>
              <a:ext cx="135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19521" name="Line 33"/>
            <p:cNvSpPr>
              <a:spLocks noChangeShapeType="1"/>
            </p:cNvSpPr>
            <p:nvPr/>
          </p:nvSpPr>
          <p:spPr bwMode="auto">
            <a:xfrm>
              <a:off x="2544" y="1488"/>
              <a:ext cx="768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9522" name="Rectangle 34"/>
          <p:cNvSpPr>
            <a:spLocks noChangeArrowheads="1"/>
          </p:cNvSpPr>
          <p:nvPr/>
        </p:nvSpPr>
        <p:spPr bwMode="auto">
          <a:xfrm>
            <a:off x="8153400" y="3276600"/>
            <a:ext cx="152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rgbClr val="A50021"/>
              </a:buClr>
              <a:buSzPct val="75000"/>
              <a:buFont typeface="Monotype Sorts" pitchFamily="2" charset="2"/>
              <a:buChar char="b"/>
              <a:defRPr kumimoji="1" sz="24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rgbClr val="A50021"/>
              </a:buClr>
              <a:buChar char="•"/>
              <a:defRPr kumimoji="1" sz="20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lr>
                <a:srgbClr val="A50021"/>
              </a:buClr>
              <a:buChar char="–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lr>
                <a:srgbClr val="A50021"/>
              </a:buClr>
              <a:buChar char="–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/>
              <a:t>BFS tree:</a:t>
            </a:r>
          </a:p>
        </p:txBody>
      </p:sp>
    </p:spTree>
    <p:extLst>
      <p:ext uri="{BB962C8B-B14F-4D97-AF65-F5344CB8AC3E}">
        <p14:creationId xmlns:p14="http://schemas.microsoft.com/office/powerpoint/2010/main" val="402033259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268</TotalTime>
  <Words>903</Words>
  <Application>Microsoft Office PowerPoint</Application>
  <PresentationFormat>Widescreen</PresentationFormat>
  <Paragraphs>116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Monotype Sorts</vt:lpstr>
      <vt:lpstr>Times New Roman</vt:lpstr>
      <vt:lpstr>Wingdings 3</vt:lpstr>
      <vt:lpstr>Wisp</vt:lpstr>
      <vt:lpstr>CMPS 3120       Algorithm Analysis  </vt:lpstr>
      <vt:lpstr>Graph Traversal Algorithms</vt:lpstr>
      <vt:lpstr>Depth-First Search (DFS) </vt:lpstr>
      <vt:lpstr>Pseudocode of DFS</vt:lpstr>
      <vt:lpstr>Example: DFS traversal of undirected graph</vt:lpstr>
      <vt:lpstr>Notes on DFS</vt:lpstr>
      <vt:lpstr>Breadth-first search (BFS)</vt:lpstr>
      <vt:lpstr>Pseudocode of BFS</vt:lpstr>
      <vt:lpstr>Example of BFS traversal of undirected graph</vt:lpstr>
      <vt:lpstr>Notes on BFS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43</cp:revision>
  <dcterms:created xsi:type="dcterms:W3CDTF">2016-08-31T19:16:09Z</dcterms:created>
  <dcterms:modified xsi:type="dcterms:W3CDTF">2021-09-02T23:45:45Z</dcterms:modified>
</cp:coreProperties>
</file>