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78" d="100"/>
          <a:sy n="78" d="100"/>
        </p:scale>
        <p:origin x="5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C865C3-4F02-4F00-B95C-ACC569185F32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93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55268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715B86-14CC-4210-8280-1A9E21E21391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01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02397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0D53B9-7CB4-47B5-A416-AE959D32D12F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02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37072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99CFF5-A9B8-4B8E-8427-A8890F543689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303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9062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B9D561-7C40-40CA-8A12-8A7614915E0B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2823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3EB206-AC0B-4C9F-96AA-8E755D23113E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9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307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1CCC2F-56D8-4B82-A5CD-648F241E6558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</p:spPr>
        <p:txBody>
          <a:bodyPr/>
          <a:lstStyle/>
          <a:p>
            <a:r>
              <a:rPr lang="en-US" altLang="en-US"/>
              <a:t>Draw example.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35044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16B5CA-F7CA-437F-9B61-5B7D55854AF2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7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</p:spPr>
        <p:txBody>
          <a:bodyPr/>
          <a:lstStyle/>
          <a:p>
            <a:r>
              <a:rPr lang="en-US" altLang="en-US"/>
              <a:t>The basic operation of the algorithm is computing the Euclidean distance between two points. </a:t>
            </a:r>
          </a:p>
          <a:p>
            <a:r>
              <a:rPr lang="en-US" altLang="en-US"/>
              <a:t>The square root is a complex operation who’s result is often irrational, therefore the results</a:t>
            </a:r>
          </a:p>
          <a:p>
            <a:r>
              <a:rPr lang="en-US" altLang="en-US"/>
              <a:t>can be found only approximately. Computing such operations are not trivial. One can avoid</a:t>
            </a:r>
          </a:p>
          <a:p>
            <a:r>
              <a:rPr lang="en-US" altLang="en-US"/>
              <a:t>computing square roots by comparing distance squares instead. </a:t>
            </a:r>
          </a:p>
        </p:txBody>
      </p:sp>
    </p:spTree>
    <p:extLst>
      <p:ext uri="{BB962C8B-B14F-4D97-AF65-F5344CB8AC3E}">
        <p14:creationId xmlns:p14="http://schemas.microsoft.com/office/powerpoint/2010/main" val="18834677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9ED969-7289-4728-A10A-01B27463B7D2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95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15537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7F6AD7-391F-4296-9B4D-0B18B54A34A8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9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14609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7DBF4B-A7F3-45D7-AE70-8626255EA818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97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91458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AD7302-47E0-454C-B3C1-6D8DC585F8DD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9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90107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94DAE2-5CAD-43E5-9456-98E004868373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00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2357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52400"/>
            <a:ext cx="111760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12800" y="1295401"/>
            <a:ext cx="5435600" cy="4905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1600" y="1295401"/>
            <a:ext cx="5435600" cy="4905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34067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25600" y="6324600"/>
            <a:ext cx="85344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A. Levitin “Introduction to the Design &amp; Analysis of Algorithms,” 3rd ed., Ch. 3 ©2012 Pearson Education, Inc. Upper Saddle River, NJ. All Rights Reserved.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52000" y="6553200"/>
            <a:ext cx="2540000" cy="304800"/>
          </a:xfrm>
        </p:spPr>
        <p:txBody>
          <a:bodyPr/>
          <a:lstStyle>
            <a:lvl1pPr>
              <a:defRPr/>
            </a:lvl1pPr>
          </a:lstStyle>
          <a:p>
            <a:fld id="{1DAA3DD2-8511-47BC-B2CC-C2EFE2B360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5869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  <p:sldLayoutId id="21474836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2205" y="411480"/>
            <a:ext cx="8915399" cy="3831336"/>
          </a:xfrm>
        </p:spPr>
        <p:txBody>
          <a:bodyPr>
            <a:normAutofit/>
          </a:bodyPr>
          <a:lstStyle/>
          <a:p>
            <a:r>
              <a:rPr lang="en-US" dirty="0"/>
              <a:t>CMPS 3120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				</a:t>
            </a:r>
            <a:r>
              <a:rPr lang="en-US" b="1" dirty="0"/>
              <a:t>Algorithm Analysis</a:t>
            </a:r>
            <a:br>
              <a:rPr lang="en-US" dirty="0"/>
            </a:br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/>
              <a:t>Dr. Chengwei Lei</a:t>
            </a:r>
          </a:p>
          <a:p>
            <a:pPr algn="ctr"/>
            <a:r>
              <a:rPr lang="en-US" dirty="0"/>
              <a:t>CEECS</a:t>
            </a:r>
          </a:p>
          <a:p>
            <a:pPr algn="ctr"/>
            <a:r>
              <a:rPr lang="en-US" dirty="0"/>
              <a:t>California State University, Bakersfield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992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3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3D4A-4414-4CBE-9A6A-2DCA2E44FD74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 2: Knapsack Problem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066800"/>
            <a:ext cx="8610600" cy="5791200"/>
          </a:xfrm>
        </p:spPr>
        <p:txBody>
          <a:bodyPr/>
          <a:lstStyle/>
          <a:p>
            <a:pPr marL="457200" indent="-457200">
              <a:buNone/>
            </a:pPr>
            <a:r>
              <a:rPr lang="en-US" altLang="en-US" dirty="0"/>
              <a:t>Given </a:t>
            </a:r>
            <a:r>
              <a:rPr lang="en-US" altLang="en-US" i="1" dirty="0"/>
              <a:t>n</a:t>
            </a:r>
            <a:r>
              <a:rPr lang="en-US" altLang="en-US" dirty="0"/>
              <a:t> items:</a:t>
            </a:r>
          </a:p>
          <a:p>
            <a:pPr marL="838200" lvl="1" indent="-381000"/>
            <a:r>
              <a:rPr lang="en-US" altLang="en-US" sz="2400" dirty="0"/>
              <a:t>weights:    </a:t>
            </a:r>
            <a:r>
              <a:rPr lang="en-US" altLang="en-US" sz="2400" i="1" dirty="0"/>
              <a:t>w</a:t>
            </a:r>
            <a:r>
              <a:rPr lang="en-US" altLang="en-US" sz="2400" baseline="-25000" dirty="0"/>
              <a:t>1   </a:t>
            </a:r>
            <a:r>
              <a:rPr lang="en-US" altLang="en-US" sz="2400" dirty="0"/>
              <a:t> </a:t>
            </a:r>
            <a:r>
              <a:rPr lang="en-US" altLang="en-US" sz="2400" i="1" dirty="0"/>
              <a:t>w</a:t>
            </a:r>
            <a:r>
              <a:rPr lang="en-US" altLang="en-US" sz="2400" i="1" baseline="-25000" dirty="0"/>
              <a:t>2 </a:t>
            </a:r>
            <a:r>
              <a:rPr lang="en-US" altLang="en-US" sz="2400" i="1" dirty="0"/>
              <a:t> …  </a:t>
            </a:r>
            <a:r>
              <a:rPr lang="en-US" altLang="en-US" sz="2400" i="1" dirty="0" err="1"/>
              <a:t>w</a:t>
            </a:r>
            <a:r>
              <a:rPr lang="en-US" altLang="en-US" sz="2400" i="1" baseline="-25000" dirty="0" err="1"/>
              <a:t>n</a:t>
            </a:r>
            <a:endParaRPr lang="en-US" altLang="en-US" sz="2400" i="1" baseline="-25000" dirty="0"/>
          </a:p>
          <a:p>
            <a:pPr marL="838200" lvl="1" indent="-381000"/>
            <a:r>
              <a:rPr lang="en-US" altLang="en-US" sz="2400" dirty="0"/>
              <a:t>values:       </a:t>
            </a:r>
            <a:r>
              <a:rPr lang="en-US" altLang="en-US" sz="2400" i="1" dirty="0"/>
              <a:t>v</a:t>
            </a:r>
            <a:r>
              <a:rPr lang="en-US" altLang="en-US" sz="2400" baseline="-25000" dirty="0"/>
              <a:t>1    </a:t>
            </a:r>
            <a:r>
              <a:rPr lang="en-US" altLang="en-US" sz="2400" dirty="0"/>
              <a:t> </a:t>
            </a:r>
            <a:r>
              <a:rPr lang="en-US" altLang="en-US" sz="2400" i="1" dirty="0"/>
              <a:t>v</a:t>
            </a:r>
            <a:r>
              <a:rPr lang="en-US" altLang="en-US" sz="2400" i="1" baseline="-25000" dirty="0"/>
              <a:t>2</a:t>
            </a:r>
            <a:r>
              <a:rPr lang="en-US" altLang="en-US" sz="2400" i="1" dirty="0"/>
              <a:t>  …  </a:t>
            </a:r>
            <a:r>
              <a:rPr lang="en-US" altLang="en-US" sz="2400" i="1" dirty="0" err="1"/>
              <a:t>v</a:t>
            </a:r>
            <a:r>
              <a:rPr lang="en-US" altLang="en-US" sz="2400" i="1" baseline="-25000" dirty="0" err="1"/>
              <a:t>n</a:t>
            </a:r>
            <a:endParaRPr lang="en-US" altLang="en-US" sz="2400" i="1" baseline="-25000" dirty="0"/>
          </a:p>
          <a:p>
            <a:pPr marL="838200" lvl="1" indent="-381000"/>
            <a:r>
              <a:rPr lang="en-US" altLang="en-US" sz="2400" dirty="0"/>
              <a:t>a knapsack of capacity </a:t>
            </a:r>
            <a:r>
              <a:rPr lang="en-US" altLang="en-US" sz="2400" i="1" dirty="0"/>
              <a:t>W </a:t>
            </a:r>
            <a:endParaRPr lang="en-US" altLang="en-US" sz="2400" dirty="0"/>
          </a:p>
          <a:p>
            <a:pPr marL="457200" indent="-457200">
              <a:buNone/>
            </a:pPr>
            <a:r>
              <a:rPr lang="en-US" altLang="en-US" dirty="0"/>
              <a:t>Find most valuable subset of the items that fit into the knapsack</a:t>
            </a:r>
          </a:p>
          <a:p>
            <a:pPr marL="457200" indent="-457200">
              <a:buNone/>
            </a:pPr>
            <a:endParaRPr lang="en-US" altLang="en-US" dirty="0"/>
          </a:p>
          <a:p>
            <a:pPr marL="457200" indent="-457200">
              <a:buNone/>
            </a:pPr>
            <a:r>
              <a:rPr lang="en-US" altLang="en-US" dirty="0"/>
              <a:t>Example:  Knapsack capacity W=16</a:t>
            </a:r>
          </a:p>
          <a:p>
            <a:pPr marL="457200" indent="-457200">
              <a:buNone/>
            </a:pPr>
            <a:r>
              <a:rPr lang="en-US" altLang="en-US" u="sng" dirty="0"/>
              <a:t>item   weight       value</a:t>
            </a:r>
          </a:p>
          <a:p>
            <a:pPr marL="457200" indent="-457200">
              <a:buFont typeface="Monotype Sorts" pitchFamily="2" charset="2"/>
              <a:buAutoNum type="arabicPlain"/>
            </a:pPr>
            <a:r>
              <a:rPr lang="en-US" altLang="en-US" dirty="0"/>
              <a:t>         2              $20</a:t>
            </a:r>
          </a:p>
          <a:p>
            <a:pPr marL="457200" indent="-457200">
              <a:buFont typeface="Monotype Sorts" pitchFamily="2" charset="2"/>
              <a:buAutoNum type="arabicPlain"/>
            </a:pPr>
            <a:r>
              <a:rPr lang="en-US" altLang="en-US" dirty="0"/>
              <a:t>         5              $30</a:t>
            </a:r>
          </a:p>
          <a:p>
            <a:pPr marL="457200" indent="-457200">
              <a:buFont typeface="Monotype Sorts" pitchFamily="2" charset="2"/>
              <a:buAutoNum type="arabicPlain"/>
            </a:pPr>
            <a:r>
              <a:rPr lang="en-US" altLang="en-US" dirty="0"/>
              <a:t>       10              $50</a:t>
            </a:r>
          </a:p>
          <a:p>
            <a:pPr marL="457200" indent="-457200">
              <a:buFont typeface="Monotype Sorts" pitchFamily="2" charset="2"/>
              <a:buAutoNum type="arabicPlain"/>
            </a:pPr>
            <a:r>
              <a:rPr lang="en-US" altLang="en-US" dirty="0"/>
              <a:t>         5              $10</a:t>
            </a:r>
          </a:p>
        </p:txBody>
      </p:sp>
    </p:spTree>
    <p:extLst>
      <p:ext uri="{BB962C8B-B14F-4D97-AF65-F5344CB8AC3E}">
        <p14:creationId xmlns:p14="http://schemas.microsoft.com/office/powerpoint/2010/main" val="587268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3 ©2012 Pearson Education, Inc. Upper Saddle River, NJ. 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3FF3C-9669-445B-A4CC-012ACB4799AD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2925" y="624110"/>
            <a:ext cx="9599075" cy="1280890"/>
          </a:xfrm>
        </p:spPr>
        <p:txBody>
          <a:bodyPr/>
          <a:lstStyle/>
          <a:p>
            <a:r>
              <a:rPr lang="en-US" altLang="en-US" dirty="0"/>
              <a:t>Knapsack Problem by Exhaustive Search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266826"/>
            <a:ext cx="8305800" cy="5362575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lnSpc>
                <a:spcPct val="80000"/>
              </a:lnSpc>
              <a:buNone/>
            </a:pPr>
            <a:r>
              <a:rPr lang="en-US" altLang="en-US" u="sng"/>
              <a:t>Subset</a:t>
            </a:r>
            <a:r>
              <a:rPr lang="en-US" altLang="en-US" i="1" u="sng"/>
              <a:t>   </a:t>
            </a:r>
            <a:r>
              <a:rPr lang="en-US" altLang="en-US" u="sng"/>
              <a:t>Total weight</a:t>
            </a:r>
            <a:r>
              <a:rPr lang="en-US" altLang="en-US" i="1" u="sng"/>
              <a:t>     </a:t>
            </a:r>
            <a:r>
              <a:rPr lang="en-US" altLang="en-US" u="sng"/>
              <a:t>Total value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en-US" altLang="en-US" sz="2000"/>
              <a:t>         {1}               2                  $20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en-US" altLang="en-US" sz="2000"/>
              <a:t>         {2}               5                  $30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en-US" altLang="en-US" sz="2000"/>
              <a:t>         {3}             10                  $50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en-US" altLang="en-US" sz="2000"/>
              <a:t>         {4}               5                  $10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en-US" altLang="en-US" sz="2000"/>
              <a:t>      {1,2}               7                  $50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en-US" altLang="en-US" sz="2000"/>
              <a:t>      {1,3}             12                  $70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en-US" altLang="en-US" sz="2000"/>
              <a:t>      {1,4}              7                   $30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en-US" altLang="en-US" sz="2000"/>
              <a:t>      {2,3}             15                  $80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en-US" altLang="en-US" sz="2000"/>
              <a:t>      {2,4}             10                  $40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en-US" altLang="en-US" sz="2000"/>
              <a:t>      {3,4}             15                  $60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en-US" altLang="en-US" sz="2000"/>
              <a:t>   {1,2,3}             17                  not feasible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en-US" altLang="en-US" sz="2000"/>
              <a:t>   {1,2,4}             12                  $60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en-US" altLang="en-US" sz="2000"/>
              <a:t>   {1,3,4}             17                  not feasible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en-US" altLang="en-US" sz="2000"/>
              <a:t>   {2,3,4}             20                  not feasible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en-US" altLang="en-US" sz="2000"/>
              <a:t>{1,2,3,4}             22                  not feasible</a:t>
            </a:r>
          </a:p>
        </p:txBody>
      </p:sp>
      <p:sp>
        <p:nvSpPr>
          <p:cNvPr id="248836" name="Text Box 4"/>
          <p:cNvSpPr txBox="1">
            <a:spLocks noChangeArrowheads="1"/>
          </p:cNvSpPr>
          <p:nvPr/>
        </p:nvSpPr>
        <p:spPr bwMode="auto">
          <a:xfrm>
            <a:off x="7696200" y="5791200"/>
            <a:ext cx="132440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Efficiency:</a:t>
            </a:r>
          </a:p>
        </p:txBody>
      </p:sp>
    </p:spTree>
    <p:extLst>
      <p:ext uri="{BB962C8B-B14F-4D97-AF65-F5344CB8AC3E}">
        <p14:creationId xmlns:p14="http://schemas.microsoft.com/office/powerpoint/2010/main" val="2713341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3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D7B44-530D-432B-94A6-72489EE366D4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Example 3: The Assignment Problem</a:t>
            </a:r>
            <a:endParaRPr lang="en-US" altLang="en-US"/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143000"/>
            <a:ext cx="8534400" cy="5715000"/>
          </a:xfrm>
        </p:spPr>
        <p:txBody>
          <a:bodyPr/>
          <a:lstStyle/>
          <a:p>
            <a:pPr marL="0" indent="0">
              <a:buNone/>
            </a:pPr>
            <a:r>
              <a:rPr lang="en-US" altLang="en-US"/>
              <a:t>There are </a:t>
            </a:r>
            <a:r>
              <a:rPr lang="en-US" altLang="en-US" i="1"/>
              <a:t>n </a:t>
            </a:r>
            <a:r>
              <a:rPr lang="en-US" altLang="en-US"/>
              <a:t>people who need to be assigned to </a:t>
            </a:r>
            <a:r>
              <a:rPr lang="en-US" altLang="en-US" i="1"/>
              <a:t>n</a:t>
            </a:r>
            <a:r>
              <a:rPr lang="en-US" altLang="en-US"/>
              <a:t> jobs, one person per job.  The cost of assigning person </a:t>
            </a:r>
            <a:r>
              <a:rPr lang="en-US" altLang="en-US" i="1"/>
              <a:t>i </a:t>
            </a:r>
            <a:r>
              <a:rPr lang="en-US" altLang="en-US"/>
              <a:t>to job </a:t>
            </a:r>
            <a:r>
              <a:rPr lang="en-US" altLang="en-US" i="1"/>
              <a:t>j</a:t>
            </a:r>
            <a:r>
              <a:rPr lang="en-US" altLang="en-US"/>
              <a:t> is C[</a:t>
            </a:r>
            <a:r>
              <a:rPr lang="en-US" altLang="en-US" i="1"/>
              <a:t>i</a:t>
            </a:r>
            <a:r>
              <a:rPr lang="en-US" altLang="en-US"/>
              <a:t>,</a:t>
            </a:r>
            <a:r>
              <a:rPr lang="en-US" altLang="en-US" i="1"/>
              <a:t>j</a:t>
            </a:r>
            <a:r>
              <a:rPr lang="en-US" altLang="en-US"/>
              <a:t>].  Find an assignment that minimizes the total cost.</a:t>
            </a:r>
          </a:p>
          <a:p>
            <a:pPr marL="0" indent="0">
              <a:buNone/>
            </a:pPr>
            <a:endParaRPr lang="en-US" altLang="en-US" sz="2000"/>
          </a:p>
          <a:p>
            <a:pPr marL="0" indent="0">
              <a:buNone/>
            </a:pPr>
            <a:r>
              <a:rPr lang="en-US" altLang="en-US" sz="2000"/>
              <a:t>	     Job 0   Job 1   Job 2   Job 3</a:t>
            </a:r>
          </a:p>
          <a:p>
            <a:pPr marL="0" indent="0">
              <a:buNone/>
            </a:pPr>
            <a:r>
              <a:rPr lang="en-US" altLang="en-US" sz="2000"/>
              <a:t>Person 0        9	      2          7         8</a:t>
            </a:r>
          </a:p>
          <a:p>
            <a:pPr marL="0" indent="0">
              <a:buNone/>
            </a:pPr>
            <a:r>
              <a:rPr lang="en-US" altLang="en-US" sz="2000"/>
              <a:t>Person 1        6          4          3         7</a:t>
            </a:r>
          </a:p>
          <a:p>
            <a:pPr marL="0" indent="0">
              <a:buNone/>
            </a:pPr>
            <a:r>
              <a:rPr lang="en-US" altLang="en-US" sz="2000"/>
              <a:t>Person 2        5          8          1         8</a:t>
            </a:r>
          </a:p>
          <a:p>
            <a:pPr marL="0" indent="0">
              <a:buNone/>
            </a:pPr>
            <a:r>
              <a:rPr lang="en-US" altLang="en-US" sz="2000"/>
              <a:t>Person 3        7          6          9         4</a:t>
            </a:r>
          </a:p>
          <a:p>
            <a:pPr marL="0" indent="0">
              <a:buNone/>
            </a:pPr>
            <a:endParaRPr lang="en-US" altLang="en-US" sz="2000"/>
          </a:p>
          <a:p>
            <a:pPr marL="0" indent="0">
              <a:buNone/>
            </a:pPr>
            <a:r>
              <a:rPr lang="en-US" altLang="en-US"/>
              <a:t>Algorithmic Plan:</a:t>
            </a:r>
            <a:r>
              <a:rPr lang="en-US" altLang="en-US" b="0"/>
              <a:t> </a:t>
            </a:r>
            <a:r>
              <a:rPr lang="en-US" altLang="en-US"/>
              <a:t>Generate all legitimate assignments, compute</a:t>
            </a:r>
            <a:br>
              <a:rPr lang="en-US" altLang="en-US"/>
            </a:br>
            <a:r>
              <a:rPr lang="en-US" altLang="en-US"/>
              <a:t>                                their costs, and select the cheapest one.</a:t>
            </a:r>
          </a:p>
          <a:p>
            <a:pPr marL="0" indent="0">
              <a:buNone/>
            </a:pPr>
            <a:r>
              <a:rPr lang="en-US" altLang="en-US"/>
              <a:t>How many assignments are there?</a:t>
            </a:r>
          </a:p>
          <a:p>
            <a:pPr marL="0" indent="0">
              <a:buNone/>
            </a:pPr>
            <a:r>
              <a:rPr lang="en-US" altLang="en-US"/>
              <a:t>Pose the problem as the one about a cost matrix:</a:t>
            </a: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34229361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3 ©2012 Pearson Education, Inc. Upper Saddle River, NJ. 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E1FC4-CA30-4E41-95AE-0BA0473918BE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82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33600" y="1066801"/>
            <a:ext cx="8305800" cy="55911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en-US" dirty="0"/>
              <a:t>            </a:t>
            </a:r>
            <a:r>
              <a:rPr lang="en-US" altLang="en-US" sz="2000" dirty="0"/>
              <a:t>9   2   7   8</a:t>
            </a:r>
            <a:r>
              <a:rPr lang="en-US" altLang="en-US" dirty="0"/>
              <a:t>	</a:t>
            </a:r>
          </a:p>
          <a:p>
            <a:pPr marL="0" indent="0">
              <a:buNone/>
            </a:pPr>
            <a:r>
              <a:rPr lang="en-US" altLang="en-US" sz="2000" dirty="0"/>
              <a:t>           6   4   3   7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            </a:t>
            </a:r>
            <a:r>
              <a:rPr lang="en-US" altLang="en-US" sz="2000" dirty="0"/>
              <a:t>5   8   1   8</a:t>
            </a:r>
          </a:p>
          <a:p>
            <a:pPr marL="0" indent="0">
              <a:buNone/>
            </a:pPr>
            <a:r>
              <a:rPr lang="en-US" altLang="en-US" sz="2000" dirty="0"/>
              <a:t>           7   6   9   4 </a:t>
            </a:r>
          </a:p>
          <a:p>
            <a:pPr marL="0" indent="0">
              <a:buNone/>
            </a:pPr>
            <a:endParaRPr lang="en-US" altLang="en-US" sz="2000" dirty="0"/>
          </a:p>
          <a:p>
            <a:pPr marL="0" indent="0">
              <a:buNone/>
            </a:pPr>
            <a:r>
              <a:rPr lang="en-US" altLang="en-US" sz="2000" dirty="0"/>
              <a:t>   </a:t>
            </a:r>
            <a:r>
              <a:rPr lang="en-US" altLang="en-US" sz="2000" u="sng" dirty="0"/>
              <a:t>Assignment</a:t>
            </a:r>
            <a:r>
              <a:rPr lang="en-US" altLang="en-US" sz="2000" dirty="0"/>
              <a:t> (</a:t>
            </a:r>
            <a:r>
              <a:rPr lang="en-US" altLang="en-US" sz="2000" dirty="0" err="1"/>
              <a:t>col.#s</a:t>
            </a:r>
            <a:r>
              <a:rPr lang="en-US" altLang="en-US" sz="2000" dirty="0"/>
              <a:t>)		  </a:t>
            </a:r>
            <a:r>
              <a:rPr lang="en-US" altLang="en-US" sz="2000" u="sng" dirty="0"/>
              <a:t>Total Cost</a:t>
            </a:r>
            <a:r>
              <a:rPr lang="en-US" altLang="en-US" sz="2000" dirty="0"/>
              <a:t> </a:t>
            </a:r>
          </a:p>
          <a:p>
            <a:pPr marL="0" indent="0">
              <a:buNone/>
            </a:pPr>
            <a:r>
              <a:rPr lang="en-US" altLang="en-US" sz="2000" dirty="0"/>
              <a:t>           1, 2, 3, 4			9+4+1+4=18</a:t>
            </a:r>
          </a:p>
          <a:p>
            <a:pPr marL="0" indent="0">
              <a:buNone/>
            </a:pPr>
            <a:r>
              <a:rPr lang="en-US" altLang="en-US" sz="2000" dirty="0"/>
              <a:t>           1, 2, 4, 3			9+4+8+9=30</a:t>
            </a:r>
          </a:p>
          <a:p>
            <a:pPr marL="0" indent="0">
              <a:buNone/>
            </a:pPr>
            <a:r>
              <a:rPr lang="en-US" altLang="en-US" sz="2000" dirty="0"/>
              <a:t>           1, 3, 2, 4			9+3+8+4=24</a:t>
            </a:r>
          </a:p>
          <a:p>
            <a:pPr marL="0" indent="0">
              <a:buNone/>
            </a:pPr>
            <a:r>
              <a:rPr lang="en-US" altLang="en-US" sz="2000" dirty="0"/>
              <a:t>           1, 3, 4, 2			9+3+8+6=26</a:t>
            </a:r>
          </a:p>
          <a:p>
            <a:pPr marL="0" indent="0">
              <a:buNone/>
            </a:pPr>
            <a:r>
              <a:rPr lang="en-US" altLang="en-US" sz="2000" dirty="0"/>
              <a:t>           1, 4, 2, 3			9+7+8+9=33</a:t>
            </a:r>
          </a:p>
          <a:p>
            <a:pPr marL="0" indent="0">
              <a:buNone/>
            </a:pPr>
            <a:r>
              <a:rPr lang="en-US" altLang="en-US" sz="2000" dirty="0"/>
              <a:t>           1, 4, 3, 2			9+7+1+6=23</a:t>
            </a:r>
          </a:p>
          <a:p>
            <a:pPr marL="0" indent="0">
              <a:buNone/>
            </a:pPr>
            <a:r>
              <a:rPr lang="en-US" altLang="en-US" sz="2000" dirty="0"/>
              <a:t>				       etc.</a:t>
            </a:r>
          </a:p>
          <a:p>
            <a:pPr marL="0" indent="0">
              <a:buNone/>
            </a:pPr>
            <a:r>
              <a:rPr lang="en-US" altLang="en-US" sz="2000" dirty="0"/>
              <a:t>(For this particular instance, the optimal assignment can be found by exploiting the specific features of the number given.  It is:                  )</a:t>
            </a:r>
            <a:endParaRPr lang="en-US" altLang="en-US" dirty="0"/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Assignment Problem by Exhaustive Search</a:t>
            </a:r>
          </a:p>
        </p:txBody>
      </p:sp>
      <p:sp>
        <p:nvSpPr>
          <p:cNvPr id="282628" name="Text Box 4"/>
          <p:cNvSpPr txBox="1">
            <a:spLocks noChangeArrowheads="1"/>
          </p:cNvSpPr>
          <p:nvPr/>
        </p:nvSpPr>
        <p:spPr bwMode="auto">
          <a:xfrm>
            <a:off x="2133600" y="1676400"/>
            <a:ext cx="685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 = </a:t>
            </a:r>
          </a:p>
        </p:txBody>
      </p:sp>
    </p:spTree>
    <p:extLst>
      <p:ext uri="{BB962C8B-B14F-4D97-AF65-F5344CB8AC3E}">
        <p14:creationId xmlns:p14="http://schemas.microsoft.com/office/powerpoint/2010/main" val="33110784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3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EDF0-5C1E-499A-A491-9E8CFB6A6CCC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Final Comments on Exhaustive Search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/>
              <a:t>Exhaustive-search algorithms run in a realistic amount of time </a:t>
            </a:r>
            <a:r>
              <a:rPr lang="en-US" altLang="en-US" u="sng"/>
              <a:t>only on very small instances</a:t>
            </a:r>
            <a:r>
              <a:rPr lang="en-US" altLang="en-US"/>
              <a:t> </a:t>
            </a:r>
          </a:p>
          <a:p>
            <a:endParaRPr lang="en-US" altLang="en-US"/>
          </a:p>
          <a:p>
            <a:r>
              <a:rPr lang="en-US" altLang="en-US"/>
              <a:t>In some cases, there are much better alternatives! </a:t>
            </a:r>
          </a:p>
          <a:p>
            <a:pPr lvl="1"/>
            <a:r>
              <a:rPr lang="en-US" altLang="en-US" sz="2400"/>
              <a:t>Euler circuits</a:t>
            </a:r>
          </a:p>
          <a:p>
            <a:pPr lvl="1"/>
            <a:r>
              <a:rPr lang="en-US" altLang="en-US" sz="2400"/>
              <a:t>shortest paths</a:t>
            </a:r>
          </a:p>
          <a:p>
            <a:pPr lvl="1"/>
            <a:r>
              <a:rPr lang="en-US" altLang="en-US" sz="2400"/>
              <a:t>minimum spanning tree</a:t>
            </a:r>
          </a:p>
          <a:p>
            <a:pPr lvl="1"/>
            <a:r>
              <a:rPr lang="en-US" altLang="en-US" sz="2400"/>
              <a:t>assignment problem</a:t>
            </a:r>
          </a:p>
          <a:p>
            <a:endParaRPr lang="en-US" altLang="en-US"/>
          </a:p>
          <a:p>
            <a:r>
              <a:rPr lang="en-US" altLang="en-US"/>
              <a:t>In many cases, exhaustive search or its variation is the only known way to get exact solution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793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3 ©2012 Pearson Education, Inc. Upper Saddle River, NJ. All Rights Reserved.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06901-F7D7-411A-8058-308E82F6EC94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Brute-Force Polynomial Evaluation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266826"/>
            <a:ext cx="8305800" cy="5286375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None/>
            </a:pPr>
            <a:r>
              <a:rPr lang="en-US" altLang="en-US"/>
              <a:t>Problem: Find the value of  polynomial</a:t>
            </a:r>
          </a:p>
          <a:p>
            <a:pPr marL="457200" indent="-457200" algn="ctr">
              <a:lnSpc>
                <a:spcPct val="90000"/>
              </a:lnSpc>
              <a:buNone/>
            </a:pPr>
            <a:r>
              <a:rPr lang="en-US" altLang="en-US"/>
              <a:t> </a:t>
            </a:r>
            <a:r>
              <a:rPr lang="en-US" altLang="en-US" i="1"/>
              <a:t>p</a:t>
            </a:r>
            <a:r>
              <a:rPr lang="en-US" altLang="en-US"/>
              <a:t>(</a:t>
            </a:r>
            <a:r>
              <a:rPr lang="en-US" altLang="en-US" i="1"/>
              <a:t>x</a:t>
            </a:r>
            <a:r>
              <a:rPr lang="en-US" altLang="en-US"/>
              <a:t>) = </a:t>
            </a:r>
            <a:r>
              <a:rPr lang="en-US" altLang="en-US" i="1"/>
              <a:t>a</a:t>
            </a:r>
            <a:r>
              <a:rPr lang="en-US" altLang="en-US" i="1" baseline="-25000"/>
              <a:t>n</a:t>
            </a:r>
            <a:r>
              <a:rPr lang="en-US" altLang="en-US" i="1"/>
              <a:t>x</a:t>
            </a:r>
            <a:r>
              <a:rPr lang="en-US" altLang="en-US" i="1" baseline="30000"/>
              <a:t>n</a:t>
            </a:r>
            <a:r>
              <a:rPr lang="en-US" altLang="en-US" baseline="30000"/>
              <a:t> </a:t>
            </a:r>
            <a:r>
              <a:rPr lang="en-US" altLang="en-US"/>
              <a:t>+ </a:t>
            </a:r>
            <a:r>
              <a:rPr lang="en-US" altLang="en-US" i="1"/>
              <a:t>a</a:t>
            </a:r>
            <a:r>
              <a:rPr lang="en-US" altLang="en-US" i="1" baseline="-25000"/>
              <a:t>n</a:t>
            </a:r>
            <a:r>
              <a:rPr lang="en-US" altLang="en-US" baseline="-25000"/>
              <a:t>-1</a:t>
            </a:r>
            <a:r>
              <a:rPr lang="en-US" altLang="en-US" i="1"/>
              <a:t>x</a:t>
            </a:r>
            <a:r>
              <a:rPr lang="en-US" altLang="en-US" i="1" baseline="30000"/>
              <a:t>n</a:t>
            </a:r>
            <a:r>
              <a:rPr lang="en-US" altLang="en-US" baseline="30000"/>
              <a:t>-1 </a:t>
            </a:r>
            <a:r>
              <a:rPr lang="en-US" altLang="en-US"/>
              <a:t>+… +</a:t>
            </a:r>
            <a:r>
              <a:rPr lang="en-US" altLang="en-US" i="1"/>
              <a:t> a</a:t>
            </a:r>
            <a:r>
              <a:rPr lang="en-US" altLang="en-US" baseline="-25000"/>
              <a:t>1</a:t>
            </a:r>
            <a:r>
              <a:rPr lang="en-US" altLang="en-US" i="1"/>
              <a:t>x</a:t>
            </a:r>
            <a:r>
              <a:rPr lang="en-US" altLang="en-US" baseline="30000"/>
              <a:t>1 </a:t>
            </a:r>
            <a:r>
              <a:rPr lang="en-US" altLang="en-US"/>
              <a:t>+ </a:t>
            </a:r>
            <a:r>
              <a:rPr lang="en-US" altLang="en-US" i="1"/>
              <a:t>a</a:t>
            </a:r>
            <a:r>
              <a:rPr lang="en-US" altLang="en-US" baseline="-25000"/>
              <a:t>0                                                 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en-US" altLang="en-US" baseline="-25000"/>
              <a:t> </a:t>
            </a:r>
            <a:r>
              <a:rPr lang="en-US" altLang="en-US"/>
              <a:t>at a point </a:t>
            </a:r>
            <a:r>
              <a:rPr lang="en-US" altLang="en-US" i="1"/>
              <a:t>x</a:t>
            </a:r>
            <a:r>
              <a:rPr lang="en-US" altLang="en-US"/>
              <a:t> = </a:t>
            </a:r>
            <a:r>
              <a:rPr lang="en-US" altLang="en-US" i="1"/>
              <a:t>x</a:t>
            </a:r>
            <a:r>
              <a:rPr lang="en-US" altLang="en-US" baseline="-25000"/>
              <a:t>0</a:t>
            </a:r>
          </a:p>
          <a:p>
            <a:pPr marL="457200" indent="-457200">
              <a:lnSpc>
                <a:spcPct val="90000"/>
              </a:lnSpc>
              <a:buNone/>
            </a:pPr>
            <a:endParaRPr lang="en-US" altLang="en-US" baseline="-25000"/>
          </a:p>
          <a:p>
            <a:pPr marL="457200" indent="-457200">
              <a:lnSpc>
                <a:spcPct val="90000"/>
              </a:lnSpc>
              <a:buNone/>
            </a:pPr>
            <a:r>
              <a:rPr lang="en-US" altLang="en-US" u="sng"/>
              <a:t>Brute-force algorithm</a:t>
            </a:r>
          </a:p>
          <a:p>
            <a:pPr marL="457200" indent="-457200">
              <a:lnSpc>
                <a:spcPct val="90000"/>
              </a:lnSpc>
            </a:pPr>
            <a:endParaRPr lang="en-US" altLang="en-US"/>
          </a:p>
          <a:p>
            <a:pPr marL="457200" indent="-457200">
              <a:lnSpc>
                <a:spcPct val="90000"/>
              </a:lnSpc>
            </a:pPr>
            <a:endParaRPr lang="en-US" altLang="en-US"/>
          </a:p>
          <a:p>
            <a:pPr marL="457200" indent="-457200">
              <a:lnSpc>
                <a:spcPct val="90000"/>
              </a:lnSpc>
            </a:pPr>
            <a:endParaRPr lang="en-US" altLang="en-US"/>
          </a:p>
          <a:p>
            <a:pPr marL="457200" indent="-457200">
              <a:lnSpc>
                <a:spcPct val="90000"/>
              </a:lnSpc>
            </a:pPr>
            <a:endParaRPr lang="en-US" altLang="en-US"/>
          </a:p>
          <a:p>
            <a:pPr marL="457200" indent="-457200">
              <a:lnSpc>
                <a:spcPct val="90000"/>
              </a:lnSpc>
            </a:pPr>
            <a:endParaRPr lang="en-US" altLang="en-US"/>
          </a:p>
          <a:p>
            <a:pPr marL="457200" indent="-457200">
              <a:lnSpc>
                <a:spcPct val="90000"/>
              </a:lnSpc>
            </a:pPr>
            <a:endParaRPr lang="en-US" altLang="en-US"/>
          </a:p>
          <a:p>
            <a:pPr marL="457200" indent="-457200">
              <a:lnSpc>
                <a:spcPct val="90000"/>
              </a:lnSpc>
            </a:pPr>
            <a:endParaRPr lang="en-US" altLang="en-US"/>
          </a:p>
          <a:p>
            <a:pPr marL="457200" indent="-457200">
              <a:lnSpc>
                <a:spcPct val="90000"/>
              </a:lnSpc>
              <a:buNone/>
            </a:pPr>
            <a:r>
              <a:rPr lang="en-US" altLang="en-US"/>
              <a:t>Efficiency:</a:t>
            </a:r>
          </a:p>
        </p:txBody>
      </p:sp>
      <p:sp>
        <p:nvSpPr>
          <p:cNvPr id="240644" name="Text Box 4"/>
          <p:cNvSpPr txBox="1">
            <a:spLocks noChangeArrowheads="1"/>
          </p:cNvSpPr>
          <p:nvPr/>
        </p:nvSpPr>
        <p:spPr bwMode="auto">
          <a:xfrm>
            <a:off x="2590800" y="3200400"/>
            <a:ext cx="57912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14300" indent="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1" lang="en-US" alt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anose="05050102010706020507" pitchFamily="18" charset="2"/>
              </a:rPr>
              <a:t></a:t>
            </a:r>
            <a:r>
              <a:rPr kumimoji="1" lang="en-US" altLang="en-US" dirty="0">
                <a:solidFill>
                  <a:srgbClr val="FF0000"/>
                </a:solidFill>
              </a:rPr>
              <a:t> 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0.0</a:t>
            </a:r>
          </a:p>
          <a:p>
            <a:r>
              <a:rPr kumimoji="1" lang="en-US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kumimoji="1" lang="en-US" altLang="en-US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anose="05050102010706020507" pitchFamily="18" charset="2"/>
              </a:rPr>
              <a:t>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kumimoji="1" lang="en-US" alt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kumimoji="1" lang="en-US" alt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downto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0 </a:t>
            </a:r>
            <a:r>
              <a:rPr kumimoji="1" lang="en-US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</a:t>
            </a:r>
          </a:p>
          <a:p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</a:t>
            </a:r>
            <a:r>
              <a:rPr kumimoji="1" lang="en-US" alt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power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anose="05050102010706020507" pitchFamily="18" charset="2"/>
              </a:rPr>
              <a:t>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1</a:t>
            </a:r>
          </a:p>
          <a:p>
            <a:pPr lvl="1"/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</a:t>
            </a:r>
            <a:r>
              <a:rPr kumimoji="1" lang="en-US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kumimoji="1" lang="en-US" alt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anose="05050102010706020507" pitchFamily="18" charset="2"/>
              </a:rPr>
              <a:t>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1 </a:t>
            </a:r>
            <a:r>
              <a:rPr kumimoji="1" lang="en-US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kumimoji="1" lang="en-US" altLang="en-US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kumimoji="1" lang="en-US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	//compute </a:t>
            </a:r>
            <a:r>
              <a:rPr kumimoji="1" lang="en-US" altLang="en-US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kumimoji="1" lang="en-US" altLang="en-US" b="1" i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kumimoji="1" lang="en-US" altLang="en-US" dirty="0">
                <a:solidFill>
                  <a:srgbClr val="FF0000"/>
                </a:solidFill>
              </a:rPr>
              <a:t> </a:t>
            </a:r>
            <a:r>
              <a:rPr kumimoji="1" lang="en-US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lvl="1"/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</a:t>
            </a:r>
            <a:r>
              <a:rPr kumimoji="1" lang="en-US" alt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power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anose="05050102010706020507" pitchFamily="18" charset="2"/>
              </a:rPr>
              <a:t>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kumimoji="1" lang="en-US" alt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power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anose="05050102010706020507" pitchFamily="18" charset="2"/>
              </a:rPr>
              <a:t></a:t>
            </a:r>
            <a:r>
              <a:rPr kumimoji="1" lang="en-US" altLang="en-US" dirty="0">
                <a:solidFill>
                  <a:srgbClr val="FF0000"/>
                </a:solidFill>
              </a:rPr>
              <a:t> </a:t>
            </a:r>
            <a:r>
              <a:rPr kumimoji="1" lang="en-US" alt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</a:p>
          <a:p>
            <a:pPr lvl="1"/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</a:t>
            </a:r>
            <a:r>
              <a:rPr kumimoji="1" lang="en-US" alt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anose="05050102010706020507" pitchFamily="18" charset="2"/>
              </a:rPr>
              <a:t></a:t>
            </a:r>
            <a:r>
              <a:rPr kumimoji="1" lang="en-US" altLang="en-US" dirty="0">
                <a:solidFill>
                  <a:srgbClr val="FF0000"/>
                </a:solidFill>
              </a:rPr>
              <a:t> </a:t>
            </a:r>
            <a:r>
              <a:rPr kumimoji="1" lang="en-US" alt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kumimoji="1" lang="en-US" alt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[</a:t>
            </a:r>
            <a:r>
              <a:rPr kumimoji="1" lang="en-US" altLang="en-US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] 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anose="05050102010706020507" pitchFamily="18" charset="2"/>
              </a:rPr>
              <a:t>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kumimoji="1" lang="en-US" alt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power</a:t>
            </a:r>
          </a:p>
        </p:txBody>
      </p:sp>
      <p:sp>
        <p:nvSpPr>
          <p:cNvPr id="240645" name="Text Box 5"/>
          <p:cNvSpPr txBox="1">
            <a:spLocks noChangeArrowheads="1"/>
          </p:cNvSpPr>
          <p:nvPr/>
        </p:nvSpPr>
        <p:spPr bwMode="auto">
          <a:xfrm>
            <a:off x="2667000" y="5334000"/>
            <a:ext cx="1981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return</a:t>
            </a:r>
            <a:r>
              <a:rPr lang="en-US" altLang="en-US" b="1" dirty="0">
                <a:solidFill>
                  <a:srgbClr val="FF0000"/>
                </a:solidFill>
              </a:rPr>
              <a:t> </a:t>
            </a:r>
            <a:r>
              <a:rPr kumimoji="1" lang="en-US" alt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kumimoji="1" lang="en-US" altLang="en-US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84961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3 ©2012 Pearson Education, Inc. Upper Saddle River, NJ. 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CDFB7-D4BE-47F8-8E1E-6170A1AEF9F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Polynomial Evaluation: Improvement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Font typeface="Monotype Sorts" pitchFamily="2" charset="2"/>
              <a:buNone/>
            </a:pPr>
            <a:r>
              <a:rPr lang="en-US" altLang="en-US"/>
              <a:t>We can do better by evaluating from right to left:</a:t>
            </a:r>
          </a:p>
          <a:p>
            <a:pPr>
              <a:buFont typeface="Monotype Sorts" pitchFamily="2" charset="2"/>
              <a:buNone/>
            </a:pPr>
            <a:endParaRPr lang="en-US" altLang="en-US" u="sng"/>
          </a:p>
          <a:p>
            <a:pPr>
              <a:buFont typeface="Monotype Sorts" pitchFamily="2" charset="2"/>
              <a:buNone/>
            </a:pPr>
            <a:r>
              <a:rPr lang="en-US" altLang="en-US" u="sng"/>
              <a:t>Better brute-force algorithm</a:t>
            </a:r>
            <a:r>
              <a:rPr lang="en-US" altLang="en-US"/>
              <a:t> 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pPr>
              <a:buFont typeface="Monotype Sorts" pitchFamily="2" charset="2"/>
              <a:buNone/>
            </a:pPr>
            <a:r>
              <a:rPr lang="en-US" altLang="en-US"/>
              <a:t>Efficiency:</a:t>
            </a:r>
          </a:p>
        </p:txBody>
      </p:sp>
      <p:sp>
        <p:nvSpPr>
          <p:cNvPr id="241668" name="Text Box 4"/>
          <p:cNvSpPr txBox="1">
            <a:spLocks noChangeArrowheads="1"/>
          </p:cNvSpPr>
          <p:nvPr/>
        </p:nvSpPr>
        <p:spPr bwMode="auto">
          <a:xfrm>
            <a:off x="3828288" y="3191256"/>
            <a:ext cx="47244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143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6350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indent="-55563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indent="-555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indent="-555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indent="-555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indent="-555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1" lang="en-US" alt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anose="05050102010706020507" pitchFamily="18" charset="2"/>
              </a:rPr>
              <a:t>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kumimoji="1" lang="en-US" alt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[0]</a:t>
            </a:r>
          </a:p>
          <a:p>
            <a:r>
              <a:rPr kumimoji="1" lang="en-US" alt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power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anose="05050102010706020507" pitchFamily="18" charset="2"/>
              </a:rPr>
              <a:t>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1</a:t>
            </a:r>
          </a:p>
          <a:p>
            <a:r>
              <a:rPr kumimoji="1" lang="en-US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kumimoji="1" lang="en-US" altLang="en-US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anose="05050102010706020507" pitchFamily="18" charset="2"/>
              </a:rPr>
              <a:t>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1 </a:t>
            </a:r>
            <a:r>
              <a:rPr kumimoji="1" lang="en-US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kumimoji="1" lang="en-US" alt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kumimoji="1" lang="en-US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</a:t>
            </a:r>
          </a:p>
          <a:p>
            <a:pPr lvl="2"/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kumimoji="1" lang="en-US" alt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power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anose="05050102010706020507" pitchFamily="18" charset="2"/>
              </a:rPr>
              <a:t>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kumimoji="1" lang="en-US" alt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power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anose="05050102010706020507" pitchFamily="18" charset="2"/>
              </a:rPr>
              <a:t></a:t>
            </a:r>
            <a:r>
              <a:rPr kumimoji="1" lang="en-US" alt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x</a:t>
            </a:r>
          </a:p>
          <a:p>
            <a:pPr lvl="1"/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</a:t>
            </a:r>
            <a:r>
              <a:rPr kumimoji="1" lang="en-US" alt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anose="05050102010706020507" pitchFamily="18" charset="2"/>
              </a:rPr>
              <a:t></a:t>
            </a:r>
            <a:r>
              <a:rPr kumimoji="1" lang="en-US" alt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kumimoji="1" lang="en-US" alt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[</a:t>
            </a:r>
            <a:r>
              <a:rPr kumimoji="1" lang="en-US" altLang="en-US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] 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anose="05050102010706020507" pitchFamily="18" charset="2"/>
              </a:rPr>
              <a:t>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kumimoji="1" lang="en-US" alt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power</a:t>
            </a:r>
          </a:p>
          <a:p>
            <a:pPr lvl="1"/>
            <a:r>
              <a:rPr kumimoji="1" lang="en-US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return</a:t>
            </a:r>
            <a:r>
              <a:rPr kumimoji="1"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kumimoji="1" lang="en-US" alt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961964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3 ©2012 Pearson Education, Inc. Upper Saddle River, NJ. All Rights Reserved. 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F60DB-8737-421C-984F-D8D5AD577D1E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Closest-Pair Problem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1714" y="1474789"/>
            <a:ext cx="8167687" cy="4725987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/>
              <a:t>Find the two closest points in a set of </a:t>
            </a:r>
            <a:r>
              <a:rPr lang="en-US" altLang="en-US" i="1"/>
              <a:t>n</a:t>
            </a:r>
            <a:r>
              <a:rPr lang="en-US" altLang="en-US"/>
              <a:t> points (in the two-dimensional Cartesian plane).</a:t>
            </a:r>
          </a:p>
          <a:p>
            <a:endParaRPr lang="en-US" altLang="en-US"/>
          </a:p>
          <a:p>
            <a:pPr>
              <a:buFont typeface="Monotype Sorts" pitchFamily="2" charset="2"/>
              <a:buNone/>
            </a:pPr>
            <a:r>
              <a:rPr lang="en-US" altLang="en-US" u="sng"/>
              <a:t>Brute-force algorithm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    Compute the distance between every pair of distinct points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    and return the indexes of the points for which the distance is the smallest.</a:t>
            </a:r>
          </a:p>
        </p:txBody>
      </p:sp>
    </p:spTree>
    <p:extLst>
      <p:ext uri="{BB962C8B-B14F-4D97-AF65-F5344CB8AC3E}">
        <p14:creationId xmlns:p14="http://schemas.microsoft.com/office/powerpoint/2010/main" val="2895070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3 ©2012 Pearson Education, Inc. Upper Saddle River, NJ. 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BC5F1-AA26-403C-AE7D-C529BBD87200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152400"/>
            <a:ext cx="8305800" cy="533400"/>
          </a:xfrm>
        </p:spPr>
        <p:txBody>
          <a:bodyPr>
            <a:normAutofit fontScale="90000"/>
          </a:bodyPr>
          <a:lstStyle/>
          <a:p>
            <a:r>
              <a:rPr lang="en-US" altLang="en-US" sz="3200"/>
              <a:t>Closest-Pair Brute-Force Algorithm (cont.)</a:t>
            </a:r>
          </a:p>
        </p:txBody>
      </p:sp>
      <p:pic>
        <p:nvPicPr>
          <p:cNvPr id="27545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85800"/>
            <a:ext cx="9144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5460" name="Text Box 4"/>
          <p:cNvSpPr txBox="1">
            <a:spLocks noChangeArrowheads="1"/>
          </p:cNvSpPr>
          <p:nvPr/>
        </p:nvSpPr>
        <p:spPr bwMode="auto">
          <a:xfrm>
            <a:off x="2057400" y="4876800"/>
            <a:ext cx="8001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Efficiency:</a:t>
            </a:r>
            <a:r>
              <a:rPr lang="en-US" alt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br>
              <a:rPr lang="en-US" altLang="en-US"/>
            </a:br>
            <a:endParaRPr lang="en-US" altLang="en-US"/>
          </a:p>
          <a:p>
            <a:pPr algn="l"/>
            <a:r>
              <a:rPr lang="en-US" altLang="en-US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How to make it faster?</a:t>
            </a:r>
          </a:p>
        </p:txBody>
      </p:sp>
    </p:spTree>
    <p:extLst>
      <p:ext uri="{BB962C8B-B14F-4D97-AF65-F5344CB8AC3E}">
        <p14:creationId xmlns:p14="http://schemas.microsoft.com/office/powerpoint/2010/main" val="1893148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3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68FF6-8F02-47A3-AAC1-FD357AAA9780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28600"/>
            <a:ext cx="8686800" cy="5334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Brute-Force Strengths and Weaknesses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43001"/>
            <a:ext cx="8534400" cy="4905375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altLang="en-US" u="sng"/>
              <a:t>Strengths</a:t>
            </a: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 sz="2400"/>
              <a:t>wide applicability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simplicity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yields reasonable algorithms for some important problems</a:t>
            </a:r>
            <a:br>
              <a:rPr lang="en-US" altLang="en-US" sz="2400"/>
            </a:br>
            <a:r>
              <a:rPr lang="en-US" altLang="en-US" sz="2400"/>
              <a:t>(e.g., matrix multiplication, sorting, searching, string matching)</a:t>
            </a:r>
            <a:r>
              <a:rPr lang="en-US" altLang="en-US"/>
              <a:t> </a:t>
            </a:r>
            <a:br>
              <a:rPr lang="en-US" altLang="en-US"/>
            </a:b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 u="sng"/>
              <a:t>Weaknesses</a:t>
            </a: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 sz="2400"/>
              <a:t>rarely yields efficient algorithms 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some brute-force algorithms are unacceptably slow 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not as constructive as some other design techniques</a:t>
            </a:r>
            <a:br>
              <a:rPr lang="en-US" altLang="en-US"/>
            </a:b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9105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3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CCAB7-9477-4EED-8DD6-9823939F20B8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Exhaustive Search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143001"/>
            <a:ext cx="8534400" cy="5286375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/>
              <a:t>A brute force solution to a problem involving search for an element with a special property, usually among combinatorial objects such as permutations, combinations, or subsets of a set.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/>
              <a:t>Method: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generate a list of all potential solutions to the problem in a systematic manner (see algorithms in Sec. 5.4)</a:t>
            </a:r>
            <a:br>
              <a:rPr lang="en-US" altLang="en-US" sz="2400"/>
            </a:br>
            <a:endParaRPr lang="en-US" altLang="en-US" sz="2400"/>
          </a:p>
          <a:p>
            <a:pPr lvl="1">
              <a:lnSpc>
                <a:spcPct val="90000"/>
              </a:lnSpc>
            </a:pPr>
            <a:r>
              <a:rPr lang="en-US" altLang="en-US" sz="2400"/>
              <a:t>evaluate potential solutions one by one, disqualifying infeasible ones and, for an optimization problem, keeping track of the best one found so far</a:t>
            </a:r>
            <a:br>
              <a:rPr lang="en-US" altLang="en-US" sz="2400"/>
            </a:br>
            <a:endParaRPr lang="en-US" altLang="en-US" sz="2400"/>
          </a:p>
          <a:p>
            <a:pPr lvl="1">
              <a:lnSpc>
                <a:spcPct val="90000"/>
              </a:lnSpc>
            </a:pPr>
            <a:r>
              <a:rPr lang="en-US" altLang="en-US" sz="2400"/>
              <a:t>when search ends, announce the solution(s) found</a:t>
            </a:r>
          </a:p>
          <a:p>
            <a:pPr lvl="1">
              <a:lnSpc>
                <a:spcPct val="90000"/>
              </a:lnSpc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2154116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3 ©2012 Pearson Education, Inc. Upper Saddle River, NJ. All Rights Reserved. </a:t>
            </a: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A12F8-FBC7-4369-A980-13737CA23BDC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152400"/>
            <a:ext cx="8610600" cy="6858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Example 1: Traveling Salesman Problem 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Given </a:t>
            </a:r>
            <a:r>
              <a:rPr lang="en-US" altLang="en-US" i="1"/>
              <a:t>n</a:t>
            </a:r>
            <a:r>
              <a:rPr lang="en-US" altLang="en-US"/>
              <a:t> cities with known distances between each pair, find the shortest tour that passes through all the cities exactly once before returning to the starting city</a:t>
            </a:r>
          </a:p>
          <a:p>
            <a:r>
              <a:rPr lang="en-US" altLang="en-US"/>
              <a:t>Alternatively: Find shortest </a:t>
            </a:r>
            <a:r>
              <a:rPr lang="en-US" altLang="en-US" i="1"/>
              <a:t>Hamiltonian circuit</a:t>
            </a:r>
            <a:r>
              <a:rPr lang="en-US" altLang="en-US"/>
              <a:t>  in a weighted connected graph</a:t>
            </a:r>
          </a:p>
          <a:p>
            <a:r>
              <a:rPr lang="en-US" altLang="en-US"/>
              <a:t>Example:</a:t>
            </a:r>
          </a:p>
        </p:txBody>
      </p:sp>
      <p:grpSp>
        <p:nvGrpSpPr>
          <p:cNvPr id="245764" name="Group 4"/>
          <p:cNvGrpSpPr>
            <a:grpSpLocks/>
          </p:cNvGrpSpPr>
          <p:nvPr/>
        </p:nvGrpSpPr>
        <p:grpSpPr bwMode="auto">
          <a:xfrm>
            <a:off x="4486276" y="3733801"/>
            <a:ext cx="2151063" cy="2149475"/>
            <a:chOff x="1866" y="2335"/>
            <a:chExt cx="1355" cy="1354"/>
          </a:xfrm>
        </p:grpSpPr>
        <p:sp>
          <p:nvSpPr>
            <p:cNvPr id="245765" name="Oval 5"/>
            <p:cNvSpPr>
              <a:spLocks noChangeArrowheads="1"/>
            </p:cNvSpPr>
            <p:nvPr/>
          </p:nvSpPr>
          <p:spPr bwMode="auto">
            <a:xfrm>
              <a:off x="1872" y="2448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>
                  <a:solidFill>
                    <a:schemeClr val="bg2"/>
                  </a:solidFill>
                </a:rPr>
                <a:t>a</a:t>
              </a:r>
            </a:p>
          </p:txBody>
        </p:sp>
        <p:sp>
          <p:nvSpPr>
            <p:cNvPr id="245766" name="Oval 6"/>
            <p:cNvSpPr>
              <a:spLocks noChangeArrowheads="1"/>
            </p:cNvSpPr>
            <p:nvPr/>
          </p:nvSpPr>
          <p:spPr bwMode="auto">
            <a:xfrm>
              <a:off x="2880" y="2448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>
                  <a:solidFill>
                    <a:schemeClr val="bg2"/>
                  </a:solidFill>
                </a:rPr>
                <a:t>b</a:t>
              </a:r>
            </a:p>
          </p:txBody>
        </p:sp>
        <p:sp>
          <p:nvSpPr>
            <p:cNvPr id="245767" name="Oval 7"/>
            <p:cNvSpPr>
              <a:spLocks noChangeArrowheads="1"/>
            </p:cNvSpPr>
            <p:nvPr/>
          </p:nvSpPr>
          <p:spPr bwMode="auto">
            <a:xfrm>
              <a:off x="1872" y="3312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>
                  <a:solidFill>
                    <a:schemeClr val="bg2"/>
                  </a:solidFill>
                </a:rPr>
                <a:t>c</a:t>
              </a:r>
            </a:p>
          </p:txBody>
        </p:sp>
        <p:sp>
          <p:nvSpPr>
            <p:cNvPr id="245768" name="Oval 8"/>
            <p:cNvSpPr>
              <a:spLocks noChangeArrowheads="1"/>
            </p:cNvSpPr>
            <p:nvPr/>
          </p:nvSpPr>
          <p:spPr bwMode="auto">
            <a:xfrm>
              <a:off x="2880" y="3312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>
                  <a:solidFill>
                    <a:schemeClr val="bg2"/>
                  </a:solidFill>
                </a:rPr>
                <a:t>d</a:t>
              </a:r>
            </a:p>
          </p:txBody>
        </p:sp>
        <p:sp>
          <p:nvSpPr>
            <p:cNvPr id="245769" name="Line 9"/>
            <p:cNvSpPr>
              <a:spLocks noChangeShapeType="1"/>
            </p:cNvSpPr>
            <p:nvPr/>
          </p:nvSpPr>
          <p:spPr bwMode="auto">
            <a:xfrm>
              <a:off x="2208" y="2592"/>
              <a:ext cx="67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70" name="Line 10"/>
            <p:cNvSpPr>
              <a:spLocks noChangeShapeType="1"/>
            </p:cNvSpPr>
            <p:nvPr/>
          </p:nvSpPr>
          <p:spPr bwMode="auto">
            <a:xfrm>
              <a:off x="2016" y="2784"/>
              <a:ext cx="0" cy="52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71" name="Line 11"/>
            <p:cNvSpPr>
              <a:spLocks noChangeShapeType="1"/>
            </p:cNvSpPr>
            <p:nvPr/>
          </p:nvSpPr>
          <p:spPr bwMode="auto">
            <a:xfrm>
              <a:off x="2208" y="3456"/>
              <a:ext cx="67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72" name="Line 12"/>
            <p:cNvSpPr>
              <a:spLocks noChangeShapeType="1"/>
            </p:cNvSpPr>
            <p:nvPr/>
          </p:nvSpPr>
          <p:spPr bwMode="auto">
            <a:xfrm>
              <a:off x="3024" y="2784"/>
              <a:ext cx="0" cy="52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73" name="Line 13"/>
            <p:cNvSpPr>
              <a:spLocks noChangeShapeType="1"/>
            </p:cNvSpPr>
            <p:nvPr/>
          </p:nvSpPr>
          <p:spPr bwMode="auto">
            <a:xfrm>
              <a:off x="2160" y="2736"/>
              <a:ext cx="720" cy="62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74" name="Line 14"/>
            <p:cNvSpPr>
              <a:spLocks noChangeShapeType="1"/>
            </p:cNvSpPr>
            <p:nvPr/>
          </p:nvSpPr>
          <p:spPr bwMode="auto">
            <a:xfrm flipH="1">
              <a:off x="2160" y="2688"/>
              <a:ext cx="720" cy="67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75" name="Text Box 15"/>
            <p:cNvSpPr txBox="1">
              <a:spLocks noChangeArrowheads="1"/>
            </p:cNvSpPr>
            <p:nvPr/>
          </p:nvSpPr>
          <p:spPr bwMode="auto">
            <a:xfrm>
              <a:off x="1866" y="2887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245776" name="Text Box 16"/>
            <p:cNvSpPr txBox="1">
              <a:spLocks noChangeArrowheads="1"/>
            </p:cNvSpPr>
            <p:nvPr/>
          </p:nvSpPr>
          <p:spPr bwMode="auto">
            <a:xfrm>
              <a:off x="2392" y="2335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245777" name="Text Box 17"/>
            <p:cNvSpPr txBox="1">
              <a:spLocks noChangeArrowheads="1"/>
            </p:cNvSpPr>
            <p:nvPr/>
          </p:nvSpPr>
          <p:spPr bwMode="auto">
            <a:xfrm>
              <a:off x="2392" y="3439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245778" name="Text Box 18"/>
            <p:cNvSpPr txBox="1">
              <a:spLocks noChangeArrowheads="1"/>
            </p:cNvSpPr>
            <p:nvPr/>
          </p:nvSpPr>
          <p:spPr bwMode="auto">
            <a:xfrm>
              <a:off x="2248" y="2719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245779" name="Text Box 19"/>
            <p:cNvSpPr txBox="1">
              <a:spLocks noChangeArrowheads="1"/>
            </p:cNvSpPr>
            <p:nvPr/>
          </p:nvSpPr>
          <p:spPr bwMode="auto">
            <a:xfrm>
              <a:off x="2536" y="2719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245780" name="Text Box 20"/>
            <p:cNvSpPr txBox="1">
              <a:spLocks noChangeArrowheads="1"/>
            </p:cNvSpPr>
            <p:nvPr/>
          </p:nvSpPr>
          <p:spPr bwMode="auto">
            <a:xfrm>
              <a:off x="3016" y="2863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latin typeface="Arial" panose="020B0604020202020204" pitchFamily="34" charset="0"/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85161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3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CF509-26C4-48E6-8ADA-7793D2620CC5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152400"/>
            <a:ext cx="8305800" cy="685800"/>
          </a:xfrm>
        </p:spPr>
        <p:txBody>
          <a:bodyPr/>
          <a:lstStyle/>
          <a:p>
            <a:r>
              <a:rPr lang="en-US" altLang="en-US"/>
              <a:t>TSP by Exhaustive Search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62200" y="1219200"/>
            <a:ext cx="8305800" cy="51816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/>
              <a:t>        Tour                                          Cost</a:t>
            </a:r>
            <a:r>
              <a:rPr lang="en-US" altLang="en-US" u="sng"/>
              <a:t>                   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a</a:t>
            </a:r>
            <a:r>
              <a:rPr lang="en-US" altLang="en-US">
                <a:cs typeface="Times New Roman" panose="02020603050405020304" pitchFamily="18" charset="0"/>
              </a:rPr>
              <a:t>→b→c→d→a                         2+3+7+5 = 17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a</a:t>
            </a:r>
            <a:r>
              <a:rPr lang="en-US" altLang="en-US">
                <a:cs typeface="Times New Roman" panose="02020603050405020304" pitchFamily="18" charset="0"/>
              </a:rPr>
              <a:t>→b→d→c→a                         2+4+7+8 = 21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a</a:t>
            </a:r>
            <a:r>
              <a:rPr lang="en-US" altLang="en-US">
                <a:cs typeface="Times New Roman" panose="02020603050405020304" pitchFamily="18" charset="0"/>
              </a:rPr>
              <a:t>→c→b→d→a                         8+3+4+5 = 20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a</a:t>
            </a:r>
            <a:r>
              <a:rPr lang="en-US" altLang="en-US">
                <a:cs typeface="Times New Roman" panose="02020603050405020304" pitchFamily="18" charset="0"/>
              </a:rPr>
              <a:t>→c→d→b→a                         8+7+4+2 = 21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a</a:t>
            </a:r>
            <a:r>
              <a:rPr lang="en-US" altLang="en-US">
                <a:cs typeface="Times New Roman" panose="02020603050405020304" pitchFamily="18" charset="0"/>
              </a:rPr>
              <a:t>→d→b→c→a                         5+4+3+8 = 20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a</a:t>
            </a:r>
            <a:r>
              <a:rPr lang="en-US" altLang="en-US">
                <a:cs typeface="Times New Roman" panose="02020603050405020304" pitchFamily="18" charset="0"/>
              </a:rPr>
              <a:t>→d→c→b→a                         5+7+3+2 = 17</a:t>
            </a:r>
          </a:p>
          <a:p>
            <a:pPr>
              <a:buFont typeface="Monotype Sorts" pitchFamily="2" charset="2"/>
              <a:buNone/>
            </a:pPr>
            <a:endParaRPr lang="en-US" altLang="en-US" i="1">
              <a:cs typeface="Times New Roman" panose="02020603050405020304" pitchFamily="18" charset="0"/>
            </a:endParaRP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en-US" altLang="en-US">
                <a:cs typeface="Times New Roman" panose="02020603050405020304" pitchFamily="18" charset="0"/>
              </a:rPr>
              <a:t>More tours?</a:t>
            </a: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endParaRPr lang="en-US" altLang="en-US">
              <a:cs typeface="Times New Roman" panose="02020603050405020304" pitchFamily="18" charset="0"/>
            </a:endParaRP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en-US" altLang="en-US">
                <a:cs typeface="Times New Roman" panose="02020603050405020304" pitchFamily="18" charset="0"/>
              </a:rPr>
              <a:t>Less tours?</a:t>
            </a: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endParaRPr lang="en-US" altLang="en-US">
              <a:cs typeface="Times New Roman" panose="02020603050405020304" pitchFamily="18" charset="0"/>
            </a:endParaRP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en-US" altLang="en-US">
                <a:cs typeface="Times New Roman" panose="02020603050405020304" pitchFamily="18" charset="0"/>
              </a:rPr>
              <a:t>Efficiency:</a:t>
            </a:r>
          </a:p>
        </p:txBody>
      </p:sp>
    </p:spTree>
    <p:extLst>
      <p:ext uri="{BB962C8B-B14F-4D97-AF65-F5344CB8AC3E}">
        <p14:creationId xmlns:p14="http://schemas.microsoft.com/office/powerpoint/2010/main" val="153439357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259</TotalTime>
  <Words>1251</Words>
  <Application>Microsoft Office PowerPoint</Application>
  <PresentationFormat>Widescreen</PresentationFormat>
  <Paragraphs>208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Century Gothic</vt:lpstr>
      <vt:lpstr>Monotype Sorts</vt:lpstr>
      <vt:lpstr>Symbol</vt:lpstr>
      <vt:lpstr>Times New Roman</vt:lpstr>
      <vt:lpstr>Wingdings 3</vt:lpstr>
      <vt:lpstr>Wisp</vt:lpstr>
      <vt:lpstr>CMPS 3120       Algorithm Analysis  </vt:lpstr>
      <vt:lpstr>Brute-Force Polynomial Evaluation</vt:lpstr>
      <vt:lpstr>Polynomial Evaluation: Improvement</vt:lpstr>
      <vt:lpstr>Closest-Pair Problem</vt:lpstr>
      <vt:lpstr>Closest-Pair Brute-Force Algorithm (cont.)</vt:lpstr>
      <vt:lpstr>Brute-Force Strengths and Weaknesses</vt:lpstr>
      <vt:lpstr>Exhaustive Search</vt:lpstr>
      <vt:lpstr>Example 1: Traveling Salesman Problem </vt:lpstr>
      <vt:lpstr>TSP by Exhaustive Search</vt:lpstr>
      <vt:lpstr>Example 2: Knapsack Problem</vt:lpstr>
      <vt:lpstr>Knapsack Problem by Exhaustive Search</vt:lpstr>
      <vt:lpstr>Example 3: The Assignment Problem</vt:lpstr>
      <vt:lpstr>Assignment Problem by Exhaustive Search</vt:lpstr>
      <vt:lpstr>Final Comments on Exhaustive Search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41</cp:revision>
  <dcterms:created xsi:type="dcterms:W3CDTF">2016-08-31T19:16:09Z</dcterms:created>
  <dcterms:modified xsi:type="dcterms:W3CDTF">2019-02-27T00:02:23Z</dcterms:modified>
</cp:coreProperties>
</file>