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3A141-771E-4EBB-9470-981612F6E93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6440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29FC38-7DD9-4669-AF3D-EEDCD3D21810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3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638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8128E4-B507-4876-9A4B-45C571A8593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7043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B3C837-4E21-4EBA-9897-7B1E38AF5107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34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685800"/>
            <a:ext cx="6400800" cy="3600450"/>
          </a:xfrm>
          <a:ln/>
        </p:spPr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Try to get the students involved in coming up with these:</a:t>
            </a:r>
          </a:p>
          <a:p>
            <a:r>
              <a:rPr lang="en-US" altLang="en-US"/>
              <a:t>Brute Force:</a:t>
            </a:r>
          </a:p>
          <a:p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/>
              <a:t>= </a:t>
            </a:r>
            <a:r>
              <a:rPr lang="en-US" altLang="en-US" i="1"/>
              <a:t>a*a*a*a*...*a</a:t>
            </a:r>
          </a:p>
          <a:p>
            <a:r>
              <a:rPr lang="en-US" altLang="en-US" i="1"/>
              <a:t>                 n</a:t>
            </a:r>
          </a:p>
          <a:p>
            <a:r>
              <a:rPr lang="en-US" altLang="en-US"/>
              <a:t>Divide and conquer:</a:t>
            </a:r>
          </a:p>
          <a:p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/>
              <a:t>= </a:t>
            </a:r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 baseline="30000"/>
              <a:t>/2 </a:t>
            </a:r>
            <a:r>
              <a:rPr lang="en-US" altLang="en-US" i="1"/>
              <a:t>* a</a:t>
            </a:r>
            <a:r>
              <a:rPr lang="en-US" altLang="en-US" i="1" baseline="30000"/>
              <a:t>n</a:t>
            </a:r>
            <a:r>
              <a:rPr lang="en-US" altLang="en-US" baseline="30000"/>
              <a:t>/2</a:t>
            </a:r>
            <a:r>
              <a:rPr lang="en-US" altLang="en-US" i="1" baseline="30000"/>
              <a:t> </a:t>
            </a:r>
            <a:r>
              <a:rPr lang="en-US" altLang="en-US"/>
              <a:t> (more accurately, </a:t>
            </a:r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/>
              <a:t>= </a:t>
            </a:r>
            <a:r>
              <a:rPr lang="en-US" altLang="en-US" i="1"/>
              <a:t>a</a:t>
            </a:r>
            <a:r>
              <a:rPr lang="en-US" altLang="en-US" baseline="30000">
                <a:sym typeface="Symbol" panose="05050102010706020507" pitchFamily="18" charset="2"/>
              </a:rPr>
              <a:t></a:t>
            </a:r>
            <a:r>
              <a:rPr lang="en-US" altLang="en-US" i="1" baseline="30000"/>
              <a:t>n</a:t>
            </a:r>
            <a:r>
              <a:rPr lang="en-US" altLang="en-US" baseline="30000"/>
              <a:t>/2</a:t>
            </a:r>
            <a:r>
              <a:rPr lang="en-US" altLang="en-US" baseline="30000">
                <a:sym typeface="Symbol" panose="05050102010706020507" pitchFamily="18" charset="2"/>
              </a:rPr>
              <a:t></a:t>
            </a:r>
            <a:r>
              <a:rPr lang="en-US" altLang="en-US" baseline="30000"/>
              <a:t> </a:t>
            </a:r>
            <a:r>
              <a:rPr lang="en-US" altLang="en-US" i="1"/>
              <a:t>* a </a:t>
            </a:r>
            <a:r>
              <a:rPr lang="en-US" altLang="en-US" baseline="30000">
                <a:sym typeface="Symbol" panose="05050102010706020507" pitchFamily="18" charset="2"/>
              </a:rPr>
              <a:t></a:t>
            </a:r>
            <a:r>
              <a:rPr lang="en-US" altLang="en-US" i="1" baseline="30000"/>
              <a:t>n</a:t>
            </a:r>
            <a:r>
              <a:rPr lang="en-US" altLang="en-US" baseline="30000"/>
              <a:t>/2</a:t>
            </a:r>
            <a:r>
              <a:rPr lang="en-US" altLang="en-US" baseline="30000">
                <a:cs typeface="Times New Roman" panose="02020603050405020304" pitchFamily="18" charset="0"/>
              </a:rPr>
              <a:t>│</a:t>
            </a:r>
            <a:r>
              <a:rPr lang="en-US" altLang="en-US">
                <a:cs typeface="Times New Roman" panose="02020603050405020304" pitchFamily="18" charset="0"/>
              </a:rPr>
              <a:t>)</a:t>
            </a:r>
            <a:r>
              <a:rPr lang="en-US" altLang="en-US" i="1" baseline="30000"/>
              <a:t> </a:t>
            </a:r>
          </a:p>
          <a:p>
            <a:endParaRPr lang="en-US" altLang="en-US" i="1" baseline="30000"/>
          </a:p>
          <a:p>
            <a:r>
              <a:rPr lang="en-US" altLang="en-US"/>
              <a:t>Decrease by one:</a:t>
            </a:r>
          </a:p>
          <a:p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/>
              <a:t>= </a:t>
            </a:r>
            <a:r>
              <a:rPr lang="en-US" altLang="en-US" i="1"/>
              <a:t>a</a:t>
            </a:r>
            <a:r>
              <a:rPr lang="en-US" altLang="en-US" i="1" baseline="30000"/>
              <a:t>n-</a:t>
            </a:r>
            <a:r>
              <a:rPr lang="en-US" altLang="en-US" baseline="30000"/>
              <a:t>1</a:t>
            </a:r>
            <a:r>
              <a:rPr lang="en-US" altLang="en-US" i="1"/>
              <a:t>* a            </a:t>
            </a:r>
            <a:r>
              <a:rPr lang="en-US" altLang="en-US"/>
              <a:t>(one hopes a student will ask what is the difference with brute force here:</a:t>
            </a:r>
          </a:p>
          <a:p>
            <a:r>
              <a:rPr lang="en-US" altLang="en-US"/>
              <a:t>                                   there is none in the resulting algorithm, of course, but you can arrive </a:t>
            </a:r>
          </a:p>
          <a:p>
            <a:r>
              <a:rPr lang="en-US" altLang="en-US"/>
              <a:t>                                   at it in two different ways)</a:t>
            </a:r>
            <a:endParaRPr lang="en-US" altLang="en-US" i="1"/>
          </a:p>
          <a:p>
            <a:endParaRPr lang="en-US" altLang="en-US"/>
          </a:p>
          <a:p>
            <a:r>
              <a:rPr lang="en-US" altLang="en-US"/>
              <a:t>Decrease by constant factor:</a:t>
            </a:r>
          </a:p>
          <a:p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/>
              <a:t>= (</a:t>
            </a:r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 baseline="30000"/>
              <a:t>/2</a:t>
            </a:r>
            <a:r>
              <a:rPr lang="en-US" altLang="en-US"/>
              <a:t>)</a:t>
            </a:r>
            <a:r>
              <a:rPr lang="en-US" altLang="en-US" baseline="30000"/>
              <a:t>2                   </a:t>
            </a:r>
            <a:r>
              <a:rPr lang="en-US" altLang="en-US"/>
              <a:t>(again, if no student asks about it, be sure to point out the difference </a:t>
            </a:r>
          </a:p>
          <a:p>
            <a:r>
              <a:rPr lang="en-US" altLang="en-US"/>
              <a:t>                               with divide and conquer. Here there is a significant difference that leads to a </a:t>
            </a:r>
          </a:p>
          <a:p>
            <a:r>
              <a:rPr lang="en-US" altLang="en-US"/>
              <a:t>                               much more efficient algorithm – in divide and conquer we recompute </a:t>
            </a:r>
            <a:r>
              <a:rPr lang="en-US" altLang="en-US" i="1"/>
              <a:t>a</a:t>
            </a:r>
            <a:r>
              <a:rPr lang="en-US" altLang="en-US" i="1" baseline="30000"/>
              <a:t>n</a:t>
            </a:r>
            <a:r>
              <a:rPr lang="en-US" altLang="en-US" baseline="30000"/>
              <a:t>/2</a:t>
            </a:r>
          </a:p>
        </p:txBody>
      </p:sp>
      <p:sp>
        <p:nvSpPr>
          <p:cNvPr id="334852" name="AutoShape 4"/>
          <p:cNvSpPr>
            <a:spLocks/>
          </p:cNvSpPr>
          <p:nvPr/>
        </p:nvSpPr>
        <p:spPr bwMode="auto">
          <a:xfrm rot="-5400000">
            <a:off x="1714500" y="5143500"/>
            <a:ext cx="76200" cy="914400"/>
          </a:xfrm>
          <a:prstGeom prst="leftBrace">
            <a:avLst>
              <a:gd name="adj1" fmla="val 100000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1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AFA30A-E186-481D-95F5-70C4B76720F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305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35C104-F9C8-44F8-BEB8-DA81F138E94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241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BFD867-37A6-4352-A257-E345488CA1A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940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C414C-E26D-4A45-B689-CB6B3719B5E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3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9672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33A17-446D-4852-AAEE-5E363C1B196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3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4467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D4180-CFF1-4D25-B28A-480A00BB691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15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192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192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5B791551-5C6E-438D-BCDC-DD6A2B2A6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649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DD686-61DA-4066-BD5C-9F6F72D4AF3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Decrease-and-Conquer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Monotype Sorts" pitchFamily="2" charset="2"/>
              <a:buAutoNum type="arabicPeriod"/>
            </a:pPr>
            <a:r>
              <a:rPr lang="en-US" altLang="en-US" sz="2800"/>
              <a:t>Reduce problem instance to smaller instance of the same problem</a:t>
            </a:r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altLang="en-US" sz="2800"/>
              <a:t>Solve smaller instance</a:t>
            </a:r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altLang="en-US" sz="2800"/>
              <a:t>Extend solution of smaller instance to obtain solution to original instance</a:t>
            </a:r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 sz="2800"/>
          </a:p>
          <a:p>
            <a:pPr marL="457200" indent="-457200">
              <a:buFont typeface="Monotype Sorts" pitchFamily="2" charset="2"/>
              <a:buAutoNum type="arabicPeriod"/>
            </a:pPr>
            <a:endParaRPr lang="en-US" altLang="en-US"/>
          </a:p>
          <a:p>
            <a:pPr marL="457200" indent="-457200"/>
            <a:r>
              <a:rPr lang="en-US" altLang="en-US"/>
              <a:t>Can be implemented either top-down or bottom-up</a:t>
            </a:r>
          </a:p>
          <a:p>
            <a:pPr marL="457200" indent="-457200"/>
            <a:r>
              <a:rPr lang="en-US" altLang="en-US"/>
              <a:t>Also referred to as </a:t>
            </a:r>
            <a:r>
              <a:rPr lang="en-US" altLang="en-US" i="1"/>
              <a:t>inductive</a:t>
            </a:r>
            <a:r>
              <a:rPr lang="en-US" altLang="en-US"/>
              <a:t> or</a:t>
            </a:r>
            <a:r>
              <a:rPr lang="en-US" altLang="en-US" i="1"/>
              <a:t> incremental</a:t>
            </a:r>
            <a:r>
              <a:rPr lang="en-US" altLang="en-US"/>
              <a:t> approach</a:t>
            </a:r>
          </a:p>
          <a:p>
            <a:pPr marL="457200" indent="-457200"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9087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0AFF-BF4A-4380-9D55-3920097829D1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98438"/>
            <a:ext cx="8382000" cy="685800"/>
          </a:xfrm>
        </p:spPr>
        <p:txBody>
          <a:bodyPr/>
          <a:lstStyle/>
          <a:p>
            <a:r>
              <a:rPr lang="en-US" altLang="en-US"/>
              <a:t>Source Removal Algorithm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143000"/>
            <a:ext cx="8610600" cy="571500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altLang="en-US" u="sng"/>
              <a:t>Source removal algorithm</a:t>
            </a:r>
          </a:p>
          <a:p>
            <a:pPr marL="577850" lvl="1" indent="-120650">
              <a:lnSpc>
                <a:spcPct val="90000"/>
              </a:lnSpc>
              <a:buNone/>
            </a:pPr>
            <a:r>
              <a:rPr lang="en-US" altLang="en-US" sz="2400"/>
              <a:t> Repeatedly identify and remove a </a:t>
            </a:r>
            <a:r>
              <a:rPr lang="en-US" altLang="en-US" sz="2400" i="1"/>
              <a:t>source</a:t>
            </a:r>
            <a:r>
              <a:rPr lang="en-US" altLang="en-US" sz="2400"/>
              <a:t> (a vertex with no incoming edges) and all the edges incident to it until either no vertex is left (problem is solved) or there is no source among remaining vertices (not a dag)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/>
              <a:t>Example:</a:t>
            </a:r>
            <a:endParaRPr lang="en-US" altLang="en-US" sz="2800"/>
          </a:p>
          <a:p>
            <a:pPr marL="577850" lvl="1" indent="-120650">
              <a:lnSpc>
                <a:spcPct val="90000"/>
              </a:lnSpc>
              <a:buNone/>
            </a:pPr>
            <a:endParaRPr lang="en-US" altLang="en-US" sz="2400"/>
          </a:p>
          <a:p>
            <a:pPr marL="577850" lvl="1" indent="-120650">
              <a:lnSpc>
                <a:spcPct val="90000"/>
              </a:lnSpc>
              <a:buNone/>
            </a:pPr>
            <a:endParaRPr lang="en-US" altLang="en-US" sz="2400"/>
          </a:p>
          <a:p>
            <a:pPr marL="577850" lvl="1" indent="-120650">
              <a:lnSpc>
                <a:spcPct val="90000"/>
              </a:lnSpc>
              <a:buNone/>
            </a:pPr>
            <a:endParaRPr lang="en-US" altLang="en-US" sz="2400"/>
          </a:p>
          <a:p>
            <a:pPr marL="577850" lvl="1" indent="-120650">
              <a:lnSpc>
                <a:spcPct val="90000"/>
              </a:lnSpc>
              <a:buNone/>
            </a:pPr>
            <a:endParaRPr lang="en-US" altLang="en-US" sz="2400"/>
          </a:p>
          <a:p>
            <a:pPr marL="577850" lvl="1" indent="-120650">
              <a:lnSpc>
                <a:spcPct val="90000"/>
              </a:lnSpc>
              <a:buNone/>
            </a:pPr>
            <a:endParaRPr lang="en-US" altLang="en-US" sz="2400"/>
          </a:p>
          <a:p>
            <a:pPr marL="577850" lvl="1" indent="-120650">
              <a:lnSpc>
                <a:spcPct val="90000"/>
              </a:lnSpc>
              <a:buNone/>
            </a:pPr>
            <a:endParaRPr lang="en-US" altLang="en-US" sz="2400"/>
          </a:p>
          <a:p>
            <a:pPr marL="457200" indent="-457200">
              <a:lnSpc>
                <a:spcPct val="90000"/>
              </a:lnSpc>
              <a:buNone/>
            </a:pPr>
            <a:endParaRPr lang="en-US" altLang="en-US"/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/>
              <a:t>Efficiency: same as efficiency of the DFS-based algorithm</a:t>
            </a:r>
          </a:p>
        </p:txBody>
      </p:sp>
      <p:sp>
        <p:nvSpPr>
          <p:cNvPr id="378884" name="Oval 4"/>
          <p:cNvSpPr>
            <a:spLocks noChangeArrowheads="1"/>
          </p:cNvSpPr>
          <p:nvPr/>
        </p:nvSpPr>
        <p:spPr bwMode="auto">
          <a:xfrm>
            <a:off x="2133600" y="3657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378885" name="Oval 5"/>
          <p:cNvSpPr>
            <a:spLocks noChangeArrowheads="1"/>
          </p:cNvSpPr>
          <p:nvPr/>
        </p:nvSpPr>
        <p:spPr bwMode="auto">
          <a:xfrm>
            <a:off x="3733800" y="3657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b</a:t>
            </a:r>
          </a:p>
        </p:txBody>
      </p:sp>
      <p:sp>
        <p:nvSpPr>
          <p:cNvPr id="378886" name="Oval 6"/>
          <p:cNvSpPr>
            <a:spLocks noChangeArrowheads="1"/>
          </p:cNvSpPr>
          <p:nvPr/>
        </p:nvSpPr>
        <p:spPr bwMode="auto">
          <a:xfrm>
            <a:off x="2133600" y="5029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e</a:t>
            </a:r>
          </a:p>
        </p:txBody>
      </p:sp>
      <p:sp>
        <p:nvSpPr>
          <p:cNvPr id="378887" name="Oval 7"/>
          <p:cNvSpPr>
            <a:spLocks noChangeArrowheads="1"/>
          </p:cNvSpPr>
          <p:nvPr/>
        </p:nvSpPr>
        <p:spPr bwMode="auto">
          <a:xfrm>
            <a:off x="3733800" y="5029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f</a:t>
            </a:r>
          </a:p>
        </p:txBody>
      </p:sp>
      <p:sp>
        <p:nvSpPr>
          <p:cNvPr id="378888" name="Line 8"/>
          <p:cNvSpPr>
            <a:spLocks noChangeShapeType="1"/>
          </p:cNvSpPr>
          <p:nvPr/>
        </p:nvSpPr>
        <p:spPr bwMode="auto">
          <a:xfrm>
            <a:off x="2667000" y="38862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9" name="Line 9"/>
          <p:cNvSpPr>
            <a:spLocks noChangeShapeType="1"/>
          </p:cNvSpPr>
          <p:nvPr/>
        </p:nvSpPr>
        <p:spPr bwMode="auto">
          <a:xfrm>
            <a:off x="2362200" y="41910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0" name="Line 10"/>
          <p:cNvSpPr>
            <a:spLocks noChangeShapeType="1"/>
          </p:cNvSpPr>
          <p:nvPr/>
        </p:nvSpPr>
        <p:spPr bwMode="auto">
          <a:xfrm>
            <a:off x="2667000" y="52578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1" name="Line 11"/>
          <p:cNvSpPr>
            <a:spLocks noChangeShapeType="1"/>
          </p:cNvSpPr>
          <p:nvPr/>
        </p:nvSpPr>
        <p:spPr bwMode="auto">
          <a:xfrm>
            <a:off x="3962400" y="41910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2" name="Line 12"/>
          <p:cNvSpPr>
            <a:spLocks noChangeShapeType="1"/>
          </p:cNvSpPr>
          <p:nvPr/>
        </p:nvSpPr>
        <p:spPr bwMode="auto">
          <a:xfrm>
            <a:off x="2590800" y="4114800"/>
            <a:ext cx="11430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93" name="Text Box 13"/>
          <p:cNvSpPr txBox="1">
            <a:spLocks noChangeArrowheads="1"/>
          </p:cNvSpPr>
          <p:nvPr/>
        </p:nvSpPr>
        <p:spPr bwMode="auto">
          <a:xfrm>
            <a:off x="2209800" y="4343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894" name="Text Box 14"/>
          <p:cNvSpPr txBox="1">
            <a:spLocks noChangeArrowheads="1"/>
          </p:cNvSpPr>
          <p:nvPr/>
        </p:nvSpPr>
        <p:spPr bwMode="auto">
          <a:xfrm>
            <a:off x="3028950" y="3505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895" name="Text Box 15"/>
          <p:cNvSpPr txBox="1">
            <a:spLocks noChangeArrowheads="1"/>
          </p:cNvSpPr>
          <p:nvPr/>
        </p:nvSpPr>
        <p:spPr bwMode="auto">
          <a:xfrm>
            <a:off x="3028950" y="5257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896" name="Text Box 16"/>
          <p:cNvSpPr txBox="1">
            <a:spLocks noChangeArrowheads="1"/>
          </p:cNvSpPr>
          <p:nvPr/>
        </p:nvSpPr>
        <p:spPr bwMode="auto">
          <a:xfrm>
            <a:off x="2800350" y="4114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897" name="Text Box 17"/>
          <p:cNvSpPr txBox="1">
            <a:spLocks noChangeArrowheads="1"/>
          </p:cNvSpPr>
          <p:nvPr/>
        </p:nvSpPr>
        <p:spPr bwMode="auto">
          <a:xfrm>
            <a:off x="4019550" y="4343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898" name="Oval 18"/>
          <p:cNvSpPr>
            <a:spLocks noChangeArrowheads="1"/>
          </p:cNvSpPr>
          <p:nvPr/>
        </p:nvSpPr>
        <p:spPr bwMode="auto">
          <a:xfrm>
            <a:off x="5410200" y="3657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c</a:t>
            </a:r>
          </a:p>
        </p:txBody>
      </p:sp>
      <p:sp>
        <p:nvSpPr>
          <p:cNvPr id="378899" name="Oval 19"/>
          <p:cNvSpPr>
            <a:spLocks noChangeArrowheads="1"/>
          </p:cNvSpPr>
          <p:nvPr/>
        </p:nvSpPr>
        <p:spPr bwMode="auto">
          <a:xfrm>
            <a:off x="7010400" y="3657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378900" name="Oval 20"/>
          <p:cNvSpPr>
            <a:spLocks noChangeArrowheads="1"/>
          </p:cNvSpPr>
          <p:nvPr/>
        </p:nvSpPr>
        <p:spPr bwMode="auto">
          <a:xfrm>
            <a:off x="5410200" y="5029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g</a:t>
            </a:r>
          </a:p>
        </p:txBody>
      </p:sp>
      <p:sp>
        <p:nvSpPr>
          <p:cNvPr id="378901" name="Oval 21"/>
          <p:cNvSpPr>
            <a:spLocks noChangeArrowheads="1"/>
          </p:cNvSpPr>
          <p:nvPr/>
        </p:nvSpPr>
        <p:spPr bwMode="auto">
          <a:xfrm>
            <a:off x="7010400" y="5029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h</a:t>
            </a:r>
          </a:p>
        </p:txBody>
      </p:sp>
      <p:sp>
        <p:nvSpPr>
          <p:cNvPr id="378902" name="Line 22"/>
          <p:cNvSpPr>
            <a:spLocks noChangeShapeType="1"/>
          </p:cNvSpPr>
          <p:nvPr/>
        </p:nvSpPr>
        <p:spPr bwMode="auto">
          <a:xfrm>
            <a:off x="5638800" y="41910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3" name="Line 23"/>
          <p:cNvSpPr>
            <a:spLocks noChangeShapeType="1"/>
          </p:cNvSpPr>
          <p:nvPr/>
        </p:nvSpPr>
        <p:spPr bwMode="auto">
          <a:xfrm>
            <a:off x="5943600" y="52578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4" name="Line 24"/>
          <p:cNvSpPr>
            <a:spLocks noChangeShapeType="1"/>
          </p:cNvSpPr>
          <p:nvPr/>
        </p:nvSpPr>
        <p:spPr bwMode="auto">
          <a:xfrm>
            <a:off x="7239000" y="41910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5" name="Line 25"/>
          <p:cNvSpPr>
            <a:spLocks noChangeShapeType="1"/>
          </p:cNvSpPr>
          <p:nvPr/>
        </p:nvSpPr>
        <p:spPr bwMode="auto">
          <a:xfrm flipV="1">
            <a:off x="5943600" y="39624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6" name="Text Box 26"/>
          <p:cNvSpPr txBox="1">
            <a:spLocks noChangeArrowheads="1"/>
          </p:cNvSpPr>
          <p:nvPr/>
        </p:nvSpPr>
        <p:spPr bwMode="auto">
          <a:xfrm>
            <a:off x="5470525" y="43815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907" name="Text Box 27"/>
          <p:cNvSpPr txBox="1">
            <a:spLocks noChangeArrowheads="1"/>
          </p:cNvSpPr>
          <p:nvPr/>
        </p:nvSpPr>
        <p:spPr bwMode="auto">
          <a:xfrm>
            <a:off x="6305550" y="3505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908" name="Text Box 28"/>
          <p:cNvSpPr txBox="1">
            <a:spLocks noChangeArrowheads="1"/>
          </p:cNvSpPr>
          <p:nvPr/>
        </p:nvSpPr>
        <p:spPr bwMode="auto">
          <a:xfrm>
            <a:off x="6305550" y="5257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909" name="Text Box 29"/>
          <p:cNvSpPr txBox="1">
            <a:spLocks noChangeArrowheads="1"/>
          </p:cNvSpPr>
          <p:nvPr/>
        </p:nvSpPr>
        <p:spPr bwMode="auto">
          <a:xfrm>
            <a:off x="6076950" y="4114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910" name="Text Box 30"/>
          <p:cNvSpPr txBox="1">
            <a:spLocks noChangeArrowheads="1"/>
          </p:cNvSpPr>
          <p:nvPr/>
        </p:nvSpPr>
        <p:spPr bwMode="auto">
          <a:xfrm>
            <a:off x="6534150" y="4114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911" name="Text Box 31"/>
          <p:cNvSpPr txBox="1">
            <a:spLocks noChangeArrowheads="1"/>
          </p:cNvSpPr>
          <p:nvPr/>
        </p:nvSpPr>
        <p:spPr bwMode="auto">
          <a:xfrm>
            <a:off x="7296150" y="4343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8912" name="Line 32"/>
          <p:cNvSpPr>
            <a:spLocks noChangeShapeType="1"/>
          </p:cNvSpPr>
          <p:nvPr/>
        </p:nvSpPr>
        <p:spPr bwMode="auto">
          <a:xfrm>
            <a:off x="4267200" y="4038600"/>
            <a:ext cx="1219200" cy="1066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11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6FA6-82EB-4A6D-B289-4E666C5945A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3 Types of Decrease and Conquer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55911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i="1" u="sng"/>
              <a:t>Decrease by a constant </a:t>
            </a:r>
            <a:r>
              <a:rPr lang="en-US" altLang="en-US"/>
              <a:t>(usually by 1):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insertion sort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topological sorting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algorithms for generating permutations, subsets</a:t>
            </a:r>
            <a:r>
              <a:rPr lang="en-US" altLang="en-US"/>
              <a:t>	</a:t>
            </a:r>
          </a:p>
          <a:p>
            <a:pPr>
              <a:lnSpc>
                <a:spcPct val="90000"/>
              </a:lnSpc>
            </a:pPr>
            <a:endParaRPr lang="en-US" altLang="en-US" sz="2000"/>
          </a:p>
          <a:p>
            <a:pPr>
              <a:lnSpc>
                <a:spcPct val="90000"/>
              </a:lnSpc>
            </a:pPr>
            <a:r>
              <a:rPr lang="en-US" altLang="en-US" i="1" u="sng"/>
              <a:t>Decrease by a constant factor</a:t>
            </a:r>
            <a:r>
              <a:rPr lang="en-US" altLang="en-US"/>
              <a:t> (usually by half)</a:t>
            </a:r>
            <a:endParaRPr lang="en-US" altLang="en-US" i="1" u="sng"/>
          </a:p>
          <a:p>
            <a:pPr lvl="1">
              <a:lnSpc>
                <a:spcPct val="90000"/>
              </a:lnSpc>
            </a:pPr>
            <a:r>
              <a:rPr lang="en-US" altLang="en-US" sz="2400"/>
              <a:t>binary search and bisection method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exponentiation by squaring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multiplication </a:t>
            </a:r>
            <a:r>
              <a:rPr lang="en-US" altLang="en-US" sz="2400">
                <a:cs typeface="Times New Roman" panose="02020603050405020304" pitchFamily="18" charset="0"/>
              </a:rPr>
              <a:t>à la russe</a:t>
            </a:r>
            <a:br>
              <a:rPr lang="en-US" altLang="en-US" sz="2400">
                <a:cs typeface="Times New Roman" panose="02020603050405020304" pitchFamily="18" charset="0"/>
              </a:rPr>
            </a:b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i="1" u="sng"/>
              <a:t>Variable-size decrease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Euclid’s algorithm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selection by partition</a:t>
            </a:r>
          </a:p>
          <a:p>
            <a:pPr lvl="1">
              <a:lnSpc>
                <a:spcPct val="90000"/>
              </a:lnSpc>
            </a:pPr>
            <a:r>
              <a:rPr lang="en-US" altLang="en-US" sz="2400"/>
              <a:t>Nim-like games</a:t>
            </a:r>
            <a:endParaRPr lang="en-US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488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2CAE4-733B-4F1D-AA05-7C8DF9FCFC2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What’s the difference?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Consider the problem of exponentiation: Compute  </a:t>
            </a:r>
            <a:r>
              <a:rPr lang="en-US" altLang="en-US" i="1" dirty="0"/>
              <a:t>a</a:t>
            </a:r>
            <a:r>
              <a:rPr lang="en-US" altLang="en-US" i="1" baseline="30000" dirty="0"/>
              <a:t>n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Brute Force:</a:t>
            </a:r>
          </a:p>
          <a:p>
            <a:endParaRPr lang="en-US" altLang="en-US" dirty="0"/>
          </a:p>
          <a:p>
            <a:r>
              <a:rPr lang="en-US" altLang="en-US" dirty="0"/>
              <a:t>Divide and conquer: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Decrease by one: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Decrease by constant factor:</a:t>
            </a:r>
          </a:p>
        </p:txBody>
      </p:sp>
    </p:spTree>
    <p:extLst>
      <p:ext uri="{BB962C8B-B14F-4D97-AF65-F5344CB8AC3E}">
        <p14:creationId xmlns:p14="http://schemas.microsoft.com/office/powerpoint/2010/main" val="153345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25276-DD55-4C9C-A60B-CCFDEEECD07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Insertion Sort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066801"/>
            <a:ext cx="8534400" cy="55911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To sort array A[0..</a:t>
            </a:r>
            <a:r>
              <a:rPr lang="en-US" altLang="en-US" sz="2800" i="1"/>
              <a:t>n</a:t>
            </a:r>
            <a:r>
              <a:rPr lang="en-US" altLang="en-US" sz="2800"/>
              <a:t>-1], sort A[0..</a:t>
            </a:r>
            <a:r>
              <a:rPr lang="en-US" altLang="en-US" sz="2800" i="1"/>
              <a:t>n</a:t>
            </a:r>
            <a:r>
              <a:rPr lang="en-US" altLang="en-US" sz="2800"/>
              <a:t>-2] recursively and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then insert A[</a:t>
            </a:r>
            <a:r>
              <a:rPr lang="en-US" altLang="en-US" sz="2800" i="1"/>
              <a:t>n</a:t>
            </a:r>
            <a:r>
              <a:rPr lang="en-US" altLang="en-US" sz="2800"/>
              <a:t>-1] in its proper place among the sorted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/>
              <a:t> A[0..</a:t>
            </a:r>
            <a:r>
              <a:rPr lang="en-US" altLang="en-US" sz="2800" i="1"/>
              <a:t>n</a:t>
            </a:r>
            <a:r>
              <a:rPr lang="en-US" altLang="en-US" sz="2800"/>
              <a:t>-2]</a:t>
            </a:r>
            <a:br>
              <a:rPr lang="en-US" altLang="en-US" sz="2800"/>
            </a:br>
            <a:r>
              <a:rPr lang="en-US" altLang="en-US"/>
              <a:t> </a:t>
            </a:r>
          </a:p>
          <a:p>
            <a:r>
              <a:rPr lang="en-US" altLang="en-US"/>
              <a:t>Usually implemented bottom up (nonrecursively)</a:t>
            </a:r>
            <a:br>
              <a:rPr lang="en-US" altLang="en-US"/>
            </a:br>
            <a:endParaRPr lang="en-US" altLang="en-US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Example:   Sort  6,  4,  1,  8,  5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 6 | </a:t>
            </a:r>
            <a:r>
              <a:rPr lang="en-US" altLang="en-US" u="sng"/>
              <a:t>4</a:t>
            </a:r>
            <a:r>
              <a:rPr lang="en-US" altLang="en-US"/>
              <a:t>   1   8   5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	 4   6 | </a:t>
            </a:r>
            <a:r>
              <a:rPr lang="en-US" altLang="en-US" u="sng"/>
              <a:t>1</a:t>
            </a:r>
            <a:r>
              <a:rPr lang="en-US" altLang="en-US"/>
              <a:t>   8   5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	 1   4   6 | </a:t>
            </a:r>
            <a:r>
              <a:rPr lang="en-US" altLang="en-US" u="sng"/>
              <a:t>8</a:t>
            </a:r>
            <a:r>
              <a:rPr lang="en-US" altLang="en-US"/>
              <a:t>   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	 1   4   6   8 | </a:t>
            </a:r>
            <a:r>
              <a:rPr lang="en-US" altLang="en-US" u="sng"/>
              <a:t>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/>
              <a:t>	 1   4   5   6   8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9409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CF7F-B0A0-48E4-81EC-0FA798E752EB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Pseudocode of Insertion Sort 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19200"/>
            <a:ext cx="8534400" cy="5334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  <a:p>
            <a:pPr>
              <a:buFont typeface="Monotype Sorts" pitchFamily="2" charset="2"/>
              <a:buNone/>
            </a:pPr>
            <a:endParaRPr lang="en-US" altLang="en-US" sz="2000" i="1">
              <a:cs typeface="Times New Roman" panose="02020603050405020304" pitchFamily="18" charset="0"/>
            </a:endParaRPr>
          </a:p>
        </p:txBody>
      </p:sp>
      <p:pic>
        <p:nvPicPr>
          <p:cNvPr id="411652" name="Picture 4" descr="5_1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143000"/>
            <a:ext cx="8686800" cy="47625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649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73954-8755-403C-9EFB-73C874973CC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Analysis of Insertion Sort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066801"/>
            <a:ext cx="8534400" cy="5591175"/>
          </a:xfrm>
        </p:spPr>
        <p:txBody>
          <a:bodyPr/>
          <a:lstStyle/>
          <a:p>
            <a:r>
              <a:rPr lang="en-US" altLang="en-US"/>
              <a:t>Time efficiency</a:t>
            </a:r>
          </a:p>
          <a:p>
            <a:pPr>
              <a:buFont typeface="Monotype Sorts" pitchFamily="2" charset="2"/>
              <a:buNone/>
            </a:pPr>
            <a:r>
              <a:rPr lang="en-US" altLang="en-US" i="1">
                <a:cs typeface="Times New Roman" panose="02020603050405020304" pitchFamily="18" charset="0"/>
              </a:rPr>
              <a:t>	C</a:t>
            </a:r>
            <a:r>
              <a:rPr lang="en-US" altLang="en-US" i="1" baseline="-25000">
                <a:cs typeface="Times New Roman" panose="02020603050405020304" pitchFamily="18" charset="0"/>
              </a:rPr>
              <a:t>worst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) = 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-1)/2 </a:t>
            </a:r>
            <a:r>
              <a:rPr kumimoji="0" lang="en-US" altLang="en-US">
                <a:sym typeface="Symbol" panose="05050102010706020507" pitchFamily="18" charset="2"/>
              </a:rPr>
              <a:t></a:t>
            </a:r>
            <a:r>
              <a:rPr lang="en-US" altLang="en-US">
                <a:cs typeface="Times New Roman" panose="02020603050405020304" pitchFamily="18" charset="0"/>
              </a:rPr>
              <a:t> </a:t>
            </a:r>
            <a:r>
              <a:rPr kumimoji="0" lang="el-GR" altLang="en-US">
                <a:cs typeface="Times New Roman" panose="02020603050405020304" pitchFamily="18" charset="0"/>
                <a:sym typeface="Symbol" panose="05050102010706020507" pitchFamily="18" charset="2"/>
              </a:rPr>
              <a:t>Θ</a:t>
            </a:r>
            <a:r>
              <a:rPr kumimoji="0"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kumimoji="0" lang="en-US" altLang="en-US" i="1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en-US" baseline="3000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	C</a:t>
            </a:r>
            <a:r>
              <a:rPr lang="en-US" altLang="en-US" baseline="-25000"/>
              <a:t>avg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 </a:t>
            </a:r>
            <a:r>
              <a:rPr lang="en-US" altLang="en-US">
                <a:cs typeface="Times New Roman" panose="02020603050405020304" pitchFamily="18" charset="0"/>
              </a:rPr>
              <a:t>≈</a:t>
            </a:r>
            <a:r>
              <a:rPr lang="en-US" altLang="en-US"/>
              <a:t> </a:t>
            </a:r>
            <a:r>
              <a:rPr kumimoji="0" lang="en-US" altLang="en-US" i="1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en-US" baseline="3000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/>
              <a:t>/4 </a:t>
            </a:r>
            <a:r>
              <a:rPr kumimoji="0" lang="en-US" altLang="en-US">
                <a:sym typeface="Symbol" panose="05050102010706020507" pitchFamily="18" charset="2"/>
              </a:rPr>
              <a:t> </a:t>
            </a:r>
            <a:r>
              <a:rPr kumimoji="0" lang="el-GR" altLang="en-US">
                <a:cs typeface="Times New Roman" panose="02020603050405020304" pitchFamily="18" charset="0"/>
                <a:sym typeface="Symbol" panose="05050102010706020507" pitchFamily="18" charset="2"/>
              </a:rPr>
              <a:t>Θ</a:t>
            </a:r>
            <a:r>
              <a:rPr kumimoji="0"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kumimoji="0" lang="en-US" altLang="en-US" i="1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en-US" baseline="30000"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>
              <a:buFont typeface="Monotype Sorts" pitchFamily="2" charset="2"/>
              <a:buNone/>
            </a:pPr>
            <a:r>
              <a:rPr lang="en-US" altLang="en-US" i="1">
                <a:cs typeface="Times New Roman" panose="02020603050405020304" pitchFamily="18" charset="0"/>
              </a:rPr>
              <a:t>	C</a:t>
            </a:r>
            <a:r>
              <a:rPr lang="en-US" altLang="en-US" i="1" baseline="-25000">
                <a:cs typeface="Times New Roman" panose="02020603050405020304" pitchFamily="18" charset="0"/>
              </a:rPr>
              <a:t>best</a:t>
            </a:r>
            <a:r>
              <a:rPr lang="en-US" altLang="en-US">
                <a:cs typeface="Times New Roman" panose="02020603050405020304" pitchFamily="18" charset="0"/>
              </a:rPr>
              <a:t>(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) = </a:t>
            </a:r>
            <a:r>
              <a:rPr lang="en-US" altLang="en-US" i="1">
                <a:cs typeface="Times New Roman" panose="02020603050405020304" pitchFamily="18" charset="0"/>
              </a:rPr>
              <a:t>n</a:t>
            </a:r>
            <a:r>
              <a:rPr lang="en-US" altLang="en-US">
                <a:cs typeface="Times New Roman" panose="02020603050405020304" pitchFamily="18" charset="0"/>
              </a:rPr>
              <a:t> - 1 </a:t>
            </a:r>
            <a:r>
              <a:rPr kumimoji="0" lang="en-US" altLang="en-US">
                <a:sym typeface="Symbol" panose="05050102010706020507" pitchFamily="18" charset="2"/>
              </a:rPr>
              <a:t> </a:t>
            </a:r>
            <a:r>
              <a:rPr kumimoji="0" lang="el-GR" altLang="en-US">
                <a:cs typeface="Times New Roman" panose="02020603050405020304" pitchFamily="18" charset="0"/>
                <a:sym typeface="Symbol" panose="05050102010706020507" pitchFamily="18" charset="2"/>
              </a:rPr>
              <a:t>Θ</a:t>
            </a:r>
            <a:r>
              <a:rPr kumimoji="0"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kumimoji="0" lang="en-US" altLang="en-US" i="1"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kumimoji="0" lang="en-US" altLang="en-US"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en-US" sz="3200">
                <a:cs typeface="Times New Roman" panose="02020603050405020304" pitchFamily="18" charset="0"/>
              </a:rPr>
              <a:t>  </a:t>
            </a:r>
            <a:r>
              <a:rPr lang="en-US" altLang="en-US">
                <a:cs typeface="Times New Roman" panose="02020603050405020304" pitchFamily="18" charset="0"/>
              </a:rPr>
              <a:t>(also fast on almost sorted arrays)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Space efficiency: in-place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Stability: yes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Best elementary sorting algorithm overall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Binary insertion sort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549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A9670-4DEA-4102-A860-5571E39354F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Dags and Topological Sorting</a:t>
            </a:r>
          </a:p>
        </p:txBody>
      </p:sp>
      <p:sp>
        <p:nvSpPr>
          <p:cNvPr id="375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1"/>
            <a:ext cx="8382000" cy="5591175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/>
              <a:t>A </a:t>
            </a:r>
            <a:r>
              <a:rPr lang="en-US" altLang="en-US" i="1" u="sng"/>
              <a:t>dag</a:t>
            </a:r>
            <a:r>
              <a:rPr lang="en-US" altLang="en-US"/>
              <a:t>: a directed acyclic graph, i.e. a directed graph with no (directed) cycles</a:t>
            </a:r>
            <a:br>
              <a:rPr lang="en-US" altLang="en-US"/>
            </a:br>
            <a:br>
              <a:rPr lang="en-US" altLang="en-US" sz="2000"/>
            </a:br>
            <a:br>
              <a:rPr lang="en-US" altLang="en-US" sz="2000"/>
            </a:br>
            <a:br>
              <a:rPr lang="en-US" altLang="en-US" sz="2000"/>
            </a:br>
            <a:br>
              <a:rPr lang="en-US" altLang="en-US" sz="2000"/>
            </a:br>
            <a:br>
              <a:rPr lang="en-US" altLang="en-US" sz="2000"/>
            </a:br>
            <a:endParaRPr lang="en-US" altLang="en-US" sz="2000"/>
          </a:p>
          <a:p>
            <a:pPr marL="0" indent="0">
              <a:lnSpc>
                <a:spcPct val="80000"/>
              </a:lnSpc>
              <a:buNone/>
            </a:pPr>
            <a:br>
              <a:rPr lang="en-US" altLang="en-US"/>
            </a:br>
            <a:br>
              <a:rPr lang="en-US" altLang="en-US"/>
            </a:br>
            <a:endParaRPr lang="en-US" altLang="en-US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/>
              <a:t>Arise in modeling many problems that involve prerequisite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/>
              <a:t>constraints (construction projects, document version control)</a:t>
            </a:r>
          </a:p>
          <a:p>
            <a:pPr marL="0" indent="0">
              <a:lnSpc>
                <a:spcPct val="80000"/>
              </a:lnSpc>
            </a:pPr>
            <a:endParaRPr lang="en-US" altLang="en-US" sz="200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/>
              <a:t>Vertices of a dag can be linearly ordered so that for every edge</a:t>
            </a:r>
            <a:br>
              <a:rPr lang="en-US" altLang="en-US"/>
            </a:br>
            <a:r>
              <a:rPr lang="en-US" altLang="en-US"/>
              <a:t>its starting vertex is listed before its ending vertex (</a:t>
            </a:r>
            <a:r>
              <a:rPr lang="en-US" altLang="en-US" i="1" u="sng"/>
              <a:t>topological   sorting</a:t>
            </a:r>
            <a:r>
              <a:rPr lang="en-US" altLang="en-US"/>
              <a:t>).  Being a dag is also a necessary condition for topological sorting be possible. </a:t>
            </a:r>
            <a:endParaRPr lang="en-US" altLang="en-US" sz="2000"/>
          </a:p>
        </p:txBody>
      </p:sp>
      <p:sp>
        <p:nvSpPr>
          <p:cNvPr id="375812" name="Oval 4"/>
          <p:cNvSpPr>
            <a:spLocks noChangeArrowheads="1"/>
          </p:cNvSpPr>
          <p:nvPr/>
        </p:nvSpPr>
        <p:spPr bwMode="auto">
          <a:xfrm>
            <a:off x="3429000" y="1981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375813" name="Oval 5"/>
          <p:cNvSpPr>
            <a:spLocks noChangeArrowheads="1"/>
          </p:cNvSpPr>
          <p:nvPr/>
        </p:nvSpPr>
        <p:spPr bwMode="auto">
          <a:xfrm>
            <a:off x="5029200" y="1981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b</a:t>
            </a:r>
          </a:p>
        </p:txBody>
      </p:sp>
      <p:sp>
        <p:nvSpPr>
          <p:cNvPr id="375814" name="Oval 6"/>
          <p:cNvSpPr>
            <a:spLocks noChangeArrowheads="1"/>
          </p:cNvSpPr>
          <p:nvPr/>
        </p:nvSpPr>
        <p:spPr bwMode="auto">
          <a:xfrm>
            <a:off x="3429000" y="33528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c</a:t>
            </a:r>
          </a:p>
        </p:txBody>
      </p:sp>
      <p:sp>
        <p:nvSpPr>
          <p:cNvPr id="375815" name="Oval 7"/>
          <p:cNvSpPr>
            <a:spLocks noChangeArrowheads="1"/>
          </p:cNvSpPr>
          <p:nvPr/>
        </p:nvSpPr>
        <p:spPr bwMode="auto">
          <a:xfrm>
            <a:off x="5029200" y="33528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375816" name="Line 8"/>
          <p:cNvSpPr>
            <a:spLocks noChangeShapeType="1"/>
          </p:cNvSpPr>
          <p:nvPr/>
        </p:nvSpPr>
        <p:spPr bwMode="auto">
          <a:xfrm>
            <a:off x="3962400" y="22098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7" name="Line 9"/>
          <p:cNvSpPr>
            <a:spLocks noChangeShapeType="1"/>
          </p:cNvSpPr>
          <p:nvPr/>
        </p:nvSpPr>
        <p:spPr bwMode="auto">
          <a:xfrm>
            <a:off x="3657600" y="25146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8" name="Line 10"/>
          <p:cNvSpPr>
            <a:spLocks noChangeShapeType="1"/>
          </p:cNvSpPr>
          <p:nvPr/>
        </p:nvSpPr>
        <p:spPr bwMode="auto">
          <a:xfrm>
            <a:off x="3962400" y="35814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19" name="Line 11"/>
          <p:cNvSpPr>
            <a:spLocks noChangeShapeType="1"/>
          </p:cNvSpPr>
          <p:nvPr/>
        </p:nvSpPr>
        <p:spPr bwMode="auto">
          <a:xfrm>
            <a:off x="5257800" y="25146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0" name="Line 12"/>
          <p:cNvSpPr>
            <a:spLocks noChangeShapeType="1"/>
          </p:cNvSpPr>
          <p:nvPr/>
        </p:nvSpPr>
        <p:spPr bwMode="auto">
          <a:xfrm>
            <a:off x="3886200" y="2438400"/>
            <a:ext cx="11430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21" name="Text Box 13"/>
          <p:cNvSpPr txBox="1">
            <a:spLocks noChangeArrowheads="1"/>
          </p:cNvSpPr>
          <p:nvPr/>
        </p:nvSpPr>
        <p:spPr bwMode="auto">
          <a:xfrm>
            <a:off x="3489325" y="27051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22" name="Text Box 14"/>
          <p:cNvSpPr txBox="1">
            <a:spLocks noChangeArrowheads="1"/>
          </p:cNvSpPr>
          <p:nvPr/>
        </p:nvSpPr>
        <p:spPr bwMode="auto">
          <a:xfrm>
            <a:off x="4324350" y="3581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23" name="Text Box 15"/>
          <p:cNvSpPr txBox="1">
            <a:spLocks noChangeArrowheads="1"/>
          </p:cNvSpPr>
          <p:nvPr/>
        </p:nvSpPr>
        <p:spPr bwMode="auto">
          <a:xfrm>
            <a:off x="4095750" y="2438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24" name="Text Box 16"/>
          <p:cNvSpPr txBox="1">
            <a:spLocks noChangeArrowheads="1"/>
          </p:cNvSpPr>
          <p:nvPr/>
        </p:nvSpPr>
        <p:spPr bwMode="auto">
          <a:xfrm>
            <a:off x="5314950" y="26670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25" name="Oval 17"/>
          <p:cNvSpPr>
            <a:spLocks noChangeArrowheads="1"/>
          </p:cNvSpPr>
          <p:nvPr/>
        </p:nvSpPr>
        <p:spPr bwMode="auto">
          <a:xfrm>
            <a:off x="6705600" y="1981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375826" name="Oval 18"/>
          <p:cNvSpPr>
            <a:spLocks noChangeArrowheads="1"/>
          </p:cNvSpPr>
          <p:nvPr/>
        </p:nvSpPr>
        <p:spPr bwMode="auto">
          <a:xfrm>
            <a:off x="8305800" y="19812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b</a:t>
            </a:r>
          </a:p>
        </p:txBody>
      </p:sp>
      <p:sp>
        <p:nvSpPr>
          <p:cNvPr id="375827" name="Oval 19"/>
          <p:cNvSpPr>
            <a:spLocks noChangeArrowheads="1"/>
          </p:cNvSpPr>
          <p:nvPr/>
        </p:nvSpPr>
        <p:spPr bwMode="auto">
          <a:xfrm>
            <a:off x="6705600" y="33528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c</a:t>
            </a:r>
          </a:p>
        </p:txBody>
      </p:sp>
      <p:sp>
        <p:nvSpPr>
          <p:cNvPr id="375828" name="Oval 20"/>
          <p:cNvSpPr>
            <a:spLocks noChangeArrowheads="1"/>
          </p:cNvSpPr>
          <p:nvPr/>
        </p:nvSpPr>
        <p:spPr bwMode="auto">
          <a:xfrm>
            <a:off x="8305800" y="33528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375829" name="Line 21"/>
          <p:cNvSpPr>
            <a:spLocks noChangeShapeType="1"/>
          </p:cNvSpPr>
          <p:nvPr/>
        </p:nvSpPr>
        <p:spPr bwMode="auto">
          <a:xfrm>
            <a:off x="6934200" y="25146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0" name="Line 22"/>
          <p:cNvSpPr>
            <a:spLocks noChangeShapeType="1"/>
          </p:cNvSpPr>
          <p:nvPr/>
        </p:nvSpPr>
        <p:spPr bwMode="auto">
          <a:xfrm>
            <a:off x="7239000" y="35814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1" name="Line 23"/>
          <p:cNvSpPr>
            <a:spLocks noChangeShapeType="1"/>
          </p:cNvSpPr>
          <p:nvPr/>
        </p:nvSpPr>
        <p:spPr bwMode="auto">
          <a:xfrm>
            <a:off x="8534400" y="25146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2" name="Line 24"/>
          <p:cNvSpPr>
            <a:spLocks noChangeShapeType="1"/>
          </p:cNvSpPr>
          <p:nvPr/>
        </p:nvSpPr>
        <p:spPr bwMode="auto">
          <a:xfrm flipV="1">
            <a:off x="7239000" y="22860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3" name="Text Box 25"/>
          <p:cNvSpPr txBox="1">
            <a:spLocks noChangeArrowheads="1"/>
          </p:cNvSpPr>
          <p:nvPr/>
        </p:nvSpPr>
        <p:spPr bwMode="auto">
          <a:xfrm>
            <a:off x="6765925" y="27051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34" name="Text Box 26"/>
          <p:cNvSpPr txBox="1">
            <a:spLocks noChangeArrowheads="1"/>
          </p:cNvSpPr>
          <p:nvPr/>
        </p:nvSpPr>
        <p:spPr bwMode="auto">
          <a:xfrm>
            <a:off x="7600950" y="3581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35" name="Text Box 27"/>
          <p:cNvSpPr txBox="1">
            <a:spLocks noChangeArrowheads="1"/>
          </p:cNvSpPr>
          <p:nvPr/>
        </p:nvSpPr>
        <p:spPr bwMode="auto">
          <a:xfrm>
            <a:off x="7372350" y="2438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36" name="Text Box 28"/>
          <p:cNvSpPr txBox="1">
            <a:spLocks noChangeArrowheads="1"/>
          </p:cNvSpPr>
          <p:nvPr/>
        </p:nvSpPr>
        <p:spPr bwMode="auto">
          <a:xfrm>
            <a:off x="7829550" y="2438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37" name="Text Box 29"/>
          <p:cNvSpPr txBox="1">
            <a:spLocks noChangeArrowheads="1"/>
          </p:cNvSpPr>
          <p:nvPr/>
        </p:nvSpPr>
        <p:spPr bwMode="auto">
          <a:xfrm>
            <a:off x="8591550" y="26670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5838" name="Line 30"/>
          <p:cNvSpPr>
            <a:spLocks noChangeShapeType="1"/>
          </p:cNvSpPr>
          <p:nvPr/>
        </p:nvSpPr>
        <p:spPr bwMode="auto">
          <a:xfrm>
            <a:off x="7162800" y="2438400"/>
            <a:ext cx="1219200" cy="1066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5839" name="Text Box 31"/>
          <p:cNvSpPr txBox="1">
            <a:spLocks noChangeArrowheads="1"/>
          </p:cNvSpPr>
          <p:nvPr/>
        </p:nvSpPr>
        <p:spPr bwMode="auto">
          <a:xfrm>
            <a:off x="2362200" y="2590800"/>
            <a:ext cx="990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dag</a:t>
            </a:r>
          </a:p>
        </p:txBody>
      </p:sp>
      <p:sp>
        <p:nvSpPr>
          <p:cNvPr id="375840" name="Text Box 32"/>
          <p:cNvSpPr txBox="1">
            <a:spLocks noChangeArrowheads="1"/>
          </p:cNvSpPr>
          <p:nvPr/>
        </p:nvSpPr>
        <p:spPr bwMode="auto">
          <a:xfrm>
            <a:off x="8915400" y="2590800"/>
            <a:ext cx="1524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 a dag</a:t>
            </a:r>
          </a:p>
        </p:txBody>
      </p:sp>
    </p:spTree>
    <p:extLst>
      <p:ext uri="{BB962C8B-B14F-4D97-AF65-F5344CB8AC3E}">
        <p14:creationId xmlns:p14="http://schemas.microsoft.com/office/powerpoint/2010/main" val="2727205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7BFD4-19C5-455A-86FC-9F13951EC8D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Topological Sorting Example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143001"/>
            <a:ext cx="8305800" cy="50577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kumimoji="0" lang="en-US" altLang="en-US"/>
              <a:t>Order the following items in a food chain</a:t>
            </a: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  <p:sp>
        <p:nvSpPr>
          <p:cNvPr id="376836" name="Oval 4"/>
          <p:cNvSpPr>
            <a:spLocks noChangeArrowheads="1"/>
          </p:cNvSpPr>
          <p:nvPr/>
        </p:nvSpPr>
        <p:spPr bwMode="auto">
          <a:xfrm>
            <a:off x="2590800" y="3429000"/>
            <a:ext cx="1143000" cy="6096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fish</a:t>
            </a:r>
          </a:p>
        </p:txBody>
      </p:sp>
      <p:sp>
        <p:nvSpPr>
          <p:cNvPr id="376837" name="Oval 5"/>
          <p:cNvSpPr>
            <a:spLocks noChangeArrowheads="1"/>
          </p:cNvSpPr>
          <p:nvPr/>
        </p:nvSpPr>
        <p:spPr bwMode="auto">
          <a:xfrm>
            <a:off x="4114800" y="2819400"/>
            <a:ext cx="1143000" cy="6096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human</a:t>
            </a:r>
          </a:p>
        </p:txBody>
      </p:sp>
      <p:sp>
        <p:nvSpPr>
          <p:cNvPr id="376838" name="Oval 6"/>
          <p:cNvSpPr>
            <a:spLocks noChangeArrowheads="1"/>
          </p:cNvSpPr>
          <p:nvPr/>
        </p:nvSpPr>
        <p:spPr bwMode="auto">
          <a:xfrm>
            <a:off x="3657600" y="4343400"/>
            <a:ext cx="1143000" cy="6096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shrimp</a:t>
            </a:r>
          </a:p>
        </p:txBody>
      </p:sp>
      <p:sp>
        <p:nvSpPr>
          <p:cNvPr id="376839" name="Oval 7"/>
          <p:cNvSpPr>
            <a:spLocks noChangeArrowheads="1"/>
          </p:cNvSpPr>
          <p:nvPr/>
        </p:nvSpPr>
        <p:spPr bwMode="auto">
          <a:xfrm>
            <a:off x="5791200" y="3810000"/>
            <a:ext cx="1143000" cy="6096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sheep</a:t>
            </a:r>
          </a:p>
        </p:txBody>
      </p:sp>
      <p:sp>
        <p:nvSpPr>
          <p:cNvPr id="376840" name="Oval 8"/>
          <p:cNvSpPr>
            <a:spLocks noChangeArrowheads="1"/>
          </p:cNvSpPr>
          <p:nvPr/>
        </p:nvSpPr>
        <p:spPr bwMode="auto">
          <a:xfrm>
            <a:off x="4495800" y="5410200"/>
            <a:ext cx="1143000" cy="6096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wheat</a:t>
            </a:r>
          </a:p>
        </p:txBody>
      </p:sp>
      <p:sp>
        <p:nvSpPr>
          <p:cNvPr id="376841" name="Oval 9"/>
          <p:cNvSpPr>
            <a:spLocks noChangeArrowheads="1"/>
          </p:cNvSpPr>
          <p:nvPr/>
        </p:nvSpPr>
        <p:spPr bwMode="auto">
          <a:xfrm>
            <a:off x="3048000" y="5410200"/>
            <a:ext cx="1143000" cy="6096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plankton</a:t>
            </a:r>
          </a:p>
        </p:txBody>
      </p:sp>
      <p:sp>
        <p:nvSpPr>
          <p:cNvPr id="376842" name="Oval 10"/>
          <p:cNvSpPr>
            <a:spLocks noChangeArrowheads="1"/>
          </p:cNvSpPr>
          <p:nvPr/>
        </p:nvSpPr>
        <p:spPr bwMode="auto">
          <a:xfrm>
            <a:off x="4953000" y="1752600"/>
            <a:ext cx="1143000" cy="609600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tiger</a:t>
            </a:r>
          </a:p>
        </p:txBody>
      </p:sp>
      <p:sp>
        <p:nvSpPr>
          <p:cNvPr id="376843" name="Line 11"/>
          <p:cNvSpPr>
            <a:spLocks noChangeShapeType="1"/>
          </p:cNvSpPr>
          <p:nvPr/>
        </p:nvSpPr>
        <p:spPr bwMode="auto">
          <a:xfrm flipH="1">
            <a:off x="4953000" y="2362200"/>
            <a:ext cx="3810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4" name="Line 12"/>
          <p:cNvSpPr>
            <a:spLocks noChangeShapeType="1"/>
          </p:cNvSpPr>
          <p:nvPr/>
        </p:nvSpPr>
        <p:spPr bwMode="auto">
          <a:xfrm flipH="1">
            <a:off x="3657600" y="3429000"/>
            <a:ext cx="685800" cy="152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5" name="Line 13"/>
          <p:cNvSpPr>
            <a:spLocks noChangeShapeType="1"/>
          </p:cNvSpPr>
          <p:nvPr/>
        </p:nvSpPr>
        <p:spPr bwMode="auto">
          <a:xfrm>
            <a:off x="5181600" y="3276600"/>
            <a:ext cx="914400" cy="609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6" name="Line 14"/>
          <p:cNvSpPr>
            <a:spLocks noChangeShapeType="1"/>
          </p:cNvSpPr>
          <p:nvPr/>
        </p:nvSpPr>
        <p:spPr bwMode="auto">
          <a:xfrm flipH="1">
            <a:off x="4419600" y="3429000"/>
            <a:ext cx="304800" cy="914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7" name="Line 15"/>
          <p:cNvSpPr>
            <a:spLocks noChangeShapeType="1"/>
          </p:cNvSpPr>
          <p:nvPr/>
        </p:nvSpPr>
        <p:spPr bwMode="auto">
          <a:xfrm>
            <a:off x="3505200" y="3962400"/>
            <a:ext cx="3810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8" name="Line 16"/>
          <p:cNvSpPr>
            <a:spLocks noChangeShapeType="1"/>
          </p:cNvSpPr>
          <p:nvPr/>
        </p:nvSpPr>
        <p:spPr bwMode="auto">
          <a:xfrm>
            <a:off x="3200400" y="4038600"/>
            <a:ext cx="228600" cy="1371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49" name="Line 17"/>
          <p:cNvSpPr>
            <a:spLocks noChangeShapeType="1"/>
          </p:cNvSpPr>
          <p:nvPr/>
        </p:nvSpPr>
        <p:spPr bwMode="auto">
          <a:xfrm>
            <a:off x="4953000" y="3429000"/>
            <a:ext cx="152400" cy="1981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50" name="Line 18"/>
          <p:cNvSpPr>
            <a:spLocks noChangeShapeType="1"/>
          </p:cNvSpPr>
          <p:nvPr/>
        </p:nvSpPr>
        <p:spPr bwMode="auto">
          <a:xfrm flipH="1">
            <a:off x="5410200" y="4419600"/>
            <a:ext cx="685800" cy="1066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51" name="Text Box 19"/>
          <p:cNvSpPr txBox="1">
            <a:spLocks noChangeArrowheads="1"/>
          </p:cNvSpPr>
          <p:nvPr/>
        </p:nvSpPr>
        <p:spPr bwMode="auto">
          <a:xfrm>
            <a:off x="8062914" y="18700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6852" name="Line 20"/>
          <p:cNvSpPr>
            <a:spLocks noChangeShapeType="1"/>
          </p:cNvSpPr>
          <p:nvPr/>
        </p:nvSpPr>
        <p:spPr bwMode="auto">
          <a:xfrm flipH="1">
            <a:off x="3352800" y="2209800"/>
            <a:ext cx="1676400" cy="1219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53" name="Line 21"/>
          <p:cNvSpPr>
            <a:spLocks noChangeShapeType="1"/>
          </p:cNvSpPr>
          <p:nvPr/>
        </p:nvSpPr>
        <p:spPr bwMode="auto">
          <a:xfrm>
            <a:off x="5791200" y="2362200"/>
            <a:ext cx="457200" cy="1447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6854" name="Line 22"/>
          <p:cNvSpPr>
            <a:spLocks noChangeShapeType="1"/>
          </p:cNvSpPr>
          <p:nvPr/>
        </p:nvSpPr>
        <p:spPr bwMode="auto">
          <a:xfrm flipH="1">
            <a:off x="3886200" y="4953000"/>
            <a:ext cx="2286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15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BA2B7-50A3-4A85-961A-DAF699705F4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153400" cy="6096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DFS-based Algorithm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066801"/>
            <a:ext cx="8305800" cy="5591175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altLang="en-US" u="sng"/>
              <a:t>DFS-based algorithm for topological sorting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altLang="en-US" sz="2400"/>
              <a:t>Perform DFS traversal, noting the order vertices are popped off the traversal stack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altLang="en-US" sz="2400"/>
              <a:t>Reverse order solves topological sorting problem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altLang="en-US" sz="2400"/>
              <a:t>Back edges encountered?</a:t>
            </a:r>
            <a:r>
              <a:rPr lang="en-US" altLang="en-US" sz="2400">
                <a:cs typeface="Times New Roman" panose="02020603050405020304" pitchFamily="18" charset="0"/>
              </a:rPr>
              <a:t>→</a:t>
            </a:r>
            <a:r>
              <a:rPr lang="en-US" altLang="en-US" sz="2400"/>
              <a:t> NOT a dag!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endParaRPr lang="en-US" altLang="en-US" sz="2400"/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/>
              <a:t>Example:</a:t>
            </a:r>
            <a:endParaRPr lang="en-US" altLang="en-US" sz="2800"/>
          </a:p>
          <a:p>
            <a:pPr marL="838200" lvl="1" indent="-381000">
              <a:lnSpc>
                <a:spcPct val="90000"/>
              </a:lnSpc>
              <a:buNone/>
            </a:pPr>
            <a:endParaRPr lang="en-US" altLang="en-US" sz="2400"/>
          </a:p>
          <a:p>
            <a:pPr marL="838200" lvl="1" indent="-381000">
              <a:lnSpc>
                <a:spcPct val="90000"/>
              </a:lnSpc>
              <a:buNone/>
            </a:pPr>
            <a:endParaRPr lang="en-US" altLang="en-US" sz="2400"/>
          </a:p>
          <a:p>
            <a:pPr marL="838200" lvl="1" indent="-381000">
              <a:lnSpc>
                <a:spcPct val="90000"/>
              </a:lnSpc>
              <a:buNone/>
            </a:pPr>
            <a:endParaRPr lang="en-US" altLang="en-US" sz="2400"/>
          </a:p>
          <a:p>
            <a:pPr marL="838200" lvl="1" indent="-381000">
              <a:lnSpc>
                <a:spcPct val="90000"/>
              </a:lnSpc>
              <a:buNone/>
            </a:pPr>
            <a:endParaRPr lang="en-US" altLang="en-US" sz="2400"/>
          </a:p>
          <a:p>
            <a:pPr marL="838200" lvl="1" indent="-381000">
              <a:lnSpc>
                <a:spcPct val="90000"/>
              </a:lnSpc>
              <a:buNone/>
            </a:pPr>
            <a:endParaRPr lang="en-US" altLang="en-US" sz="2400"/>
          </a:p>
          <a:p>
            <a:pPr marL="838200" lvl="1" indent="-381000">
              <a:lnSpc>
                <a:spcPct val="90000"/>
              </a:lnSpc>
              <a:buNone/>
            </a:pPr>
            <a:endParaRPr lang="en-US" altLang="en-US" sz="2400"/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/>
              <a:t>Efficiency: </a:t>
            </a:r>
          </a:p>
        </p:txBody>
      </p:sp>
      <p:sp>
        <p:nvSpPr>
          <p:cNvPr id="377860" name="Oval 4"/>
          <p:cNvSpPr>
            <a:spLocks noChangeArrowheads="1"/>
          </p:cNvSpPr>
          <p:nvPr/>
        </p:nvSpPr>
        <p:spPr bwMode="auto">
          <a:xfrm>
            <a:off x="2286000" y="41910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a</a:t>
            </a:r>
          </a:p>
        </p:txBody>
      </p:sp>
      <p:sp>
        <p:nvSpPr>
          <p:cNvPr id="377861" name="Oval 5"/>
          <p:cNvSpPr>
            <a:spLocks noChangeArrowheads="1"/>
          </p:cNvSpPr>
          <p:nvPr/>
        </p:nvSpPr>
        <p:spPr bwMode="auto">
          <a:xfrm>
            <a:off x="3886200" y="41910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b</a:t>
            </a:r>
          </a:p>
        </p:txBody>
      </p:sp>
      <p:sp>
        <p:nvSpPr>
          <p:cNvPr id="377862" name="Oval 6"/>
          <p:cNvSpPr>
            <a:spLocks noChangeArrowheads="1"/>
          </p:cNvSpPr>
          <p:nvPr/>
        </p:nvSpPr>
        <p:spPr bwMode="auto">
          <a:xfrm>
            <a:off x="2286000" y="5562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e</a:t>
            </a:r>
          </a:p>
        </p:txBody>
      </p:sp>
      <p:sp>
        <p:nvSpPr>
          <p:cNvPr id="377863" name="Oval 7"/>
          <p:cNvSpPr>
            <a:spLocks noChangeArrowheads="1"/>
          </p:cNvSpPr>
          <p:nvPr/>
        </p:nvSpPr>
        <p:spPr bwMode="auto">
          <a:xfrm>
            <a:off x="3886200" y="5562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f</a:t>
            </a:r>
          </a:p>
        </p:txBody>
      </p:sp>
      <p:sp>
        <p:nvSpPr>
          <p:cNvPr id="377864" name="Line 8"/>
          <p:cNvSpPr>
            <a:spLocks noChangeShapeType="1"/>
          </p:cNvSpPr>
          <p:nvPr/>
        </p:nvSpPr>
        <p:spPr bwMode="auto">
          <a:xfrm>
            <a:off x="2819400" y="44196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5" name="Line 9"/>
          <p:cNvSpPr>
            <a:spLocks noChangeShapeType="1"/>
          </p:cNvSpPr>
          <p:nvPr/>
        </p:nvSpPr>
        <p:spPr bwMode="auto">
          <a:xfrm>
            <a:off x="2514600" y="47244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6" name="Line 10"/>
          <p:cNvSpPr>
            <a:spLocks noChangeShapeType="1"/>
          </p:cNvSpPr>
          <p:nvPr/>
        </p:nvSpPr>
        <p:spPr bwMode="auto">
          <a:xfrm>
            <a:off x="2819400" y="57912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7" name="Line 11"/>
          <p:cNvSpPr>
            <a:spLocks noChangeShapeType="1"/>
          </p:cNvSpPr>
          <p:nvPr/>
        </p:nvSpPr>
        <p:spPr bwMode="auto">
          <a:xfrm>
            <a:off x="4114800" y="47244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8" name="Line 12"/>
          <p:cNvSpPr>
            <a:spLocks noChangeShapeType="1"/>
          </p:cNvSpPr>
          <p:nvPr/>
        </p:nvSpPr>
        <p:spPr bwMode="auto">
          <a:xfrm>
            <a:off x="2743200" y="4648200"/>
            <a:ext cx="1143000" cy="990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69" name="Text Box 13"/>
          <p:cNvSpPr txBox="1">
            <a:spLocks noChangeArrowheads="1"/>
          </p:cNvSpPr>
          <p:nvPr/>
        </p:nvSpPr>
        <p:spPr bwMode="auto">
          <a:xfrm>
            <a:off x="2346325" y="49149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70" name="Text Box 14"/>
          <p:cNvSpPr txBox="1">
            <a:spLocks noChangeArrowheads="1"/>
          </p:cNvSpPr>
          <p:nvPr/>
        </p:nvSpPr>
        <p:spPr bwMode="auto">
          <a:xfrm>
            <a:off x="3181350" y="40386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71" name="Text Box 15"/>
          <p:cNvSpPr txBox="1">
            <a:spLocks noChangeArrowheads="1"/>
          </p:cNvSpPr>
          <p:nvPr/>
        </p:nvSpPr>
        <p:spPr bwMode="auto">
          <a:xfrm>
            <a:off x="3181350" y="5791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72" name="Text Box 16"/>
          <p:cNvSpPr txBox="1">
            <a:spLocks noChangeArrowheads="1"/>
          </p:cNvSpPr>
          <p:nvPr/>
        </p:nvSpPr>
        <p:spPr bwMode="auto">
          <a:xfrm>
            <a:off x="2952750" y="4648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73" name="Text Box 17"/>
          <p:cNvSpPr txBox="1">
            <a:spLocks noChangeArrowheads="1"/>
          </p:cNvSpPr>
          <p:nvPr/>
        </p:nvSpPr>
        <p:spPr bwMode="auto">
          <a:xfrm>
            <a:off x="4171950" y="4876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74" name="Oval 18"/>
          <p:cNvSpPr>
            <a:spLocks noChangeArrowheads="1"/>
          </p:cNvSpPr>
          <p:nvPr/>
        </p:nvSpPr>
        <p:spPr bwMode="auto">
          <a:xfrm>
            <a:off x="5562600" y="41910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c</a:t>
            </a:r>
          </a:p>
        </p:txBody>
      </p:sp>
      <p:sp>
        <p:nvSpPr>
          <p:cNvPr id="377875" name="Oval 19"/>
          <p:cNvSpPr>
            <a:spLocks noChangeArrowheads="1"/>
          </p:cNvSpPr>
          <p:nvPr/>
        </p:nvSpPr>
        <p:spPr bwMode="auto">
          <a:xfrm>
            <a:off x="7162800" y="41910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d</a:t>
            </a:r>
          </a:p>
        </p:txBody>
      </p:sp>
      <p:sp>
        <p:nvSpPr>
          <p:cNvPr id="377876" name="Oval 20"/>
          <p:cNvSpPr>
            <a:spLocks noChangeArrowheads="1"/>
          </p:cNvSpPr>
          <p:nvPr/>
        </p:nvSpPr>
        <p:spPr bwMode="auto">
          <a:xfrm>
            <a:off x="5562600" y="5562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g</a:t>
            </a:r>
          </a:p>
        </p:txBody>
      </p:sp>
      <p:sp>
        <p:nvSpPr>
          <p:cNvPr id="377877" name="Oval 21"/>
          <p:cNvSpPr>
            <a:spLocks noChangeArrowheads="1"/>
          </p:cNvSpPr>
          <p:nvPr/>
        </p:nvSpPr>
        <p:spPr bwMode="auto">
          <a:xfrm>
            <a:off x="7162800" y="5562600"/>
            <a:ext cx="533400" cy="5334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h</a:t>
            </a:r>
          </a:p>
        </p:txBody>
      </p:sp>
      <p:sp>
        <p:nvSpPr>
          <p:cNvPr id="377878" name="Line 22"/>
          <p:cNvSpPr>
            <a:spLocks noChangeShapeType="1"/>
          </p:cNvSpPr>
          <p:nvPr/>
        </p:nvSpPr>
        <p:spPr bwMode="auto">
          <a:xfrm>
            <a:off x="5791200" y="47244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79" name="Line 23"/>
          <p:cNvSpPr>
            <a:spLocks noChangeShapeType="1"/>
          </p:cNvSpPr>
          <p:nvPr/>
        </p:nvSpPr>
        <p:spPr bwMode="auto">
          <a:xfrm>
            <a:off x="6096000" y="57912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0" name="Line 24"/>
          <p:cNvSpPr>
            <a:spLocks noChangeShapeType="1"/>
          </p:cNvSpPr>
          <p:nvPr/>
        </p:nvSpPr>
        <p:spPr bwMode="auto">
          <a:xfrm>
            <a:off x="7391400" y="4724400"/>
            <a:ext cx="0" cy="838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1" name="Line 25"/>
          <p:cNvSpPr>
            <a:spLocks noChangeShapeType="1"/>
          </p:cNvSpPr>
          <p:nvPr/>
        </p:nvSpPr>
        <p:spPr bwMode="auto">
          <a:xfrm flipV="1">
            <a:off x="6096000" y="4495800"/>
            <a:ext cx="10668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7882" name="Text Box 26"/>
          <p:cNvSpPr txBox="1">
            <a:spLocks noChangeArrowheads="1"/>
          </p:cNvSpPr>
          <p:nvPr/>
        </p:nvSpPr>
        <p:spPr bwMode="auto">
          <a:xfrm>
            <a:off x="5622925" y="49149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83" name="Text Box 27"/>
          <p:cNvSpPr txBox="1">
            <a:spLocks noChangeArrowheads="1"/>
          </p:cNvSpPr>
          <p:nvPr/>
        </p:nvSpPr>
        <p:spPr bwMode="auto">
          <a:xfrm>
            <a:off x="6457950" y="40386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84" name="Text Box 28"/>
          <p:cNvSpPr txBox="1">
            <a:spLocks noChangeArrowheads="1"/>
          </p:cNvSpPr>
          <p:nvPr/>
        </p:nvSpPr>
        <p:spPr bwMode="auto">
          <a:xfrm>
            <a:off x="6457950" y="5791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85" name="Text Box 29"/>
          <p:cNvSpPr txBox="1">
            <a:spLocks noChangeArrowheads="1"/>
          </p:cNvSpPr>
          <p:nvPr/>
        </p:nvSpPr>
        <p:spPr bwMode="auto">
          <a:xfrm>
            <a:off x="6229350" y="4648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86" name="Text Box 30"/>
          <p:cNvSpPr txBox="1">
            <a:spLocks noChangeArrowheads="1"/>
          </p:cNvSpPr>
          <p:nvPr/>
        </p:nvSpPr>
        <p:spPr bwMode="auto">
          <a:xfrm>
            <a:off x="6686550" y="46482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87" name="Text Box 31"/>
          <p:cNvSpPr txBox="1">
            <a:spLocks noChangeArrowheads="1"/>
          </p:cNvSpPr>
          <p:nvPr/>
        </p:nvSpPr>
        <p:spPr bwMode="auto">
          <a:xfrm>
            <a:off x="7448550" y="4876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7888" name="Line 32"/>
          <p:cNvSpPr>
            <a:spLocks noChangeShapeType="1"/>
          </p:cNvSpPr>
          <p:nvPr/>
        </p:nvSpPr>
        <p:spPr bwMode="auto">
          <a:xfrm>
            <a:off x="4419600" y="4572000"/>
            <a:ext cx="1219200" cy="1066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57375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278</TotalTime>
  <Words>1097</Words>
  <Application>Microsoft Office PowerPoint</Application>
  <PresentationFormat>Widescreen</PresentationFormat>
  <Paragraphs>177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Monotype Sorts</vt:lpstr>
      <vt:lpstr>Wingdings 3</vt:lpstr>
      <vt:lpstr>Wisp</vt:lpstr>
      <vt:lpstr>Decrease-and-Conquer</vt:lpstr>
      <vt:lpstr>3 Types of Decrease and Conquer</vt:lpstr>
      <vt:lpstr>What’s the difference?</vt:lpstr>
      <vt:lpstr>Insertion Sort</vt:lpstr>
      <vt:lpstr>Pseudocode of Insertion Sort </vt:lpstr>
      <vt:lpstr>Analysis of Insertion Sort</vt:lpstr>
      <vt:lpstr>Dags and Topological Sorting</vt:lpstr>
      <vt:lpstr>Topological Sorting Example</vt:lpstr>
      <vt:lpstr>DFS-based Algorithm</vt:lpstr>
      <vt:lpstr>Source Removal Algorithm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48</cp:revision>
  <dcterms:created xsi:type="dcterms:W3CDTF">2016-08-31T19:16:09Z</dcterms:created>
  <dcterms:modified xsi:type="dcterms:W3CDTF">2021-09-02T23:37:37Z</dcterms:modified>
</cp:coreProperties>
</file>