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0"/>
  </p:notesMasterIdLst>
  <p:sldIdLst>
    <p:sldId id="256" r:id="rId2"/>
    <p:sldId id="270" r:id="rId3"/>
    <p:sldId id="271" r:id="rId4"/>
    <p:sldId id="272" r:id="rId5"/>
    <p:sldId id="273" r:id="rId6"/>
    <p:sldId id="274" r:id="rId7"/>
    <p:sldId id="275" r:id="rId8"/>
    <p:sldId id="276"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81" autoAdjust="0"/>
    <p:restoredTop sz="94660"/>
  </p:normalViewPr>
  <p:slideViewPr>
    <p:cSldViewPr snapToGrid="0">
      <p:cViewPr varScale="1">
        <p:scale>
          <a:sx n="82" d="100"/>
          <a:sy n="82" d="100"/>
        </p:scale>
        <p:origin x="22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41E65F-3C9D-4AC9-89F5-390E3D97661A}" type="datetimeFigureOut">
              <a:rPr lang="en-US" smtClean="0"/>
              <a:pPr/>
              <a:t>10/23/2017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6DF614-E641-4A77-8CEE-07AA86329388}" type="slidenum">
              <a:rPr lang="en-US" smtClean="0"/>
              <a:pPr/>
              <a:t>‹#›</a:t>
            </a:fld>
            <a:endParaRPr lang="en-US"/>
          </a:p>
        </p:txBody>
      </p:sp>
    </p:spTree>
    <p:extLst>
      <p:ext uri="{BB962C8B-B14F-4D97-AF65-F5344CB8AC3E}">
        <p14:creationId xmlns:p14="http://schemas.microsoft.com/office/powerpoint/2010/main" val="1653023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33329D8-FBA5-44BD-AFE5-1F6027E6F3EF}" type="slidenum">
              <a:rPr lang="en-US" altLang="en-US"/>
              <a:pPr/>
              <a:t>2</a:t>
            </a:fld>
            <a:endParaRPr lang="en-US" altLang="en-US"/>
          </a:p>
        </p:txBody>
      </p:sp>
      <p:sp>
        <p:nvSpPr>
          <p:cNvPr id="385026" name="Rectangle 2"/>
          <p:cNvSpPr>
            <a:spLocks noGrp="1" noRot="1" noChangeAspect="1" noChangeArrowheads="1" noTextEdit="1"/>
          </p:cNvSpPr>
          <p:nvPr>
            <p:ph type="sldImg"/>
          </p:nvPr>
        </p:nvSpPr>
        <p:spPr>
          <a:xfrm>
            <a:off x="457200" y="720725"/>
            <a:ext cx="6400800" cy="3600450"/>
          </a:xfrm>
          <a:ln/>
        </p:spPr>
      </p:sp>
      <p:sp>
        <p:nvSpPr>
          <p:cNvPr id="385027" name="Rectangle 3"/>
          <p:cNvSpPr>
            <a:spLocks noGrp="1" noChangeArrowheads="1"/>
          </p:cNvSpPr>
          <p:nvPr>
            <p:ph type="body" idx="1"/>
          </p:nvPr>
        </p:nvSpPr>
        <p:spPr>
          <a:xfrm>
            <a:off x="731838" y="4560888"/>
            <a:ext cx="5851525" cy="4319587"/>
          </a:xfrm>
        </p:spPr>
        <p:txBody>
          <a:bodyPr/>
          <a:lstStyle/>
          <a:p>
            <a:endParaRPr lang="en-US" altLang="en-US"/>
          </a:p>
        </p:txBody>
      </p:sp>
    </p:spTree>
    <p:extLst>
      <p:ext uri="{BB962C8B-B14F-4D97-AF65-F5344CB8AC3E}">
        <p14:creationId xmlns:p14="http://schemas.microsoft.com/office/powerpoint/2010/main" val="704655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24B5F2-D588-42BC-9657-996376E5A341}" type="slidenum">
              <a:rPr lang="en-US" altLang="en-US"/>
              <a:pPr/>
              <a:t>3</a:t>
            </a:fld>
            <a:endParaRPr lang="en-US" altLang="en-US"/>
          </a:p>
        </p:txBody>
      </p:sp>
      <p:sp>
        <p:nvSpPr>
          <p:cNvPr id="467970" name="Rectangle 2"/>
          <p:cNvSpPr>
            <a:spLocks noGrp="1" noRot="1" noChangeAspect="1" noChangeArrowheads="1" noTextEdit="1"/>
          </p:cNvSpPr>
          <p:nvPr>
            <p:ph type="sldImg"/>
          </p:nvPr>
        </p:nvSpPr>
        <p:spPr>
          <a:ln/>
        </p:spPr>
      </p:sp>
      <p:sp>
        <p:nvSpPr>
          <p:cNvPr id="46797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25745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7110F5-F737-4A7C-AA3C-6856FB0A39C6}" type="slidenum">
              <a:rPr lang="en-US" altLang="en-US"/>
              <a:pPr/>
              <a:t>4</a:t>
            </a:fld>
            <a:endParaRPr lang="en-US" altLang="en-US"/>
          </a:p>
        </p:txBody>
      </p:sp>
      <p:sp>
        <p:nvSpPr>
          <p:cNvPr id="470018" name="Rectangle 2"/>
          <p:cNvSpPr>
            <a:spLocks noGrp="1" noRot="1" noChangeAspect="1" noChangeArrowheads="1" noTextEdit="1"/>
          </p:cNvSpPr>
          <p:nvPr>
            <p:ph type="sldImg"/>
          </p:nvPr>
        </p:nvSpPr>
        <p:spPr>
          <a:ln/>
        </p:spPr>
      </p:sp>
      <p:sp>
        <p:nvSpPr>
          <p:cNvPr id="47001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99064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5B0BF41-D4D2-4C2D-86A4-6B5311E2F8CA}" type="slidenum">
              <a:rPr lang="en-US" altLang="en-US"/>
              <a:pPr/>
              <a:t>5</a:t>
            </a:fld>
            <a:endParaRPr lang="en-US" altLang="en-US"/>
          </a:p>
        </p:txBody>
      </p:sp>
      <p:sp>
        <p:nvSpPr>
          <p:cNvPr id="437250" name="Rectangle 2"/>
          <p:cNvSpPr>
            <a:spLocks noGrp="1" noRot="1" noChangeAspect="1" noChangeArrowheads="1" noTextEdit="1"/>
          </p:cNvSpPr>
          <p:nvPr>
            <p:ph type="sldImg"/>
          </p:nvPr>
        </p:nvSpPr>
        <p:spPr>
          <a:ln/>
        </p:spPr>
      </p:sp>
      <p:sp>
        <p:nvSpPr>
          <p:cNvPr id="43725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02665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97CAED5-FA80-460C-B0C0-F2B78DAD892D}" type="slidenum">
              <a:rPr lang="en-US" altLang="en-US"/>
              <a:pPr/>
              <a:t>6</a:t>
            </a:fld>
            <a:endParaRPr lang="en-US" altLang="en-US"/>
          </a:p>
        </p:txBody>
      </p:sp>
      <p:sp>
        <p:nvSpPr>
          <p:cNvPr id="438274" name="Rectangle 2"/>
          <p:cNvSpPr>
            <a:spLocks noGrp="1" noRot="1" noChangeAspect="1" noChangeArrowheads="1" noTextEdit="1"/>
          </p:cNvSpPr>
          <p:nvPr>
            <p:ph type="sldImg"/>
          </p:nvPr>
        </p:nvSpPr>
        <p:spPr>
          <a:ln/>
        </p:spPr>
      </p:sp>
      <p:sp>
        <p:nvSpPr>
          <p:cNvPr id="438275"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30243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B4708B2-F822-446F-84D2-4E772B612A3A}" type="slidenum">
              <a:rPr lang="en-US" altLang="en-US"/>
              <a:pPr/>
              <a:t>7</a:t>
            </a:fld>
            <a:endParaRPr lang="en-US" altLang="en-US"/>
          </a:p>
        </p:txBody>
      </p:sp>
      <p:sp>
        <p:nvSpPr>
          <p:cNvPr id="439298" name="Rectangle 2"/>
          <p:cNvSpPr>
            <a:spLocks noGrp="1" noRot="1" noChangeAspect="1" noChangeArrowheads="1" noTextEdit="1"/>
          </p:cNvSpPr>
          <p:nvPr>
            <p:ph type="sldImg"/>
          </p:nvPr>
        </p:nvSpPr>
        <p:spPr>
          <a:ln/>
        </p:spPr>
      </p:sp>
      <p:sp>
        <p:nvSpPr>
          <p:cNvPr id="43929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9989353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71B960-B717-4872-B84E-C6791EAD99D2}" type="slidenum">
              <a:rPr lang="en-US" altLang="en-US"/>
              <a:pPr/>
              <a:t>8</a:t>
            </a:fld>
            <a:endParaRPr lang="en-US" altLang="en-US"/>
          </a:p>
        </p:txBody>
      </p:sp>
      <p:sp>
        <p:nvSpPr>
          <p:cNvPr id="440322" name="Rectangle 2"/>
          <p:cNvSpPr>
            <a:spLocks noGrp="1" noRot="1" noChangeAspect="1" noChangeArrowheads="1" noTextEdit="1"/>
          </p:cNvSpPr>
          <p:nvPr>
            <p:ph type="sldImg"/>
          </p:nvPr>
        </p:nvSpPr>
        <p:spPr>
          <a:ln/>
        </p:spPr>
      </p:sp>
      <p:sp>
        <p:nvSpPr>
          <p:cNvPr id="440323"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3402021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10/23/2017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10/23/2017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82205" y="411480"/>
            <a:ext cx="8915399" cy="3831336"/>
          </a:xfrm>
        </p:spPr>
        <p:txBody>
          <a:bodyPr>
            <a:normAutofit/>
          </a:bodyPr>
          <a:lstStyle/>
          <a:p>
            <a:r>
              <a:rPr lang="en-US" dirty="0"/>
              <a:t>CMPS </a:t>
            </a:r>
            <a:r>
              <a:rPr lang="en-US" dirty="0" smtClean="0"/>
              <a:t>3120</a:t>
            </a:r>
            <a:br>
              <a:rPr lang="en-US" dirty="0" smtClean="0"/>
            </a:br>
            <a:r>
              <a:rPr lang="en-US" dirty="0" smtClean="0"/>
              <a:t/>
            </a:r>
            <a:br>
              <a:rPr lang="en-US" dirty="0" smtClean="0"/>
            </a:br>
            <a:r>
              <a:rPr lang="en-US" dirty="0"/>
              <a:t>	</a:t>
            </a:r>
            <a:r>
              <a:rPr lang="en-US" dirty="0" smtClean="0"/>
              <a:t>				</a:t>
            </a:r>
            <a:r>
              <a:rPr lang="en-US" b="1" dirty="0"/>
              <a:t>Algorithm </a:t>
            </a:r>
            <a:r>
              <a:rPr lang="en-US" b="1" dirty="0" smtClean="0"/>
              <a:t>Analysis</a:t>
            </a:r>
            <a:r>
              <a:rPr lang="en-US" dirty="0"/>
              <a:t/>
            </a:r>
            <a:br>
              <a:rPr lang="en-US" dirty="0"/>
            </a:br>
            <a:r>
              <a:rPr lang="en-US" dirty="0" smtClean="0"/>
              <a:t> </a:t>
            </a:r>
            <a:endParaRPr lang="en-US" dirty="0"/>
          </a:p>
        </p:txBody>
      </p:sp>
      <p:sp>
        <p:nvSpPr>
          <p:cNvPr id="3" name="Subtitle 2"/>
          <p:cNvSpPr>
            <a:spLocks noGrp="1"/>
          </p:cNvSpPr>
          <p:nvPr>
            <p:ph type="subTitle" idx="1"/>
          </p:nvPr>
        </p:nvSpPr>
        <p:spPr/>
        <p:txBody>
          <a:bodyPr>
            <a:normAutofit lnSpcReduction="10000"/>
          </a:bodyPr>
          <a:lstStyle/>
          <a:p>
            <a:pPr algn="ctr"/>
            <a:r>
              <a:rPr lang="en-US" dirty="0"/>
              <a:t>Dr. Chengwei Lei</a:t>
            </a:r>
          </a:p>
          <a:p>
            <a:pPr algn="ctr"/>
            <a:r>
              <a:rPr lang="en-US" dirty="0"/>
              <a:t>CEECS</a:t>
            </a:r>
          </a:p>
          <a:p>
            <a:pPr algn="ctr"/>
            <a:r>
              <a:rPr lang="en-US" dirty="0"/>
              <a:t>California State University, Bakersfield</a:t>
            </a:r>
          </a:p>
          <a:p>
            <a:endParaRPr lang="en-US" dirty="0"/>
          </a:p>
        </p:txBody>
      </p:sp>
    </p:spTree>
    <p:extLst>
      <p:ext uri="{BB962C8B-B14F-4D97-AF65-F5344CB8AC3E}">
        <p14:creationId xmlns:p14="http://schemas.microsoft.com/office/powerpoint/2010/main" val="23309920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46D5C356-502F-40C9-AB62-AC87B418E070}" type="slidenum">
              <a:rPr lang="en-US" altLang="en-US"/>
              <a:pPr/>
              <a:t>2</a:t>
            </a:fld>
            <a:endParaRPr lang="en-US" altLang="en-US"/>
          </a:p>
        </p:txBody>
      </p:sp>
      <p:sp>
        <p:nvSpPr>
          <p:cNvPr id="384002" name="Rectangle 2"/>
          <p:cNvSpPr>
            <a:spLocks noGrp="1" noChangeArrowheads="1"/>
          </p:cNvSpPr>
          <p:nvPr>
            <p:ph type="title"/>
          </p:nvPr>
        </p:nvSpPr>
        <p:spPr>
          <a:xfrm>
            <a:off x="1981200" y="152400"/>
            <a:ext cx="8686800" cy="685800"/>
          </a:xfrm>
        </p:spPr>
        <p:txBody>
          <a:bodyPr>
            <a:normAutofit fontScale="90000"/>
          </a:bodyPr>
          <a:lstStyle/>
          <a:p>
            <a:r>
              <a:rPr lang="en-US" altLang="en-US"/>
              <a:t>Decrease-by-Constant-Factor Algorithms</a:t>
            </a:r>
          </a:p>
        </p:txBody>
      </p:sp>
      <p:sp>
        <p:nvSpPr>
          <p:cNvPr id="384003" name="Rectangle 3"/>
          <p:cNvSpPr>
            <a:spLocks noGrp="1" noChangeArrowheads="1"/>
          </p:cNvSpPr>
          <p:nvPr>
            <p:ph type="body" idx="1"/>
          </p:nvPr>
        </p:nvSpPr>
        <p:spPr>
          <a:xfrm>
            <a:off x="2057400" y="1219200"/>
            <a:ext cx="8610600" cy="5334000"/>
          </a:xfrm>
        </p:spPr>
        <p:txBody>
          <a:bodyPr/>
          <a:lstStyle/>
          <a:p>
            <a:pPr marL="0" indent="0">
              <a:lnSpc>
                <a:spcPct val="90000"/>
              </a:lnSpc>
              <a:buNone/>
            </a:pPr>
            <a:r>
              <a:rPr lang="en-US" altLang="en-US" sz="2800"/>
              <a:t>In this variation of decrease-and-conquer, instance size is reduced by the same factor (typically, 2) </a:t>
            </a:r>
          </a:p>
          <a:p>
            <a:pPr marL="0" indent="0">
              <a:lnSpc>
                <a:spcPct val="90000"/>
              </a:lnSpc>
              <a:buNone/>
            </a:pPr>
            <a:endParaRPr lang="en-US" altLang="en-US" sz="2800"/>
          </a:p>
          <a:p>
            <a:pPr marL="0" indent="0">
              <a:lnSpc>
                <a:spcPct val="90000"/>
              </a:lnSpc>
              <a:buNone/>
            </a:pPr>
            <a:r>
              <a:rPr lang="en-US" altLang="en-US"/>
              <a:t>Examples:</a:t>
            </a:r>
          </a:p>
          <a:p>
            <a:pPr marL="0" indent="0">
              <a:lnSpc>
                <a:spcPct val="90000"/>
              </a:lnSpc>
              <a:buClr>
                <a:schemeClr val="tx1"/>
              </a:buClr>
              <a:buFontTx/>
              <a:buChar char="•"/>
            </a:pPr>
            <a:r>
              <a:rPr lang="en-US" altLang="en-US"/>
              <a:t>  binary search and the method of bisection</a:t>
            </a:r>
            <a:br>
              <a:rPr lang="en-US" altLang="en-US"/>
            </a:br>
            <a:endParaRPr lang="en-US" altLang="en-US"/>
          </a:p>
          <a:p>
            <a:pPr marL="0" indent="0">
              <a:lnSpc>
                <a:spcPct val="90000"/>
              </a:lnSpc>
              <a:buClr>
                <a:schemeClr val="tx1"/>
              </a:buClr>
              <a:buFontTx/>
              <a:buChar char="•"/>
            </a:pPr>
            <a:r>
              <a:rPr lang="en-US" altLang="en-US"/>
              <a:t>  exponentiation by squaring</a:t>
            </a:r>
            <a:br>
              <a:rPr lang="en-US" altLang="en-US"/>
            </a:br>
            <a:endParaRPr lang="en-US" altLang="en-US"/>
          </a:p>
          <a:p>
            <a:pPr marL="0" indent="0">
              <a:lnSpc>
                <a:spcPct val="90000"/>
              </a:lnSpc>
              <a:buClr>
                <a:schemeClr val="tx1"/>
              </a:buClr>
              <a:buFontTx/>
              <a:buChar char="•"/>
            </a:pPr>
            <a:r>
              <a:rPr lang="en-US" altLang="en-US"/>
              <a:t>  multiplication </a:t>
            </a:r>
            <a:r>
              <a:rPr lang="en-US" altLang="en-US">
                <a:cs typeface="Times New Roman" panose="02020603050405020304" pitchFamily="18" charset="0"/>
              </a:rPr>
              <a:t>à</a:t>
            </a:r>
            <a:r>
              <a:rPr lang="en-US" altLang="en-US"/>
              <a:t> la russe (Russian peasant method)</a:t>
            </a:r>
            <a:br>
              <a:rPr lang="en-US" altLang="en-US"/>
            </a:br>
            <a:endParaRPr lang="en-US" altLang="en-US"/>
          </a:p>
          <a:p>
            <a:pPr marL="0" indent="0">
              <a:lnSpc>
                <a:spcPct val="90000"/>
              </a:lnSpc>
              <a:buClr>
                <a:schemeClr val="tx1"/>
              </a:buClr>
              <a:buFontTx/>
              <a:buChar char="•"/>
            </a:pPr>
            <a:r>
              <a:rPr lang="en-US" altLang="en-US"/>
              <a:t>  fake-coin puzzle</a:t>
            </a:r>
            <a:br>
              <a:rPr lang="en-US" altLang="en-US"/>
            </a:br>
            <a:endParaRPr lang="en-US" altLang="en-US"/>
          </a:p>
          <a:p>
            <a:pPr marL="0" indent="0">
              <a:lnSpc>
                <a:spcPct val="90000"/>
              </a:lnSpc>
              <a:buClr>
                <a:schemeClr val="tx1"/>
              </a:buClr>
              <a:buFontTx/>
              <a:buChar char="•"/>
            </a:pPr>
            <a:r>
              <a:rPr lang="en-US" altLang="en-US"/>
              <a:t>  Josephus problem</a:t>
            </a:r>
          </a:p>
        </p:txBody>
      </p:sp>
    </p:spTree>
    <p:extLst>
      <p:ext uri="{BB962C8B-B14F-4D97-AF65-F5344CB8AC3E}">
        <p14:creationId xmlns:p14="http://schemas.microsoft.com/office/powerpoint/2010/main" val="7816786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DA4B2E2F-1397-4B24-A9C5-46CD85D94A54}" type="slidenum">
              <a:rPr lang="en-US" altLang="en-US"/>
              <a:pPr/>
              <a:t>3</a:t>
            </a:fld>
            <a:endParaRPr lang="en-US" altLang="en-US"/>
          </a:p>
        </p:txBody>
      </p:sp>
      <p:sp>
        <p:nvSpPr>
          <p:cNvPr id="466946" name="Rectangle 2"/>
          <p:cNvSpPr>
            <a:spLocks noGrp="1" noChangeArrowheads="1"/>
          </p:cNvSpPr>
          <p:nvPr>
            <p:ph type="title"/>
          </p:nvPr>
        </p:nvSpPr>
        <p:spPr/>
        <p:txBody>
          <a:bodyPr/>
          <a:lstStyle/>
          <a:p>
            <a:r>
              <a:rPr lang="en-US" altLang="en-US"/>
              <a:t>Binary Search</a:t>
            </a:r>
          </a:p>
        </p:txBody>
      </p:sp>
      <p:sp>
        <p:nvSpPr>
          <p:cNvPr id="466947" name="Rectangle 3"/>
          <p:cNvSpPr>
            <a:spLocks noGrp="1" noChangeArrowheads="1"/>
          </p:cNvSpPr>
          <p:nvPr>
            <p:ph type="body" idx="1"/>
          </p:nvPr>
        </p:nvSpPr>
        <p:spPr>
          <a:xfrm>
            <a:off x="2133600" y="1143001"/>
            <a:ext cx="8534400" cy="5438775"/>
          </a:xfrm>
        </p:spPr>
        <p:txBody>
          <a:bodyPr/>
          <a:lstStyle/>
          <a:p>
            <a:pPr>
              <a:lnSpc>
                <a:spcPct val="80000"/>
              </a:lnSpc>
              <a:buFont typeface="Monotype Sorts" pitchFamily="2" charset="2"/>
              <a:buNone/>
            </a:pPr>
            <a:r>
              <a:rPr lang="en-US" altLang="en-US"/>
              <a:t>Very efficient algorithm for searching in </a:t>
            </a:r>
            <a:r>
              <a:rPr lang="en-US" altLang="en-US" u="sng"/>
              <a:t>sorted array</a:t>
            </a:r>
            <a:r>
              <a:rPr lang="en-US" altLang="en-US"/>
              <a:t>:</a:t>
            </a:r>
          </a:p>
          <a:p>
            <a:pPr>
              <a:lnSpc>
                <a:spcPct val="80000"/>
              </a:lnSpc>
              <a:buFont typeface="Monotype Sorts" pitchFamily="2" charset="2"/>
              <a:buNone/>
            </a:pPr>
            <a:r>
              <a:rPr lang="en-US" altLang="en-US"/>
              <a:t>                                              </a:t>
            </a:r>
            <a:r>
              <a:rPr lang="en-US" altLang="en-US" i="1"/>
              <a:t>K</a:t>
            </a:r>
          </a:p>
          <a:p>
            <a:pPr>
              <a:lnSpc>
                <a:spcPct val="80000"/>
              </a:lnSpc>
              <a:buFont typeface="Monotype Sorts" pitchFamily="2" charset="2"/>
              <a:buNone/>
            </a:pPr>
            <a:r>
              <a:rPr lang="en-US" altLang="en-US"/>
              <a:t>				          vs</a:t>
            </a:r>
          </a:p>
          <a:p>
            <a:pPr>
              <a:lnSpc>
                <a:spcPct val="80000"/>
              </a:lnSpc>
              <a:buFont typeface="Monotype Sorts" pitchFamily="2" charset="2"/>
              <a:buNone/>
            </a:pPr>
            <a:r>
              <a:rPr lang="en-US" altLang="en-US"/>
              <a:t>			A[0]  .  .  .  A[</a:t>
            </a:r>
            <a:r>
              <a:rPr lang="en-US" altLang="en-US" i="1"/>
              <a:t>m</a:t>
            </a:r>
            <a:r>
              <a:rPr lang="en-US" altLang="en-US"/>
              <a:t>]  .  .  .  A[</a:t>
            </a:r>
            <a:r>
              <a:rPr lang="en-US" altLang="en-US" i="1"/>
              <a:t>n</a:t>
            </a:r>
            <a:r>
              <a:rPr lang="en-US" altLang="en-US"/>
              <a:t>-1]</a:t>
            </a:r>
          </a:p>
          <a:p>
            <a:pPr>
              <a:lnSpc>
                <a:spcPct val="80000"/>
              </a:lnSpc>
              <a:buFont typeface="Monotype Sorts" pitchFamily="2" charset="2"/>
              <a:buNone/>
            </a:pPr>
            <a:r>
              <a:rPr lang="en-US" altLang="en-US"/>
              <a:t>If </a:t>
            </a:r>
            <a:r>
              <a:rPr lang="en-US" altLang="en-US" i="1"/>
              <a:t>K = </a:t>
            </a:r>
            <a:r>
              <a:rPr lang="en-US" altLang="en-US"/>
              <a:t>A[</a:t>
            </a:r>
            <a:r>
              <a:rPr lang="en-US" altLang="en-US" i="1"/>
              <a:t>m</a:t>
            </a:r>
            <a:r>
              <a:rPr lang="en-US" altLang="en-US"/>
              <a:t>], stop (successful search);  otherwise, continue</a:t>
            </a:r>
          </a:p>
          <a:p>
            <a:pPr>
              <a:lnSpc>
                <a:spcPct val="80000"/>
              </a:lnSpc>
              <a:buFont typeface="Monotype Sorts" pitchFamily="2" charset="2"/>
              <a:buNone/>
            </a:pPr>
            <a:r>
              <a:rPr lang="en-US" altLang="en-US"/>
              <a:t>searching by the same method in A[0..</a:t>
            </a:r>
            <a:r>
              <a:rPr lang="en-US" altLang="en-US" i="1"/>
              <a:t>m</a:t>
            </a:r>
            <a:r>
              <a:rPr lang="en-US" altLang="en-US"/>
              <a:t>-1] if </a:t>
            </a:r>
            <a:r>
              <a:rPr lang="en-US" altLang="en-US" i="1"/>
              <a:t>K &lt; </a:t>
            </a:r>
            <a:r>
              <a:rPr lang="en-US" altLang="en-US"/>
              <a:t>A[</a:t>
            </a:r>
            <a:r>
              <a:rPr lang="en-US" altLang="en-US" i="1"/>
              <a:t>m</a:t>
            </a:r>
            <a:r>
              <a:rPr lang="en-US" altLang="en-US"/>
              <a:t>]</a:t>
            </a:r>
          </a:p>
          <a:p>
            <a:pPr>
              <a:lnSpc>
                <a:spcPct val="80000"/>
              </a:lnSpc>
              <a:buFont typeface="Monotype Sorts" pitchFamily="2" charset="2"/>
              <a:buNone/>
            </a:pPr>
            <a:r>
              <a:rPr lang="en-US" altLang="en-US"/>
              <a:t>and in A[</a:t>
            </a:r>
            <a:r>
              <a:rPr lang="en-US" altLang="en-US" i="1"/>
              <a:t>m</a:t>
            </a:r>
            <a:r>
              <a:rPr lang="en-US" altLang="en-US"/>
              <a:t>+1..</a:t>
            </a:r>
            <a:r>
              <a:rPr lang="en-US" altLang="en-US" i="1"/>
              <a:t>n</a:t>
            </a:r>
            <a:r>
              <a:rPr lang="en-US" altLang="en-US"/>
              <a:t>-1] if </a:t>
            </a:r>
            <a:r>
              <a:rPr lang="en-US" altLang="en-US" i="1"/>
              <a:t>K &gt; </a:t>
            </a:r>
            <a:r>
              <a:rPr lang="en-US" altLang="en-US"/>
              <a:t>A[</a:t>
            </a:r>
            <a:r>
              <a:rPr lang="en-US" altLang="en-US" i="1"/>
              <a:t>m</a:t>
            </a:r>
            <a:r>
              <a:rPr lang="en-US" altLang="en-US"/>
              <a:t>]</a:t>
            </a:r>
            <a:br>
              <a:rPr lang="en-US" altLang="en-US"/>
            </a:br>
            <a:endParaRPr lang="en-US" altLang="en-US" sz="2000"/>
          </a:p>
          <a:p>
            <a:pPr>
              <a:lnSpc>
                <a:spcPct val="80000"/>
              </a:lnSpc>
              <a:buFont typeface="Monotype Sorts" pitchFamily="2" charset="2"/>
              <a:buNone/>
            </a:pPr>
            <a:r>
              <a:rPr lang="en-US" altLang="en-US" i="1"/>
              <a:t>l </a:t>
            </a:r>
            <a:r>
              <a:rPr lang="en-US" altLang="en-US">
                <a:sym typeface="Symbol" panose="05050102010706020507" pitchFamily="18" charset="2"/>
              </a:rPr>
              <a:t> 0;   </a:t>
            </a:r>
            <a:r>
              <a:rPr lang="en-US" altLang="en-US" i="1">
                <a:sym typeface="Symbol" panose="05050102010706020507" pitchFamily="18" charset="2"/>
              </a:rPr>
              <a:t>r</a:t>
            </a:r>
            <a:r>
              <a:rPr lang="en-US" altLang="en-US">
                <a:sym typeface="Symbol" panose="05050102010706020507" pitchFamily="18" charset="2"/>
              </a:rPr>
              <a:t>  </a:t>
            </a:r>
            <a:r>
              <a:rPr lang="en-US" altLang="en-US" i="1">
                <a:sym typeface="Symbol" panose="05050102010706020507" pitchFamily="18" charset="2"/>
              </a:rPr>
              <a:t>n</a:t>
            </a:r>
            <a:r>
              <a:rPr lang="en-US" altLang="en-US">
                <a:sym typeface="Symbol" panose="05050102010706020507" pitchFamily="18" charset="2"/>
              </a:rPr>
              <a:t>-1</a:t>
            </a:r>
          </a:p>
          <a:p>
            <a:pPr>
              <a:lnSpc>
                <a:spcPct val="80000"/>
              </a:lnSpc>
              <a:buFont typeface="Monotype Sorts" pitchFamily="2" charset="2"/>
              <a:buNone/>
            </a:pPr>
            <a:r>
              <a:rPr lang="en-US" altLang="en-US"/>
              <a:t>while </a:t>
            </a:r>
            <a:r>
              <a:rPr lang="en-US" altLang="en-US" i="1"/>
              <a:t>l</a:t>
            </a:r>
            <a:r>
              <a:rPr lang="en-US" altLang="en-US"/>
              <a:t> </a:t>
            </a:r>
            <a:r>
              <a:rPr lang="en-US" altLang="en-US">
                <a:sym typeface="Symbol" panose="05050102010706020507" pitchFamily="18" charset="2"/>
              </a:rPr>
              <a:t> </a:t>
            </a:r>
            <a:r>
              <a:rPr lang="en-US" altLang="en-US" i="1">
                <a:sym typeface="Symbol" panose="05050102010706020507" pitchFamily="18" charset="2"/>
              </a:rPr>
              <a:t>r</a:t>
            </a:r>
            <a:r>
              <a:rPr lang="en-US" altLang="en-US">
                <a:sym typeface="Symbol" panose="05050102010706020507" pitchFamily="18" charset="2"/>
              </a:rPr>
              <a:t> do</a:t>
            </a:r>
          </a:p>
          <a:p>
            <a:pPr>
              <a:lnSpc>
                <a:spcPct val="80000"/>
              </a:lnSpc>
              <a:buFont typeface="Monotype Sorts" pitchFamily="2" charset="2"/>
              <a:buNone/>
            </a:pPr>
            <a:r>
              <a:rPr lang="en-US" altLang="en-US">
                <a:sym typeface="Symbol" panose="05050102010706020507" pitchFamily="18" charset="2"/>
              </a:rPr>
              <a:t>	</a:t>
            </a:r>
            <a:r>
              <a:rPr lang="en-US" altLang="en-US" i="1">
                <a:sym typeface="Symbol" panose="05050102010706020507" pitchFamily="18" charset="2"/>
              </a:rPr>
              <a:t>m</a:t>
            </a:r>
            <a:r>
              <a:rPr lang="en-US" altLang="en-US">
                <a:sym typeface="Symbol" panose="05050102010706020507" pitchFamily="18" charset="2"/>
              </a:rPr>
              <a:t>  (</a:t>
            </a:r>
            <a:r>
              <a:rPr lang="en-US" altLang="en-US" i="1">
                <a:sym typeface="Symbol" panose="05050102010706020507" pitchFamily="18" charset="2"/>
              </a:rPr>
              <a:t>l</a:t>
            </a:r>
            <a:r>
              <a:rPr lang="en-US" altLang="en-US">
                <a:sym typeface="Symbol" panose="05050102010706020507" pitchFamily="18" charset="2"/>
              </a:rPr>
              <a:t>+</a:t>
            </a:r>
            <a:r>
              <a:rPr lang="en-US" altLang="en-US" i="1">
                <a:sym typeface="Symbol" panose="05050102010706020507" pitchFamily="18" charset="2"/>
              </a:rPr>
              <a:t>r</a:t>
            </a:r>
            <a:r>
              <a:rPr lang="en-US" altLang="en-US">
                <a:sym typeface="Symbol" panose="05050102010706020507" pitchFamily="18" charset="2"/>
              </a:rPr>
              <a:t>)/2</a:t>
            </a:r>
          </a:p>
          <a:p>
            <a:pPr>
              <a:lnSpc>
                <a:spcPct val="80000"/>
              </a:lnSpc>
              <a:buFont typeface="Monotype Sorts" pitchFamily="2" charset="2"/>
              <a:buNone/>
            </a:pPr>
            <a:r>
              <a:rPr lang="en-US" altLang="en-US">
                <a:sym typeface="Symbol" panose="05050102010706020507" pitchFamily="18" charset="2"/>
              </a:rPr>
              <a:t>     if  </a:t>
            </a:r>
            <a:r>
              <a:rPr lang="en-US" altLang="en-US" i="1">
                <a:sym typeface="Symbol" panose="05050102010706020507" pitchFamily="18" charset="2"/>
              </a:rPr>
              <a:t>K = </a:t>
            </a:r>
            <a:r>
              <a:rPr lang="en-US" altLang="en-US">
                <a:sym typeface="Symbol" panose="05050102010706020507" pitchFamily="18" charset="2"/>
              </a:rPr>
              <a:t>A[</a:t>
            </a:r>
            <a:r>
              <a:rPr lang="en-US" altLang="en-US" i="1">
                <a:sym typeface="Symbol" panose="05050102010706020507" pitchFamily="18" charset="2"/>
              </a:rPr>
              <a:t>m</a:t>
            </a:r>
            <a:r>
              <a:rPr lang="en-US" altLang="en-US">
                <a:sym typeface="Symbol" panose="05050102010706020507" pitchFamily="18" charset="2"/>
              </a:rPr>
              <a:t>]  return </a:t>
            </a:r>
            <a:r>
              <a:rPr lang="en-US" altLang="en-US" i="1">
                <a:sym typeface="Symbol" panose="05050102010706020507" pitchFamily="18" charset="2"/>
              </a:rPr>
              <a:t>m</a:t>
            </a:r>
            <a:endParaRPr lang="en-US" altLang="en-US">
              <a:sym typeface="Symbol" panose="05050102010706020507" pitchFamily="18" charset="2"/>
            </a:endParaRPr>
          </a:p>
          <a:p>
            <a:pPr>
              <a:lnSpc>
                <a:spcPct val="80000"/>
              </a:lnSpc>
              <a:buFont typeface="Monotype Sorts" pitchFamily="2" charset="2"/>
              <a:buNone/>
            </a:pPr>
            <a:r>
              <a:rPr lang="en-US" altLang="en-US">
                <a:sym typeface="Symbol" panose="05050102010706020507" pitchFamily="18" charset="2"/>
              </a:rPr>
              <a:t>     else if </a:t>
            </a:r>
            <a:r>
              <a:rPr lang="en-US" altLang="en-US" i="1">
                <a:sym typeface="Symbol" panose="05050102010706020507" pitchFamily="18" charset="2"/>
              </a:rPr>
              <a:t>K &lt; </a:t>
            </a:r>
            <a:r>
              <a:rPr lang="en-US" altLang="en-US">
                <a:sym typeface="Symbol" panose="05050102010706020507" pitchFamily="18" charset="2"/>
              </a:rPr>
              <a:t>A[</a:t>
            </a:r>
            <a:r>
              <a:rPr lang="en-US" altLang="en-US" i="1">
                <a:sym typeface="Symbol" panose="05050102010706020507" pitchFamily="18" charset="2"/>
              </a:rPr>
              <a:t>m</a:t>
            </a:r>
            <a:r>
              <a:rPr lang="en-US" altLang="en-US">
                <a:sym typeface="Symbol" panose="05050102010706020507" pitchFamily="18" charset="2"/>
              </a:rPr>
              <a:t>]  </a:t>
            </a:r>
            <a:r>
              <a:rPr lang="en-US" altLang="en-US" i="1">
                <a:sym typeface="Symbol" panose="05050102010706020507" pitchFamily="18" charset="2"/>
              </a:rPr>
              <a:t>r </a:t>
            </a:r>
            <a:r>
              <a:rPr lang="en-US" altLang="en-US">
                <a:sym typeface="Symbol" panose="05050102010706020507" pitchFamily="18" charset="2"/>
              </a:rPr>
              <a:t> </a:t>
            </a:r>
            <a:r>
              <a:rPr lang="en-US" altLang="en-US" i="1">
                <a:sym typeface="Symbol" panose="05050102010706020507" pitchFamily="18" charset="2"/>
              </a:rPr>
              <a:t>m</a:t>
            </a:r>
            <a:r>
              <a:rPr lang="en-US" altLang="en-US">
                <a:sym typeface="Symbol" panose="05050102010706020507" pitchFamily="18" charset="2"/>
              </a:rPr>
              <a:t>-1</a:t>
            </a:r>
          </a:p>
          <a:p>
            <a:pPr>
              <a:lnSpc>
                <a:spcPct val="80000"/>
              </a:lnSpc>
              <a:buFont typeface="Monotype Sorts" pitchFamily="2" charset="2"/>
              <a:buNone/>
            </a:pPr>
            <a:r>
              <a:rPr lang="en-US" altLang="en-US">
                <a:sym typeface="Symbol" panose="05050102010706020507" pitchFamily="18" charset="2"/>
              </a:rPr>
              <a:t>     else </a:t>
            </a:r>
            <a:r>
              <a:rPr lang="en-US" altLang="en-US" i="1"/>
              <a:t>l </a:t>
            </a:r>
            <a:r>
              <a:rPr lang="en-US" altLang="en-US">
                <a:sym typeface="Symbol" panose="05050102010706020507" pitchFamily="18" charset="2"/>
              </a:rPr>
              <a:t> </a:t>
            </a:r>
            <a:r>
              <a:rPr lang="en-US" altLang="en-US" i="1">
                <a:sym typeface="Symbol" panose="05050102010706020507" pitchFamily="18" charset="2"/>
              </a:rPr>
              <a:t>m</a:t>
            </a:r>
            <a:r>
              <a:rPr lang="en-US" altLang="en-US">
                <a:sym typeface="Symbol" panose="05050102010706020507" pitchFamily="18" charset="2"/>
              </a:rPr>
              <a:t>+1</a:t>
            </a:r>
          </a:p>
          <a:p>
            <a:pPr>
              <a:lnSpc>
                <a:spcPct val="80000"/>
              </a:lnSpc>
              <a:buFont typeface="Monotype Sorts" pitchFamily="2" charset="2"/>
              <a:buNone/>
            </a:pPr>
            <a:r>
              <a:rPr lang="en-US" altLang="en-US">
                <a:sym typeface="Symbol" panose="05050102010706020507" pitchFamily="18" charset="2"/>
              </a:rPr>
              <a:t>return -1</a:t>
            </a:r>
          </a:p>
        </p:txBody>
      </p:sp>
    </p:spTree>
    <p:extLst>
      <p:ext uri="{BB962C8B-B14F-4D97-AF65-F5344CB8AC3E}">
        <p14:creationId xmlns:p14="http://schemas.microsoft.com/office/powerpoint/2010/main" val="41487551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5421710D-C263-47B9-8032-9A5EA6EEF77A}" type="slidenum">
              <a:rPr lang="en-US" altLang="en-US"/>
              <a:pPr/>
              <a:t>4</a:t>
            </a:fld>
            <a:endParaRPr lang="en-US" altLang="en-US"/>
          </a:p>
        </p:txBody>
      </p:sp>
      <p:sp>
        <p:nvSpPr>
          <p:cNvPr id="468994" name="Rectangle 2"/>
          <p:cNvSpPr>
            <a:spLocks noGrp="1" noChangeArrowheads="1"/>
          </p:cNvSpPr>
          <p:nvPr>
            <p:ph type="title"/>
          </p:nvPr>
        </p:nvSpPr>
        <p:spPr/>
        <p:txBody>
          <a:bodyPr/>
          <a:lstStyle/>
          <a:p>
            <a:r>
              <a:rPr lang="en-US" altLang="en-US"/>
              <a:t>Analysis of Binary Search</a:t>
            </a:r>
          </a:p>
        </p:txBody>
      </p:sp>
      <p:sp>
        <p:nvSpPr>
          <p:cNvPr id="468995" name="Rectangle 3"/>
          <p:cNvSpPr>
            <a:spLocks noGrp="1" noChangeArrowheads="1"/>
          </p:cNvSpPr>
          <p:nvPr>
            <p:ph type="body" idx="1"/>
          </p:nvPr>
        </p:nvSpPr>
        <p:spPr>
          <a:xfrm>
            <a:off x="2133600" y="1066801"/>
            <a:ext cx="8534400" cy="5438775"/>
          </a:xfrm>
        </p:spPr>
        <p:txBody>
          <a:bodyPr/>
          <a:lstStyle/>
          <a:p>
            <a:pPr>
              <a:lnSpc>
                <a:spcPct val="90000"/>
              </a:lnSpc>
            </a:pPr>
            <a:r>
              <a:rPr lang="en-US" altLang="en-US"/>
              <a:t>Time efficiency</a:t>
            </a:r>
          </a:p>
          <a:p>
            <a:pPr lvl="1">
              <a:lnSpc>
                <a:spcPct val="90000"/>
              </a:lnSpc>
            </a:pPr>
            <a:r>
              <a:rPr lang="en-US" altLang="en-US" sz="2400"/>
              <a:t>worst-case recurrence:  </a:t>
            </a:r>
            <a:r>
              <a:rPr lang="en-US" altLang="en-US" sz="2400" i="1"/>
              <a:t>C</a:t>
            </a:r>
            <a:r>
              <a:rPr lang="en-US" altLang="en-US" sz="2400" i="1" baseline="-25000"/>
              <a:t>w </a:t>
            </a:r>
            <a:r>
              <a:rPr lang="en-US" altLang="en-US" sz="2400"/>
              <a:t>(</a:t>
            </a:r>
            <a:r>
              <a:rPr lang="en-US" altLang="en-US" sz="2400" i="1"/>
              <a:t>n</a:t>
            </a:r>
            <a:r>
              <a:rPr lang="en-US" altLang="en-US" sz="2400"/>
              <a:t>) = 1 + </a:t>
            </a:r>
            <a:r>
              <a:rPr lang="en-US" altLang="en-US" sz="2400" i="1"/>
              <a:t>C</a:t>
            </a:r>
            <a:r>
              <a:rPr lang="en-US" altLang="en-US" sz="2400" i="1" baseline="-25000"/>
              <a:t>w</a:t>
            </a:r>
            <a:r>
              <a:rPr lang="en-US" altLang="en-US" sz="2400"/>
              <a:t>( </a:t>
            </a:r>
            <a:r>
              <a:rPr lang="en-US" altLang="en-US" sz="2400">
                <a:sym typeface="Symbol" panose="05050102010706020507" pitchFamily="18" charset="2"/>
              </a:rPr>
              <a:t></a:t>
            </a:r>
            <a:r>
              <a:rPr lang="en-US" altLang="en-US" sz="2400" i="1"/>
              <a:t>n</a:t>
            </a:r>
            <a:r>
              <a:rPr lang="en-US" altLang="en-US" sz="2400"/>
              <a:t>/2</a:t>
            </a:r>
            <a:r>
              <a:rPr lang="en-US" altLang="en-US" sz="2400">
                <a:sym typeface="Symbol" panose="05050102010706020507" pitchFamily="18" charset="2"/>
              </a:rPr>
              <a:t> </a:t>
            </a:r>
            <a:r>
              <a:rPr lang="en-US" altLang="en-US" sz="2400"/>
              <a:t>),  </a:t>
            </a:r>
            <a:r>
              <a:rPr lang="en-US" altLang="en-US" sz="2400" i="1"/>
              <a:t>C</a:t>
            </a:r>
            <a:r>
              <a:rPr lang="en-US" altLang="en-US" sz="2400" i="1" baseline="-25000"/>
              <a:t>w </a:t>
            </a:r>
            <a:r>
              <a:rPr lang="en-US" altLang="en-US" sz="2400"/>
              <a:t>(1) = 1 </a:t>
            </a:r>
            <a:br>
              <a:rPr lang="en-US" altLang="en-US" sz="2400"/>
            </a:br>
            <a:r>
              <a:rPr lang="en-US" altLang="en-US" sz="2400"/>
              <a:t>solution: </a:t>
            </a:r>
            <a:r>
              <a:rPr lang="en-US" altLang="en-US" sz="2400" i="1"/>
              <a:t>C</a:t>
            </a:r>
            <a:r>
              <a:rPr lang="en-US" altLang="en-US" sz="2400" i="1" baseline="-25000"/>
              <a:t>w</a:t>
            </a:r>
            <a:r>
              <a:rPr lang="en-US" altLang="en-US" sz="2400"/>
              <a:t>(</a:t>
            </a:r>
            <a:r>
              <a:rPr lang="en-US" altLang="en-US" sz="2400" i="1"/>
              <a:t>n</a:t>
            </a:r>
            <a:r>
              <a:rPr lang="en-US" altLang="en-US" sz="2400"/>
              <a:t>) =</a:t>
            </a:r>
            <a:r>
              <a:rPr lang="en-US" altLang="en-US" sz="2400" i="1"/>
              <a:t> </a:t>
            </a:r>
            <a:r>
              <a:rPr lang="en-US" altLang="en-US" sz="2400">
                <a:sym typeface="Symbol" panose="05050102010706020507" pitchFamily="18" charset="2"/>
              </a:rPr>
              <a:t></a:t>
            </a:r>
            <a:r>
              <a:rPr lang="en-US" altLang="en-US" sz="2400">
                <a:cs typeface="Times New Roman" panose="02020603050405020304" pitchFamily="18" charset="0"/>
              </a:rPr>
              <a:t>log</a:t>
            </a:r>
            <a:r>
              <a:rPr lang="en-US" altLang="en-US" sz="2400" baseline="-25000">
                <a:cs typeface="Times New Roman" panose="02020603050405020304" pitchFamily="18" charset="0"/>
              </a:rPr>
              <a:t>2</a:t>
            </a:r>
            <a:r>
              <a:rPr lang="en-US" altLang="en-US" sz="2400">
                <a:cs typeface="Times New Roman" panose="02020603050405020304" pitchFamily="18" charset="0"/>
              </a:rPr>
              <a:t>(</a:t>
            </a:r>
            <a:r>
              <a:rPr lang="en-US" altLang="en-US" sz="2400" i="1">
                <a:cs typeface="Times New Roman" panose="02020603050405020304" pitchFamily="18" charset="0"/>
              </a:rPr>
              <a:t>n</a:t>
            </a:r>
            <a:r>
              <a:rPr lang="en-US" altLang="en-US" sz="2400">
                <a:cs typeface="Times New Roman" panose="02020603050405020304" pitchFamily="18" charset="0"/>
              </a:rPr>
              <a:t>+1)</a:t>
            </a:r>
            <a:r>
              <a:rPr lang="en-US" altLang="en-US" sz="2400">
                <a:cs typeface="Times New Roman" panose="02020603050405020304" pitchFamily="18" charset="0"/>
                <a:sym typeface="Symbol" panose="05050102010706020507" pitchFamily="18" charset="2"/>
              </a:rPr>
              <a:t></a:t>
            </a:r>
            <a:r>
              <a:rPr lang="en-US" altLang="en-US" sz="2400">
                <a:cs typeface="Times New Roman" panose="02020603050405020304" pitchFamily="18" charset="0"/>
              </a:rPr>
              <a:t> </a:t>
            </a:r>
            <a:br>
              <a:rPr lang="en-US" altLang="en-US" sz="2400">
                <a:cs typeface="Times New Roman" panose="02020603050405020304" pitchFamily="18" charset="0"/>
              </a:rPr>
            </a:br>
            <a:r>
              <a:rPr lang="en-US" altLang="en-US" sz="2400">
                <a:cs typeface="Times New Roman" panose="02020603050405020304" pitchFamily="18" charset="0"/>
              </a:rPr>
              <a:t/>
            </a:r>
            <a:br>
              <a:rPr lang="en-US" altLang="en-US" sz="2400">
                <a:cs typeface="Times New Roman" panose="02020603050405020304" pitchFamily="18" charset="0"/>
              </a:rPr>
            </a:br>
            <a:r>
              <a:rPr lang="en-US" altLang="en-US" sz="2400">
                <a:cs typeface="Times New Roman" panose="02020603050405020304" pitchFamily="18" charset="0"/>
              </a:rPr>
              <a:t>This is VERY fast: </a:t>
            </a:r>
            <a:r>
              <a:rPr lang="en-US" altLang="en-US" sz="2400">
                <a:sym typeface="Symbol" panose="05050102010706020507" pitchFamily="18" charset="2"/>
              </a:rPr>
              <a:t>e.g., </a:t>
            </a:r>
            <a:r>
              <a:rPr lang="en-US" altLang="en-US" sz="2400"/>
              <a:t>C</a:t>
            </a:r>
            <a:r>
              <a:rPr lang="en-US" altLang="en-US" sz="2400" i="1" baseline="-25000"/>
              <a:t>w</a:t>
            </a:r>
            <a:r>
              <a:rPr lang="en-US" altLang="en-US" sz="2400">
                <a:sym typeface="Symbol" panose="05050102010706020507" pitchFamily="18" charset="2"/>
              </a:rPr>
              <a:t>(10</a:t>
            </a:r>
            <a:r>
              <a:rPr lang="en-US" altLang="en-US" sz="2400" baseline="30000">
                <a:sym typeface="Symbol" panose="05050102010706020507" pitchFamily="18" charset="2"/>
              </a:rPr>
              <a:t>6</a:t>
            </a:r>
            <a:r>
              <a:rPr lang="en-US" altLang="en-US" sz="2400">
                <a:sym typeface="Symbol" panose="05050102010706020507" pitchFamily="18" charset="2"/>
              </a:rPr>
              <a:t>) = 20</a:t>
            </a:r>
            <a:br>
              <a:rPr lang="en-US" altLang="en-US" sz="2400">
                <a:sym typeface="Symbol" panose="05050102010706020507" pitchFamily="18" charset="2"/>
              </a:rPr>
            </a:br>
            <a:endParaRPr lang="en-US" altLang="en-US" sz="2400"/>
          </a:p>
          <a:p>
            <a:pPr>
              <a:lnSpc>
                <a:spcPct val="90000"/>
              </a:lnSpc>
            </a:pPr>
            <a:r>
              <a:rPr lang="en-US" altLang="en-US"/>
              <a:t>Optimal for searching a sorted array</a:t>
            </a:r>
            <a:br>
              <a:rPr lang="en-US" altLang="en-US"/>
            </a:br>
            <a:endParaRPr lang="en-US" altLang="en-US"/>
          </a:p>
          <a:p>
            <a:pPr>
              <a:lnSpc>
                <a:spcPct val="90000"/>
              </a:lnSpc>
            </a:pPr>
            <a:r>
              <a:rPr lang="en-US" altLang="en-US"/>
              <a:t>Limitations: must be a sorted array (not linked list)</a:t>
            </a:r>
            <a:br>
              <a:rPr lang="en-US" altLang="en-US"/>
            </a:br>
            <a:endParaRPr lang="en-US" altLang="en-US"/>
          </a:p>
          <a:p>
            <a:pPr>
              <a:lnSpc>
                <a:spcPct val="90000"/>
              </a:lnSpc>
            </a:pPr>
            <a:r>
              <a:rPr lang="en-US" altLang="en-US"/>
              <a:t>Bad (degenerate) example of divide-and-conquer</a:t>
            </a:r>
            <a:br>
              <a:rPr lang="en-US" altLang="en-US"/>
            </a:br>
            <a:endParaRPr lang="en-US" altLang="en-US"/>
          </a:p>
          <a:p>
            <a:pPr>
              <a:lnSpc>
                <a:spcPct val="90000"/>
              </a:lnSpc>
            </a:pPr>
            <a:r>
              <a:rPr lang="en-US" altLang="en-US">
                <a:sym typeface="Symbol" panose="05050102010706020507" pitchFamily="18" charset="2"/>
              </a:rPr>
              <a:t>Has a continuous counterpart called </a:t>
            </a:r>
            <a:r>
              <a:rPr lang="en-US" altLang="en-US" i="1">
                <a:sym typeface="Symbol" panose="05050102010706020507" pitchFamily="18" charset="2"/>
              </a:rPr>
              <a:t>bisection method</a:t>
            </a:r>
            <a:r>
              <a:rPr lang="en-US" altLang="en-US">
                <a:sym typeface="Symbol" panose="05050102010706020507" pitchFamily="18" charset="2"/>
              </a:rPr>
              <a:t> for solving equations in one unknown </a:t>
            </a:r>
            <a:r>
              <a:rPr lang="en-US" altLang="en-US" i="1">
                <a:sym typeface="Symbol" panose="05050102010706020507" pitchFamily="18" charset="2"/>
              </a:rPr>
              <a:t>f</a:t>
            </a:r>
            <a:r>
              <a:rPr lang="en-US" altLang="en-US">
                <a:sym typeface="Symbol" panose="05050102010706020507" pitchFamily="18" charset="2"/>
              </a:rPr>
              <a:t>(</a:t>
            </a:r>
            <a:r>
              <a:rPr lang="en-US" altLang="en-US" i="1">
                <a:sym typeface="Symbol" panose="05050102010706020507" pitchFamily="18" charset="2"/>
              </a:rPr>
              <a:t>x</a:t>
            </a:r>
            <a:r>
              <a:rPr lang="en-US" altLang="en-US">
                <a:sym typeface="Symbol" panose="05050102010706020507" pitchFamily="18" charset="2"/>
              </a:rPr>
              <a:t>) </a:t>
            </a:r>
            <a:r>
              <a:rPr lang="en-US" altLang="en-US" i="1">
                <a:sym typeface="Symbol" panose="05050102010706020507" pitchFamily="18" charset="2"/>
              </a:rPr>
              <a:t>= </a:t>
            </a:r>
            <a:r>
              <a:rPr lang="en-US" altLang="en-US">
                <a:sym typeface="Symbol" panose="05050102010706020507" pitchFamily="18" charset="2"/>
              </a:rPr>
              <a:t>0 (see Sec. 12.4)</a:t>
            </a:r>
            <a:endParaRPr lang="en-US" altLang="en-US"/>
          </a:p>
          <a:p>
            <a:pPr>
              <a:lnSpc>
                <a:spcPct val="90000"/>
              </a:lnSpc>
              <a:buFont typeface="Monotype Sorts" pitchFamily="2" charset="2"/>
              <a:buNone/>
            </a:pPr>
            <a:endParaRPr lang="en-US" altLang="en-US"/>
          </a:p>
        </p:txBody>
      </p:sp>
    </p:spTree>
    <p:extLst>
      <p:ext uri="{BB962C8B-B14F-4D97-AF65-F5344CB8AC3E}">
        <p14:creationId xmlns:p14="http://schemas.microsoft.com/office/powerpoint/2010/main" val="35820895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0" name="Slide Number Placeholder 5"/>
          <p:cNvSpPr>
            <a:spLocks noGrp="1"/>
          </p:cNvSpPr>
          <p:nvPr>
            <p:ph type="sldNum" sz="quarter" idx="12"/>
          </p:nvPr>
        </p:nvSpPr>
        <p:spPr/>
        <p:txBody>
          <a:bodyPr/>
          <a:lstStyle/>
          <a:p>
            <a:fld id="{1907D8CB-B17D-420F-8A5B-9D7CC1363541}" type="slidenum">
              <a:rPr lang="en-US" altLang="en-US"/>
              <a:pPr/>
              <a:t>5</a:t>
            </a:fld>
            <a:endParaRPr lang="en-US" altLang="en-US"/>
          </a:p>
        </p:txBody>
      </p:sp>
      <p:sp>
        <p:nvSpPr>
          <p:cNvPr id="407554" name="Rectangle 2"/>
          <p:cNvSpPr>
            <a:spLocks noGrp="1" noChangeArrowheads="1"/>
          </p:cNvSpPr>
          <p:nvPr>
            <p:ph type="title"/>
          </p:nvPr>
        </p:nvSpPr>
        <p:spPr>
          <a:xfrm>
            <a:off x="2133600" y="152400"/>
            <a:ext cx="7664450" cy="685800"/>
          </a:xfrm>
        </p:spPr>
        <p:txBody>
          <a:bodyPr/>
          <a:lstStyle/>
          <a:p>
            <a:r>
              <a:rPr lang="en-US" altLang="en-US"/>
              <a:t>Exponentiation by Squaring</a:t>
            </a:r>
          </a:p>
        </p:txBody>
      </p:sp>
      <p:sp>
        <p:nvSpPr>
          <p:cNvPr id="407555" name="Rectangle 3"/>
          <p:cNvSpPr>
            <a:spLocks noGrp="1" noChangeArrowheads="1"/>
          </p:cNvSpPr>
          <p:nvPr>
            <p:ph type="body" idx="1"/>
          </p:nvPr>
        </p:nvSpPr>
        <p:spPr>
          <a:xfrm>
            <a:off x="1981200" y="1219201"/>
            <a:ext cx="8686800" cy="4905375"/>
          </a:xfrm>
        </p:spPr>
        <p:txBody>
          <a:bodyPr/>
          <a:lstStyle/>
          <a:p>
            <a:pPr>
              <a:buFont typeface="Monotype Sorts" pitchFamily="2" charset="2"/>
              <a:buNone/>
            </a:pPr>
            <a:r>
              <a:rPr lang="en-US" altLang="en-US"/>
              <a:t>The problem: Compute </a:t>
            </a:r>
            <a:r>
              <a:rPr lang="en-US" altLang="en-US" i="1"/>
              <a:t>a</a:t>
            </a:r>
            <a:r>
              <a:rPr lang="en-US" altLang="en-US" i="1" baseline="30000"/>
              <a:t>n</a:t>
            </a:r>
            <a:r>
              <a:rPr lang="en-US" altLang="en-US" i="1"/>
              <a:t> </a:t>
            </a:r>
            <a:r>
              <a:rPr lang="en-US" altLang="en-US"/>
              <a:t>where </a:t>
            </a:r>
            <a:r>
              <a:rPr lang="en-US" altLang="en-US" i="1"/>
              <a:t>n </a:t>
            </a:r>
            <a:r>
              <a:rPr lang="en-US" altLang="en-US"/>
              <a:t>is a nonnegative integer</a:t>
            </a:r>
          </a:p>
          <a:p>
            <a:pPr>
              <a:buFont typeface="Monotype Sorts" pitchFamily="2" charset="2"/>
              <a:buNone/>
            </a:pPr>
            <a:endParaRPr lang="en-US" altLang="en-US"/>
          </a:p>
          <a:p>
            <a:pPr>
              <a:buFont typeface="Monotype Sorts" pitchFamily="2" charset="2"/>
              <a:buNone/>
            </a:pPr>
            <a:r>
              <a:rPr lang="en-US" altLang="en-US"/>
              <a:t>The problem can be solved by applying recursively the formulas:</a:t>
            </a:r>
          </a:p>
          <a:p>
            <a:pPr>
              <a:buFont typeface="Monotype Sorts" pitchFamily="2" charset="2"/>
              <a:buNone/>
            </a:pPr>
            <a:endParaRPr lang="en-US" altLang="en-US"/>
          </a:p>
        </p:txBody>
      </p:sp>
      <p:sp>
        <p:nvSpPr>
          <p:cNvPr id="407556" name="Text Box 4"/>
          <p:cNvSpPr txBox="1">
            <a:spLocks noChangeArrowheads="1"/>
          </p:cNvSpPr>
          <p:nvPr/>
        </p:nvSpPr>
        <p:spPr bwMode="auto">
          <a:xfrm>
            <a:off x="2819400" y="2743200"/>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even values of </a:t>
            </a:r>
            <a:r>
              <a:rPr lang="en-US" altLang="en-US" b="1" i="1">
                <a:solidFill>
                  <a:schemeClr val="hlink"/>
                </a:solidFill>
                <a:effectLst>
                  <a:outerShdw blurRad="38100" dist="38100" dir="2700000" algn="tl">
                    <a:srgbClr val="000000"/>
                  </a:outerShdw>
                </a:effectLst>
              </a:rPr>
              <a:t>n</a:t>
            </a:r>
            <a:endParaRPr lang="en-US" altLang="en-US"/>
          </a:p>
        </p:txBody>
      </p:sp>
      <p:sp>
        <p:nvSpPr>
          <p:cNvPr id="407557" name="Text Box 5"/>
          <p:cNvSpPr txBox="1">
            <a:spLocks noChangeArrowheads="1"/>
          </p:cNvSpPr>
          <p:nvPr/>
        </p:nvSpPr>
        <p:spPr bwMode="auto">
          <a:xfrm>
            <a:off x="2819400" y="3886200"/>
            <a:ext cx="3581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odd values of </a:t>
            </a:r>
            <a:r>
              <a:rPr lang="en-US" altLang="en-US" b="1" i="1">
                <a:solidFill>
                  <a:schemeClr val="hlink"/>
                </a:solidFill>
                <a:effectLst>
                  <a:outerShdw blurRad="38100" dist="38100" dir="2700000" algn="tl">
                    <a:srgbClr val="000000"/>
                  </a:outerShdw>
                </a:effectLst>
              </a:rPr>
              <a:t>n</a:t>
            </a:r>
            <a:endParaRPr lang="en-US" altLang="en-US" b="1">
              <a:effectLst>
                <a:outerShdw blurRad="38100" dist="38100" dir="2700000" algn="tl">
                  <a:srgbClr val="000000"/>
                </a:outerShdw>
              </a:effectLst>
            </a:endParaRPr>
          </a:p>
        </p:txBody>
      </p:sp>
      <p:sp>
        <p:nvSpPr>
          <p:cNvPr id="407558" name="Text Box 6"/>
          <p:cNvSpPr txBox="1">
            <a:spLocks noChangeArrowheads="1"/>
          </p:cNvSpPr>
          <p:nvPr/>
        </p:nvSpPr>
        <p:spPr bwMode="auto">
          <a:xfrm>
            <a:off x="3962400" y="3352800"/>
            <a:ext cx="5029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i="1">
                <a:solidFill>
                  <a:schemeClr val="hlink"/>
                </a:solidFill>
                <a:effectLst>
                  <a:outerShdw blurRad="38100" dist="38100" dir="2700000" algn="tl">
                    <a:srgbClr val="000000"/>
                  </a:outerShdw>
                </a:effectLst>
              </a:rPr>
              <a:t> </a:t>
            </a:r>
            <a:r>
              <a:rPr lang="en-US" altLang="en-US">
                <a:solidFill>
                  <a:schemeClr val="hlink"/>
                </a:solidFill>
                <a:latin typeface="Arial" panose="020B0604020202020204" pitchFamily="34" charset="0"/>
              </a:rPr>
              <a:t>=</a:t>
            </a:r>
            <a:r>
              <a:rPr lang="en-US" altLang="en-US">
                <a:latin typeface="Arial" panose="020B0604020202020204" pitchFamily="34" charset="0"/>
              </a:rPr>
              <a:t> </a:t>
            </a:r>
            <a:r>
              <a:rPr lang="en-US" altLang="en-US" b="1">
                <a:solidFill>
                  <a:schemeClr val="hlink"/>
                </a:solidFill>
                <a:effectLst>
                  <a:outerShdw blurRad="38100" dist="38100" dir="2700000" algn="tl">
                    <a:srgbClr val="000000"/>
                  </a:outerShdw>
                </a:effectLst>
                <a:latin typeface="Arial" panose="020B0604020202020204" pitchFamily="34" charset="0"/>
              </a:rPr>
              <a:t>(</a:t>
            </a: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baseline="30000">
                <a:solidFill>
                  <a:schemeClr val="hlink"/>
                </a:solidFill>
                <a:effectLst>
                  <a:outerShdw blurRad="38100" dist="38100" dir="2700000" algn="tl">
                    <a:srgbClr val="000000"/>
                  </a:outerShdw>
                </a:effectLst>
              </a:rPr>
              <a:t>/2 </a:t>
            </a:r>
            <a:r>
              <a:rPr lang="en-US" altLang="en-US" b="1">
                <a:solidFill>
                  <a:schemeClr val="hlink"/>
                </a:solidFill>
                <a:effectLst>
                  <a:outerShdw blurRad="38100" dist="38100" dir="2700000" algn="tl">
                    <a:srgbClr val="000000"/>
                  </a:outerShdw>
                </a:effectLst>
              </a:rPr>
              <a:t>)</a:t>
            </a:r>
            <a:r>
              <a:rPr lang="en-US" altLang="en-US" b="1" baseline="30000">
                <a:solidFill>
                  <a:schemeClr val="hlink"/>
                </a:solidFill>
                <a:effectLst>
                  <a:outerShdw blurRad="38100" dist="38100" dir="2700000" algn="tl">
                    <a:srgbClr val="000000"/>
                  </a:outerShdw>
                </a:effectLst>
              </a:rPr>
              <a:t>2   </a:t>
            </a:r>
            <a:r>
              <a:rPr lang="en-US" altLang="en-US" b="1">
                <a:solidFill>
                  <a:schemeClr val="hlink"/>
                </a:solidFill>
                <a:effectLst>
                  <a:outerShdw blurRad="38100" dist="38100" dir="2700000" algn="tl">
                    <a:srgbClr val="000000"/>
                  </a:outerShdw>
                </a:effectLst>
              </a:rPr>
              <a:t>if </a:t>
            </a:r>
            <a:r>
              <a:rPr lang="en-US" altLang="en-US" b="1" i="1">
                <a:solidFill>
                  <a:schemeClr val="hlink"/>
                </a:solidFill>
                <a:effectLst>
                  <a:outerShdw blurRad="38100" dist="38100" dir="2700000" algn="tl">
                    <a:srgbClr val="000000"/>
                  </a:outerShdw>
                </a:effectLst>
              </a:rPr>
              <a:t>n </a:t>
            </a:r>
            <a:r>
              <a:rPr lang="en-US" altLang="en-US" b="1">
                <a:solidFill>
                  <a:schemeClr val="hlink"/>
                </a:solidFill>
                <a:effectLst>
                  <a:outerShdw blurRad="38100" dist="38100" dir="2700000" algn="tl">
                    <a:srgbClr val="000000"/>
                  </a:outerShdw>
                </a:effectLst>
              </a:rPr>
              <a:t>&gt; 0  and  </a:t>
            </a:r>
            <a:r>
              <a:rPr lang="en-US" altLang="en-US" b="1" i="1">
                <a:solidFill>
                  <a:schemeClr val="hlink"/>
                </a:solidFill>
                <a:effectLst>
                  <a:outerShdw blurRad="38100" dist="38100" dir="2700000" algn="tl">
                    <a:srgbClr val="000000"/>
                  </a:outerShdw>
                </a:effectLst>
              </a:rPr>
              <a:t>a </a:t>
            </a:r>
            <a:r>
              <a:rPr lang="en-US" altLang="en-US" b="1" baseline="30000">
                <a:solidFill>
                  <a:schemeClr val="hlink"/>
                </a:solidFill>
                <a:effectLst>
                  <a:outerShdw blurRad="38100" dist="38100" dir="2700000" algn="tl">
                    <a:srgbClr val="000000"/>
                  </a:outerShdw>
                </a:effectLst>
              </a:rPr>
              <a:t>0 </a:t>
            </a:r>
            <a:r>
              <a:rPr lang="en-US" altLang="en-US" b="1">
                <a:solidFill>
                  <a:schemeClr val="hlink"/>
                </a:solidFill>
                <a:effectLst>
                  <a:outerShdw blurRad="38100" dist="38100" dir="2700000" algn="tl">
                    <a:srgbClr val="000000"/>
                  </a:outerShdw>
                </a:effectLst>
              </a:rPr>
              <a:t>= 1</a:t>
            </a:r>
            <a:endParaRPr lang="en-US" altLang="en-US">
              <a:latin typeface="Arial" panose="020B0604020202020204" pitchFamily="34" charset="0"/>
            </a:endParaRPr>
          </a:p>
        </p:txBody>
      </p:sp>
      <p:sp>
        <p:nvSpPr>
          <p:cNvPr id="407559" name="Text Box 7"/>
          <p:cNvSpPr txBox="1">
            <a:spLocks noChangeArrowheads="1"/>
          </p:cNvSpPr>
          <p:nvPr/>
        </p:nvSpPr>
        <p:spPr bwMode="auto">
          <a:xfrm>
            <a:off x="3962400" y="4495800"/>
            <a:ext cx="4572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a </a:t>
            </a:r>
            <a:r>
              <a:rPr lang="en-US" altLang="en-US" b="1" i="1" baseline="30000">
                <a:solidFill>
                  <a:schemeClr val="hlink"/>
                </a:solidFill>
                <a:effectLst>
                  <a:outerShdw blurRad="38100" dist="38100" dir="2700000" algn="tl">
                    <a:srgbClr val="000000"/>
                  </a:outerShdw>
                </a:effectLst>
              </a:rPr>
              <a:t>n</a:t>
            </a:r>
            <a:r>
              <a:rPr lang="en-US" altLang="en-US" b="1" i="1">
                <a:solidFill>
                  <a:schemeClr val="hlink"/>
                </a:solidFill>
                <a:effectLst>
                  <a:outerShdw blurRad="38100" dist="38100" dir="2700000" algn="tl">
                    <a:srgbClr val="000000"/>
                  </a:outerShdw>
                </a:effectLst>
              </a:rPr>
              <a:t> </a:t>
            </a:r>
            <a:r>
              <a:rPr lang="en-US" altLang="en-US">
                <a:solidFill>
                  <a:schemeClr val="hlink"/>
                </a:solidFill>
              </a:rPr>
              <a:t>=</a:t>
            </a:r>
            <a:r>
              <a:rPr lang="en-US" altLang="en-US"/>
              <a:t> </a:t>
            </a:r>
            <a:r>
              <a:rPr lang="en-US" altLang="en-US" b="1">
                <a:solidFill>
                  <a:schemeClr val="hlink"/>
                </a:solidFill>
                <a:effectLst>
                  <a:outerShdw blurRad="38100" dist="38100" dir="2700000" algn="tl">
                    <a:srgbClr val="000000"/>
                  </a:outerShdw>
                </a:effectLst>
              </a:rPr>
              <a:t>(</a:t>
            </a:r>
            <a:r>
              <a:rPr lang="en-US" altLang="en-US" b="1" i="1">
                <a:solidFill>
                  <a:schemeClr val="hlink"/>
                </a:solidFill>
                <a:effectLst>
                  <a:outerShdw blurRad="38100" dist="38100" dir="2700000" algn="tl">
                    <a:srgbClr val="000000"/>
                  </a:outerShdw>
                </a:effectLst>
              </a:rPr>
              <a:t>a </a:t>
            </a:r>
            <a:r>
              <a:rPr lang="en-US" altLang="en-US" b="1" baseline="30000">
                <a:solidFill>
                  <a:schemeClr val="hlink"/>
                </a:solidFill>
                <a:effectLst>
                  <a:outerShdw blurRad="38100" dist="38100" dir="2700000" algn="tl">
                    <a:srgbClr val="000000"/>
                  </a:outerShdw>
                </a:effectLst>
              </a:rPr>
              <a:t>(</a:t>
            </a:r>
            <a:r>
              <a:rPr lang="en-US" altLang="en-US" b="1" i="1" baseline="30000">
                <a:solidFill>
                  <a:schemeClr val="hlink"/>
                </a:solidFill>
                <a:effectLst>
                  <a:outerShdw blurRad="38100" dist="38100" dir="2700000" algn="tl">
                    <a:srgbClr val="000000"/>
                  </a:outerShdw>
                </a:effectLst>
              </a:rPr>
              <a:t>n-</a:t>
            </a:r>
            <a:r>
              <a:rPr lang="en-US" altLang="en-US" b="1" baseline="30000">
                <a:solidFill>
                  <a:schemeClr val="hlink"/>
                </a:solidFill>
                <a:effectLst>
                  <a:outerShdw blurRad="38100" dist="38100" dir="2700000" algn="tl">
                    <a:srgbClr val="000000"/>
                  </a:outerShdw>
                </a:effectLst>
              </a:rPr>
              <a:t>1)/2</a:t>
            </a:r>
            <a:r>
              <a:rPr lang="en-US" altLang="en-US" b="1">
                <a:solidFill>
                  <a:schemeClr val="hlink"/>
                </a:solidFill>
                <a:effectLst>
                  <a:outerShdw blurRad="38100" dist="38100" dir="2700000" algn="tl">
                    <a:srgbClr val="000000"/>
                  </a:outerShdw>
                </a:effectLst>
              </a:rPr>
              <a:t> )</a:t>
            </a:r>
            <a:r>
              <a:rPr lang="en-US" altLang="en-US" b="1" baseline="30000">
                <a:solidFill>
                  <a:schemeClr val="hlink"/>
                </a:solidFill>
                <a:effectLst>
                  <a:outerShdw blurRad="38100" dist="38100" dir="2700000" algn="tl">
                    <a:srgbClr val="000000"/>
                  </a:outerShdw>
                </a:effectLst>
              </a:rPr>
              <a:t>2 </a:t>
            </a:r>
            <a:r>
              <a:rPr lang="en-US" altLang="en-US" b="1" i="1">
                <a:solidFill>
                  <a:schemeClr val="hlink"/>
                </a:solidFill>
                <a:effectLst>
                  <a:outerShdw blurRad="38100" dist="38100" dir="2700000" algn="tl">
                    <a:srgbClr val="000000"/>
                  </a:outerShdw>
                </a:effectLst>
              </a:rPr>
              <a:t>a</a:t>
            </a:r>
            <a:endParaRPr lang="en-US" altLang="en-US" b="1" baseline="30000">
              <a:solidFill>
                <a:schemeClr val="hlink"/>
              </a:solidFill>
              <a:effectLst>
                <a:outerShdw blurRad="38100" dist="38100" dir="2700000" algn="tl">
                  <a:srgbClr val="000000"/>
                </a:outerShdw>
              </a:effectLst>
            </a:endParaRPr>
          </a:p>
        </p:txBody>
      </p:sp>
      <p:sp>
        <p:nvSpPr>
          <p:cNvPr id="407564" name="Text Box 12"/>
          <p:cNvSpPr txBox="1">
            <a:spLocks noChangeArrowheads="1"/>
          </p:cNvSpPr>
          <p:nvPr/>
        </p:nvSpPr>
        <p:spPr bwMode="auto">
          <a:xfrm>
            <a:off x="2133600" y="5105401"/>
            <a:ext cx="8534400" cy="1117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lnSpc>
                <a:spcPct val="90000"/>
              </a:lnSpc>
              <a:spcBef>
                <a:spcPct val="50000"/>
              </a:spcBef>
            </a:pPr>
            <a:r>
              <a:rPr lang="en-US" altLang="en-US" b="1">
                <a:solidFill>
                  <a:schemeClr val="hlink"/>
                </a:solidFill>
                <a:effectLst>
                  <a:outerShdw blurRad="38100" dist="38100" dir="2700000" algn="tl">
                    <a:srgbClr val="000000"/>
                  </a:outerShdw>
                </a:effectLst>
              </a:rPr>
              <a:t>Recurrence:  M(</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M( </a:t>
            </a:r>
            <a:r>
              <a:rPr lang="en-US" altLang="en-US" b="1">
                <a:solidFill>
                  <a:schemeClr val="hlink"/>
                </a:solidFill>
                <a:effectLst>
                  <a:outerShdw blurRad="38100" dist="38100" dir="2700000" algn="tl">
                    <a:srgbClr val="000000"/>
                  </a:outerShdw>
                </a:effectLst>
                <a:sym typeface="Symbol" panose="05050102010706020507" pitchFamily="18" charset="2"/>
              </a:rPr>
              <a:t></a:t>
            </a:r>
            <a:r>
              <a:rPr lang="en-US" altLang="en-US" b="1" i="1">
                <a:solidFill>
                  <a:schemeClr val="hlink"/>
                </a:solidFill>
                <a:effectLst>
                  <a:outerShdw blurRad="38100" dist="38100" dir="2700000" algn="tl">
                    <a:srgbClr val="000000"/>
                  </a:outerShdw>
                </a:effectLst>
                <a:sym typeface="Symbol" panose="05050102010706020507" pitchFamily="18" charset="2"/>
              </a:rPr>
              <a:t>n</a:t>
            </a:r>
            <a:r>
              <a:rPr lang="en-US" altLang="en-US" b="1">
                <a:solidFill>
                  <a:schemeClr val="hlink"/>
                </a:solidFill>
                <a:effectLst>
                  <a:outerShdw blurRad="38100" dist="38100" dir="2700000" algn="tl">
                    <a:srgbClr val="000000"/>
                  </a:outerShdw>
                </a:effectLst>
                <a:sym typeface="Symbol" panose="05050102010706020507" pitchFamily="18" charset="2"/>
              </a:rPr>
              <a:t>/2 ) + f</a:t>
            </a:r>
            <a:r>
              <a:rPr lang="en-US" altLang="en-US" b="1" i="1">
                <a:solidFill>
                  <a:schemeClr val="hlink"/>
                </a:solidFill>
                <a:effectLst>
                  <a:outerShdw blurRad="38100" dist="38100" dir="2700000" algn="tl">
                    <a:srgbClr val="000000"/>
                  </a:outerShdw>
                </a:effectLst>
                <a:sym typeface="Symbol" panose="05050102010706020507" pitchFamily="18" charset="2"/>
              </a:rPr>
              <a:t>(n</a:t>
            </a:r>
            <a:r>
              <a:rPr lang="en-US" altLang="en-US" b="1">
                <a:solidFill>
                  <a:schemeClr val="hlink"/>
                </a:solidFill>
                <a:effectLst>
                  <a:outerShdw blurRad="38100" dist="38100" dir="2700000" algn="tl">
                    <a:srgbClr val="000000"/>
                  </a:outerShdw>
                </a:effectLst>
                <a:sym typeface="Symbol" panose="05050102010706020507" pitchFamily="18" charset="2"/>
              </a:rPr>
              <a:t>)</a:t>
            </a:r>
            <a:r>
              <a:rPr lang="en-US" altLang="en-US" b="1" i="1">
                <a:solidFill>
                  <a:schemeClr val="hlink"/>
                </a:solidFill>
                <a:effectLst>
                  <a:outerShdw blurRad="38100" dist="38100" dir="2700000" algn="tl">
                    <a:srgbClr val="000000"/>
                  </a:outerShdw>
                </a:effectLst>
                <a:sym typeface="Symbol" panose="05050102010706020507" pitchFamily="18" charset="2"/>
              </a:rPr>
              <a:t>,</a:t>
            </a:r>
            <a:r>
              <a:rPr lang="en-US" altLang="en-US" b="1">
                <a:solidFill>
                  <a:schemeClr val="hlink"/>
                </a:solidFill>
                <a:effectLst>
                  <a:outerShdw blurRad="38100" dist="38100" dir="2700000" algn="tl">
                    <a:srgbClr val="000000"/>
                  </a:outerShdw>
                </a:effectLst>
                <a:sym typeface="Symbol" panose="05050102010706020507" pitchFamily="18" charset="2"/>
              </a:rPr>
              <a:t>  where f(</a:t>
            </a:r>
            <a:r>
              <a:rPr lang="en-US" altLang="en-US" b="1" i="1">
                <a:solidFill>
                  <a:schemeClr val="hlink"/>
                </a:solidFill>
                <a:effectLst>
                  <a:outerShdw blurRad="38100" dist="38100" dir="2700000" algn="tl">
                    <a:srgbClr val="000000"/>
                  </a:outerShdw>
                </a:effectLst>
                <a:sym typeface="Symbol" panose="05050102010706020507" pitchFamily="18" charset="2"/>
              </a:rPr>
              <a:t>n</a:t>
            </a:r>
            <a:r>
              <a:rPr lang="en-US" altLang="en-US" b="1">
                <a:solidFill>
                  <a:schemeClr val="hlink"/>
                </a:solidFill>
                <a:effectLst>
                  <a:outerShdw blurRad="38100" dist="38100" dir="2700000" algn="tl">
                    <a:srgbClr val="000000"/>
                  </a:outerShdw>
                </a:effectLst>
                <a:sym typeface="Symbol" panose="05050102010706020507" pitchFamily="18" charset="2"/>
              </a:rPr>
              <a:t>) = 1 or 2, </a:t>
            </a:r>
          </a:p>
          <a:p>
            <a:pPr algn="l">
              <a:lnSpc>
                <a:spcPct val="90000"/>
              </a:lnSpc>
              <a:spcBef>
                <a:spcPct val="50000"/>
              </a:spcBef>
            </a:pPr>
            <a:r>
              <a:rPr lang="en-US" altLang="en-US" b="1">
                <a:solidFill>
                  <a:schemeClr val="hlink"/>
                </a:solidFill>
                <a:effectLst>
                  <a:outerShdw blurRad="38100" dist="38100" dir="2700000" algn="tl">
                    <a:srgbClr val="000000"/>
                  </a:outerShdw>
                </a:effectLst>
                <a:sym typeface="Symbol" panose="05050102010706020507" pitchFamily="18" charset="2"/>
              </a:rPr>
              <a:t>                       M(0) = 0</a:t>
            </a:r>
          </a:p>
          <a:p>
            <a:pPr algn="l">
              <a:lnSpc>
                <a:spcPct val="90000"/>
              </a:lnSpc>
              <a:spcBef>
                <a:spcPct val="50000"/>
              </a:spcBef>
            </a:pPr>
            <a:r>
              <a:rPr lang="en-US" altLang="en-US" b="1">
                <a:solidFill>
                  <a:schemeClr val="hlink"/>
                </a:solidFill>
                <a:effectLst>
                  <a:outerShdw blurRad="38100" dist="38100" dir="2700000" algn="tl">
                    <a:srgbClr val="000000"/>
                  </a:outerShdw>
                </a:effectLst>
                <a:sym typeface="Symbol" panose="05050102010706020507" pitchFamily="18" charset="2"/>
              </a:rPr>
              <a:t>Master Theorem: </a:t>
            </a:r>
            <a:r>
              <a:rPr lang="en-US" altLang="en-US" b="1">
                <a:solidFill>
                  <a:schemeClr val="hlink"/>
                </a:solidFill>
                <a:effectLst>
                  <a:outerShdw blurRad="38100" dist="38100" dir="2700000" algn="tl">
                    <a:srgbClr val="000000"/>
                  </a:outerShdw>
                </a:effectLst>
              </a:rPr>
              <a:t>M(</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a:t>
            </a:r>
            <a:r>
              <a:rPr lang="en-US" altLang="en-US"/>
              <a:t> </a:t>
            </a:r>
            <a:r>
              <a:rPr lang="en-US" altLang="en-US" b="1">
                <a:solidFill>
                  <a:schemeClr val="hlink"/>
                </a:solidFill>
                <a:effectLst>
                  <a:outerShdw blurRad="38100" dist="38100" dir="2700000" algn="tl">
                    <a:srgbClr val="000000"/>
                  </a:outerShdw>
                </a:effectLst>
                <a:sym typeface="Symbol" panose="05050102010706020507" pitchFamily="18" charset="2"/>
              </a:rPr>
              <a:t> </a:t>
            </a:r>
            <a:r>
              <a:rPr lang="el-GR" altLang="en-US" b="1">
                <a:solidFill>
                  <a:schemeClr val="hlink"/>
                </a:solidFill>
                <a:effectLst>
                  <a:outerShdw blurRad="38100" dist="38100" dir="2700000" algn="tl">
                    <a:srgbClr val="000000"/>
                  </a:outerShdw>
                </a:effectLst>
                <a:cs typeface="Times New Roman" panose="02020603050405020304" pitchFamily="18" charset="0"/>
                <a:sym typeface="Symbol" panose="05050102010706020507" pitchFamily="18" charset="2"/>
              </a:rPr>
              <a:t>Θ</a:t>
            </a:r>
            <a:r>
              <a:rPr lang="en-US" altLang="en-US" b="1">
                <a:solidFill>
                  <a:schemeClr val="hlink"/>
                </a:solidFill>
                <a:effectLst>
                  <a:outerShdw blurRad="38100" dist="38100" dir="2700000" algn="tl">
                    <a:srgbClr val="000000"/>
                  </a:outerShdw>
                </a:effectLst>
                <a:cs typeface="Times New Roman" panose="02020603050405020304" pitchFamily="18" charset="0"/>
                <a:sym typeface="Symbol" panose="05050102010706020507" pitchFamily="18" charset="2"/>
              </a:rPr>
              <a:t>(log </a:t>
            </a:r>
            <a:r>
              <a:rPr lang="en-US" altLang="en-US" b="1" i="1">
                <a:solidFill>
                  <a:schemeClr val="hlink"/>
                </a:solidFill>
                <a:effectLst>
                  <a:outerShdw blurRad="38100" dist="38100" dir="2700000" algn="tl">
                    <a:srgbClr val="000000"/>
                  </a:outerShdw>
                </a:effectLst>
                <a:cs typeface="Times New Roman" panose="02020603050405020304" pitchFamily="18" charset="0"/>
                <a:sym typeface="Symbol" panose="05050102010706020507" pitchFamily="18" charset="2"/>
              </a:rPr>
              <a:t>n</a:t>
            </a:r>
            <a:r>
              <a:rPr lang="en-US" altLang="en-US" b="1">
                <a:solidFill>
                  <a:schemeClr val="hlink"/>
                </a:solidFill>
                <a:effectLst>
                  <a:outerShdw blurRad="38100" dist="38100" dir="2700000" algn="tl">
                    <a:srgbClr val="000000"/>
                  </a:outerShdw>
                </a:effectLst>
                <a:cs typeface="Times New Roman" panose="02020603050405020304" pitchFamily="18" charset="0"/>
                <a:sym typeface="Symbol" panose="05050102010706020507" pitchFamily="18" charset="2"/>
              </a:rPr>
              <a:t>) = </a:t>
            </a:r>
            <a:r>
              <a:rPr lang="el-GR" altLang="en-US" b="1">
                <a:solidFill>
                  <a:schemeClr val="hlink"/>
                </a:solidFill>
                <a:effectLst>
                  <a:outerShdw blurRad="38100" dist="38100" dir="2700000" algn="tl">
                    <a:srgbClr val="000000"/>
                  </a:outerShdw>
                </a:effectLst>
                <a:sym typeface="Symbol" panose="05050102010706020507" pitchFamily="18" charset="2"/>
              </a:rPr>
              <a:t>Θ</a:t>
            </a:r>
            <a:r>
              <a:rPr lang="en-US" altLang="en-US" b="1">
                <a:solidFill>
                  <a:schemeClr val="hlink"/>
                </a:solidFill>
                <a:effectLst>
                  <a:outerShdw blurRad="38100" dist="38100" dir="2700000" algn="tl">
                    <a:srgbClr val="000000"/>
                  </a:outerShdw>
                </a:effectLst>
                <a:sym typeface="Symbol" panose="05050102010706020507" pitchFamily="18" charset="2"/>
              </a:rPr>
              <a:t>(</a:t>
            </a:r>
            <a:r>
              <a:rPr lang="en-US" altLang="en-US" b="1" i="1">
                <a:solidFill>
                  <a:schemeClr val="hlink"/>
                </a:solidFill>
                <a:effectLst>
                  <a:outerShdw blurRad="38100" dist="38100" dir="2700000" algn="tl">
                    <a:srgbClr val="000000"/>
                  </a:outerShdw>
                </a:effectLst>
                <a:sym typeface="Symbol" panose="05050102010706020507" pitchFamily="18" charset="2"/>
              </a:rPr>
              <a:t>b</a:t>
            </a:r>
            <a:r>
              <a:rPr lang="en-US" altLang="en-US" b="1">
                <a:solidFill>
                  <a:schemeClr val="hlink"/>
                </a:solidFill>
                <a:effectLst>
                  <a:outerShdw blurRad="38100" dist="38100" dir="2700000" algn="tl">
                    <a:srgbClr val="000000"/>
                  </a:outerShdw>
                </a:effectLst>
                <a:sym typeface="Symbol" panose="05050102010706020507" pitchFamily="18" charset="2"/>
              </a:rPr>
              <a:t>) where </a:t>
            </a:r>
            <a:r>
              <a:rPr lang="en-US" altLang="en-US" b="1" i="1">
                <a:solidFill>
                  <a:schemeClr val="hlink"/>
                </a:solidFill>
                <a:effectLst>
                  <a:outerShdw blurRad="38100" dist="38100" dir="2700000" algn="tl">
                    <a:srgbClr val="000000"/>
                  </a:outerShdw>
                </a:effectLst>
                <a:sym typeface="Symbol" panose="05050102010706020507" pitchFamily="18" charset="2"/>
              </a:rPr>
              <a:t>b = </a:t>
            </a:r>
            <a:r>
              <a:rPr lang="en-US" altLang="en-US" b="1">
                <a:solidFill>
                  <a:schemeClr val="hlink"/>
                </a:solidFill>
                <a:effectLst>
                  <a:outerShdw blurRad="38100" dist="38100" dir="2700000" algn="tl">
                    <a:srgbClr val="000000"/>
                  </a:outerShdw>
                </a:effectLst>
                <a:sym typeface="Symbol" panose="05050102010706020507" pitchFamily="18" charset="2"/>
              </a:rPr>
              <a:t>log</a:t>
            </a:r>
            <a:r>
              <a:rPr lang="en-US" altLang="en-US" b="1" baseline="-25000">
                <a:solidFill>
                  <a:schemeClr val="hlink"/>
                </a:solidFill>
                <a:effectLst>
                  <a:outerShdw blurRad="38100" dist="38100" dir="2700000" algn="tl">
                    <a:srgbClr val="000000"/>
                  </a:outerShdw>
                </a:effectLst>
                <a:sym typeface="Symbol" panose="05050102010706020507" pitchFamily="18" charset="2"/>
              </a:rPr>
              <a:t>2</a:t>
            </a:r>
            <a:r>
              <a:rPr lang="en-US" altLang="en-US" b="1">
                <a:solidFill>
                  <a:schemeClr val="hlink"/>
                </a:solidFill>
                <a:effectLst>
                  <a:outerShdw blurRad="38100" dist="38100" dir="2700000" algn="tl">
                    <a:srgbClr val="000000"/>
                  </a:outerShdw>
                </a:effectLst>
                <a:sym typeface="Symbol" panose="05050102010706020507" pitchFamily="18" charset="2"/>
              </a:rPr>
              <a:t>(</a:t>
            </a:r>
            <a:r>
              <a:rPr lang="en-US" altLang="en-US" b="1" i="1">
                <a:solidFill>
                  <a:schemeClr val="hlink"/>
                </a:solidFill>
                <a:effectLst>
                  <a:outerShdw blurRad="38100" dist="38100" dir="2700000" algn="tl">
                    <a:srgbClr val="000000"/>
                  </a:outerShdw>
                </a:effectLst>
                <a:sym typeface="Symbol" panose="05050102010706020507" pitchFamily="18" charset="2"/>
              </a:rPr>
              <a:t>n+</a:t>
            </a:r>
            <a:r>
              <a:rPr lang="en-US" altLang="en-US" b="1">
                <a:solidFill>
                  <a:schemeClr val="hlink"/>
                </a:solidFill>
                <a:effectLst>
                  <a:outerShdw blurRad="38100" dist="38100" dir="2700000" algn="tl">
                    <a:srgbClr val="000000"/>
                  </a:outerShdw>
                </a:effectLst>
                <a:sym typeface="Symbol" panose="05050102010706020507" pitchFamily="18" charset="2"/>
              </a:rPr>
              <a:t>1)</a:t>
            </a:r>
            <a:r>
              <a:rPr kumimoji="1" lang="en-US" altLang="en-US" b="1">
                <a:solidFill>
                  <a:srgbClr val="FFFF99"/>
                </a:solidFill>
                <a:effectLst>
                  <a:outerShdw blurRad="38100" dist="38100" dir="2700000" algn="tl">
                    <a:srgbClr val="000000"/>
                  </a:outerShdw>
                </a:effectLst>
                <a:sym typeface="Symbol" panose="05050102010706020507" pitchFamily="18" charset="2"/>
              </a:rPr>
              <a:t></a:t>
            </a:r>
          </a:p>
        </p:txBody>
      </p:sp>
    </p:spTree>
    <p:extLst>
      <p:ext uri="{BB962C8B-B14F-4D97-AF65-F5344CB8AC3E}">
        <p14:creationId xmlns:p14="http://schemas.microsoft.com/office/powerpoint/2010/main" val="38717602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14" name="Slide Number Placeholder 5"/>
          <p:cNvSpPr>
            <a:spLocks noGrp="1"/>
          </p:cNvSpPr>
          <p:nvPr>
            <p:ph type="sldNum" sz="quarter" idx="12"/>
          </p:nvPr>
        </p:nvSpPr>
        <p:spPr/>
        <p:txBody>
          <a:bodyPr/>
          <a:lstStyle/>
          <a:p>
            <a:fld id="{6D6B21E0-392C-4FC3-B27C-A44374D9A98A}" type="slidenum">
              <a:rPr lang="en-US" altLang="en-US"/>
              <a:pPr/>
              <a:t>6</a:t>
            </a:fld>
            <a:endParaRPr lang="en-US" altLang="en-US"/>
          </a:p>
        </p:txBody>
      </p:sp>
      <p:sp>
        <p:nvSpPr>
          <p:cNvPr id="409602" name="Rectangle 2"/>
          <p:cNvSpPr>
            <a:spLocks noGrp="1" noChangeArrowheads="1"/>
          </p:cNvSpPr>
          <p:nvPr>
            <p:ph type="title"/>
          </p:nvPr>
        </p:nvSpPr>
        <p:spPr/>
        <p:txBody>
          <a:bodyPr/>
          <a:lstStyle/>
          <a:p>
            <a:r>
              <a:rPr lang="en-US" altLang="en-US"/>
              <a:t>Russian Peasant Multiplication</a:t>
            </a:r>
          </a:p>
        </p:txBody>
      </p:sp>
      <p:sp>
        <p:nvSpPr>
          <p:cNvPr id="409603" name="Rectangle 3"/>
          <p:cNvSpPr>
            <a:spLocks noGrp="1" noChangeArrowheads="1"/>
          </p:cNvSpPr>
          <p:nvPr>
            <p:ph type="body" idx="1"/>
          </p:nvPr>
        </p:nvSpPr>
        <p:spPr/>
        <p:txBody>
          <a:bodyPr/>
          <a:lstStyle/>
          <a:p>
            <a:pPr marL="0" indent="0">
              <a:buNone/>
            </a:pPr>
            <a:r>
              <a:rPr lang="en-US" altLang="en-US"/>
              <a:t>The problem: Compute the product of two positive integers</a:t>
            </a:r>
            <a:br>
              <a:rPr lang="en-US" altLang="en-US"/>
            </a:br>
            <a:endParaRPr lang="en-US" altLang="en-US"/>
          </a:p>
          <a:p>
            <a:pPr marL="0" indent="0">
              <a:buNone/>
            </a:pPr>
            <a:r>
              <a:rPr lang="en-US" altLang="en-US"/>
              <a:t>Can be solved by a decrease-by-half algorithm based on the following formulas.</a:t>
            </a:r>
          </a:p>
        </p:txBody>
      </p:sp>
      <p:sp>
        <p:nvSpPr>
          <p:cNvPr id="409604" name="Text Box 4"/>
          <p:cNvSpPr txBox="1">
            <a:spLocks noChangeArrowheads="1"/>
          </p:cNvSpPr>
          <p:nvPr/>
        </p:nvSpPr>
        <p:spPr bwMode="auto">
          <a:xfrm>
            <a:off x="3810000" y="3110301"/>
            <a:ext cx="3352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dirty="0">
                <a:solidFill>
                  <a:schemeClr val="hlink"/>
                </a:solidFill>
                <a:effectLst>
                  <a:outerShdw blurRad="38100" dist="38100" dir="2700000" algn="tl">
                    <a:srgbClr val="000000"/>
                  </a:outerShdw>
                </a:effectLst>
              </a:rPr>
              <a:t>For even values of </a:t>
            </a:r>
            <a:r>
              <a:rPr lang="en-US" altLang="en-US" b="1" i="1" dirty="0">
                <a:solidFill>
                  <a:schemeClr val="hlink"/>
                </a:solidFill>
                <a:effectLst>
                  <a:outerShdw blurRad="38100" dist="38100" dir="2700000" algn="tl">
                    <a:srgbClr val="000000"/>
                  </a:outerShdw>
                </a:effectLst>
              </a:rPr>
              <a:t>n</a:t>
            </a:r>
            <a:r>
              <a:rPr lang="en-US" altLang="en-US" b="1" dirty="0">
                <a:solidFill>
                  <a:schemeClr val="hlink"/>
                </a:solidFill>
                <a:effectLst>
                  <a:outerShdw blurRad="38100" dist="38100" dir="2700000" algn="tl">
                    <a:srgbClr val="000000"/>
                  </a:outerShdw>
                </a:effectLst>
              </a:rPr>
              <a:t>:</a:t>
            </a:r>
          </a:p>
        </p:txBody>
      </p:sp>
      <p:sp>
        <p:nvSpPr>
          <p:cNvPr id="409605" name="Text Box 5"/>
          <p:cNvSpPr txBox="1">
            <a:spLocks noChangeArrowheads="1"/>
          </p:cNvSpPr>
          <p:nvPr/>
        </p:nvSpPr>
        <p:spPr bwMode="auto">
          <a:xfrm>
            <a:off x="2819400" y="4572000"/>
            <a:ext cx="3581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solidFill>
                  <a:schemeClr val="hlink"/>
                </a:solidFill>
                <a:effectLst>
                  <a:outerShdw blurRad="38100" dist="38100" dir="2700000" algn="tl">
                    <a:srgbClr val="000000"/>
                  </a:outerShdw>
                </a:effectLst>
              </a:rPr>
              <a:t>For odd values of </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a:t>
            </a:r>
          </a:p>
        </p:txBody>
      </p:sp>
      <p:sp>
        <p:nvSpPr>
          <p:cNvPr id="409606" name="Text Box 6"/>
          <p:cNvSpPr txBox="1">
            <a:spLocks noChangeArrowheads="1"/>
          </p:cNvSpPr>
          <p:nvPr/>
        </p:nvSpPr>
        <p:spPr bwMode="auto">
          <a:xfrm>
            <a:off x="3962400" y="3657600"/>
            <a:ext cx="30480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a:t>
            </a:r>
            <a:r>
              <a:rPr lang="en-US" altLang="en-US" b="1" i="1">
                <a:solidFill>
                  <a:schemeClr val="hlink"/>
                </a:solidFill>
                <a:effectLst>
                  <a:outerShdw blurRad="38100" dist="38100" dir="2700000" algn="tl">
                    <a:srgbClr val="000000"/>
                  </a:outerShdw>
                </a:effectLst>
              </a:rPr>
              <a:t>m</a:t>
            </a:r>
            <a:r>
              <a:rPr lang="en-US" altLang="en-US" b="1">
                <a:solidFill>
                  <a:schemeClr val="hlink"/>
                </a:solidFill>
                <a:effectLst>
                  <a:outerShdw blurRad="38100" dist="38100" dir="2700000" algn="tl">
                    <a:srgbClr val="000000"/>
                  </a:outerShdw>
                </a:effectLst>
              </a:rPr>
              <a:t>  =         *  2</a:t>
            </a:r>
            <a:r>
              <a:rPr lang="en-US" altLang="en-US" b="1" i="1">
                <a:solidFill>
                  <a:schemeClr val="hlink"/>
                </a:solidFill>
                <a:effectLst>
                  <a:outerShdw blurRad="38100" dist="38100" dir="2700000" algn="tl">
                    <a:srgbClr val="000000"/>
                  </a:outerShdw>
                </a:effectLst>
              </a:rPr>
              <a:t>m</a:t>
            </a:r>
          </a:p>
        </p:txBody>
      </p:sp>
      <p:sp>
        <p:nvSpPr>
          <p:cNvPr id="409607" name="Text Box 7"/>
          <p:cNvSpPr txBox="1">
            <a:spLocks noChangeArrowheads="1"/>
          </p:cNvSpPr>
          <p:nvPr/>
        </p:nvSpPr>
        <p:spPr bwMode="auto">
          <a:xfrm>
            <a:off x="2971800" y="5257800"/>
            <a:ext cx="76962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     n </a:t>
            </a:r>
            <a:r>
              <a:rPr lang="en-US" altLang="en-US" b="1">
                <a:solidFill>
                  <a:schemeClr val="hlink"/>
                </a:solidFill>
                <a:effectLst>
                  <a:outerShdw blurRad="38100" dist="38100" dir="2700000" algn="tl">
                    <a:srgbClr val="000000"/>
                  </a:outerShdw>
                </a:effectLst>
              </a:rPr>
              <a:t>* </a:t>
            </a:r>
            <a:r>
              <a:rPr lang="en-US" altLang="en-US" b="1" i="1">
                <a:solidFill>
                  <a:schemeClr val="hlink"/>
                </a:solidFill>
                <a:effectLst>
                  <a:outerShdw blurRad="38100" dist="38100" dir="2700000" algn="tl">
                    <a:srgbClr val="000000"/>
                  </a:outerShdw>
                </a:effectLst>
              </a:rPr>
              <a:t>m</a:t>
            </a:r>
            <a:r>
              <a:rPr lang="en-US" altLang="en-US" b="1">
                <a:solidFill>
                  <a:schemeClr val="hlink"/>
                </a:solidFill>
                <a:effectLst>
                  <a:outerShdw blurRad="38100" dist="38100" dir="2700000" algn="tl">
                    <a:srgbClr val="000000"/>
                  </a:outerShdw>
                </a:effectLst>
              </a:rPr>
              <a:t>  =             *  2</a:t>
            </a:r>
            <a:r>
              <a:rPr lang="en-US" altLang="en-US" b="1" i="1">
                <a:solidFill>
                  <a:schemeClr val="hlink"/>
                </a:solidFill>
                <a:effectLst>
                  <a:outerShdw blurRad="38100" dist="38100" dir="2700000" algn="tl">
                    <a:srgbClr val="000000"/>
                  </a:outerShdw>
                </a:effectLst>
              </a:rPr>
              <a:t>m  +  m   </a:t>
            </a:r>
            <a:r>
              <a:rPr lang="en-US" altLang="en-US" b="1">
                <a:solidFill>
                  <a:schemeClr val="hlink"/>
                </a:solidFill>
                <a:effectLst>
                  <a:outerShdw blurRad="38100" dist="38100" dir="2700000" algn="tl">
                    <a:srgbClr val="000000"/>
                  </a:outerShdw>
                </a:effectLst>
              </a:rPr>
              <a:t>if  </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&gt; 1   and   </a:t>
            </a:r>
            <a:r>
              <a:rPr lang="en-US" altLang="en-US" b="1" i="1">
                <a:solidFill>
                  <a:schemeClr val="hlink"/>
                </a:solidFill>
                <a:effectLst>
                  <a:outerShdw blurRad="38100" dist="38100" dir="2700000" algn="tl">
                    <a:srgbClr val="000000"/>
                  </a:outerShdw>
                </a:effectLst>
              </a:rPr>
              <a:t>m  </a:t>
            </a:r>
            <a:r>
              <a:rPr lang="en-US" altLang="en-US" b="1">
                <a:solidFill>
                  <a:schemeClr val="hlink"/>
                </a:solidFill>
                <a:effectLst>
                  <a:outerShdw blurRad="38100" dist="38100" dir="2700000" algn="tl">
                    <a:srgbClr val="000000"/>
                  </a:outerShdw>
                </a:effectLst>
              </a:rPr>
              <a:t>if  </a:t>
            </a:r>
            <a:r>
              <a:rPr lang="en-US" altLang="en-US" b="1" i="1">
                <a:solidFill>
                  <a:schemeClr val="hlink"/>
                </a:solidFill>
                <a:effectLst>
                  <a:outerShdw blurRad="38100" dist="38100" dir="2700000" algn="tl">
                    <a:srgbClr val="000000"/>
                  </a:outerShdw>
                </a:effectLst>
              </a:rPr>
              <a:t>n </a:t>
            </a:r>
            <a:r>
              <a:rPr lang="en-US" altLang="en-US" b="1">
                <a:solidFill>
                  <a:schemeClr val="hlink"/>
                </a:solidFill>
                <a:effectLst>
                  <a:outerShdw blurRad="38100" dist="38100" dir="2700000" algn="tl">
                    <a:srgbClr val="000000"/>
                  </a:outerShdw>
                </a:effectLst>
              </a:rPr>
              <a:t>= 1                   </a:t>
            </a:r>
            <a:endParaRPr lang="en-US" altLang="en-US" b="1" i="1">
              <a:solidFill>
                <a:schemeClr val="hlink"/>
              </a:solidFill>
              <a:effectLst>
                <a:outerShdw blurRad="38100" dist="38100" dir="2700000" algn="tl">
                  <a:srgbClr val="000000"/>
                </a:outerShdw>
              </a:effectLst>
            </a:endParaRPr>
          </a:p>
        </p:txBody>
      </p:sp>
      <p:sp>
        <p:nvSpPr>
          <p:cNvPr id="409608" name="Text Box 8"/>
          <p:cNvSpPr txBox="1">
            <a:spLocks noChangeArrowheads="1"/>
          </p:cNvSpPr>
          <p:nvPr/>
        </p:nvSpPr>
        <p:spPr bwMode="auto">
          <a:xfrm>
            <a:off x="5257800" y="3505201"/>
            <a:ext cx="457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i="1">
                <a:solidFill>
                  <a:schemeClr val="hlink"/>
                </a:solidFill>
                <a:effectLst>
                  <a:outerShdw blurRad="38100" dist="38100" dir="2700000" algn="tl">
                    <a:srgbClr val="000000"/>
                  </a:outerShdw>
                </a:effectLst>
              </a:rPr>
              <a:t>n </a:t>
            </a:r>
            <a:r>
              <a:rPr lang="en-US" altLang="en-US" b="1">
                <a:solidFill>
                  <a:schemeClr val="hlink"/>
                </a:solidFill>
                <a:effectLst>
                  <a:outerShdw blurRad="38100" dist="38100" dir="2700000" algn="tl">
                    <a:srgbClr val="000000"/>
                  </a:outerShdw>
                </a:effectLst>
              </a:rPr>
              <a:t>2</a:t>
            </a:r>
          </a:p>
        </p:txBody>
      </p:sp>
      <p:sp>
        <p:nvSpPr>
          <p:cNvPr id="409609" name="Text Box 9"/>
          <p:cNvSpPr txBox="1">
            <a:spLocks noChangeArrowheads="1"/>
          </p:cNvSpPr>
          <p:nvPr/>
        </p:nvSpPr>
        <p:spPr bwMode="auto">
          <a:xfrm>
            <a:off x="4572000" y="5105401"/>
            <a:ext cx="8382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 – 1 </a:t>
            </a:r>
          </a:p>
          <a:p>
            <a:pPr algn="l"/>
            <a:r>
              <a:rPr lang="en-US" altLang="en-US" b="1">
                <a:solidFill>
                  <a:schemeClr val="hlink"/>
                </a:solidFill>
                <a:effectLst>
                  <a:outerShdw blurRad="38100" dist="38100" dir="2700000" algn="tl">
                    <a:srgbClr val="000000"/>
                  </a:outerShdw>
                </a:effectLst>
              </a:rPr>
              <a:t>   2</a:t>
            </a:r>
          </a:p>
        </p:txBody>
      </p:sp>
      <p:sp>
        <p:nvSpPr>
          <p:cNvPr id="409610" name="Line 10"/>
          <p:cNvSpPr>
            <a:spLocks noChangeShapeType="1"/>
          </p:cNvSpPr>
          <p:nvPr/>
        </p:nvSpPr>
        <p:spPr bwMode="auto">
          <a:xfrm>
            <a:off x="4305300" y="5428566"/>
            <a:ext cx="6858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11" name="Line 11"/>
          <p:cNvSpPr>
            <a:spLocks noChangeShapeType="1"/>
          </p:cNvSpPr>
          <p:nvPr/>
        </p:nvSpPr>
        <p:spPr bwMode="auto">
          <a:xfrm>
            <a:off x="5085644" y="3842266"/>
            <a:ext cx="381000" cy="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13" name="Text Box 13"/>
          <p:cNvSpPr txBox="1">
            <a:spLocks noChangeArrowheads="1"/>
          </p:cNvSpPr>
          <p:nvPr/>
        </p:nvSpPr>
        <p:spPr bwMode="auto">
          <a:xfrm>
            <a:off x="6613526" y="5908675"/>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6355052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8" name="Slide Number Placeholder 5"/>
          <p:cNvSpPr>
            <a:spLocks noGrp="1"/>
          </p:cNvSpPr>
          <p:nvPr>
            <p:ph type="sldNum" sz="quarter" idx="12"/>
          </p:nvPr>
        </p:nvSpPr>
        <p:spPr/>
        <p:txBody>
          <a:bodyPr/>
          <a:lstStyle/>
          <a:p>
            <a:fld id="{104FF3C9-9C53-4D04-8330-30AB298C68C6}" type="slidenum">
              <a:rPr lang="en-US" altLang="en-US"/>
              <a:pPr/>
              <a:t>7</a:t>
            </a:fld>
            <a:endParaRPr lang="en-US" altLang="en-US"/>
          </a:p>
        </p:txBody>
      </p:sp>
      <p:sp>
        <p:nvSpPr>
          <p:cNvPr id="413698" name="Rectangle 2"/>
          <p:cNvSpPr>
            <a:spLocks noGrp="1" noChangeArrowheads="1"/>
          </p:cNvSpPr>
          <p:nvPr>
            <p:ph type="title"/>
          </p:nvPr>
        </p:nvSpPr>
        <p:spPr>
          <a:xfrm>
            <a:off x="1981200" y="152400"/>
            <a:ext cx="8305800" cy="685800"/>
          </a:xfrm>
        </p:spPr>
        <p:txBody>
          <a:bodyPr>
            <a:normAutofit fontScale="90000"/>
          </a:bodyPr>
          <a:lstStyle/>
          <a:p>
            <a:r>
              <a:rPr lang="en-US" altLang="en-US" sz="3200"/>
              <a:t>Example of Russian Peasant Multiplication</a:t>
            </a:r>
          </a:p>
        </p:txBody>
      </p:sp>
      <p:sp>
        <p:nvSpPr>
          <p:cNvPr id="413699" name="Rectangle 3"/>
          <p:cNvSpPr>
            <a:spLocks noGrp="1" noChangeArrowheads="1"/>
          </p:cNvSpPr>
          <p:nvPr>
            <p:ph type="body" idx="1"/>
          </p:nvPr>
        </p:nvSpPr>
        <p:spPr/>
        <p:txBody>
          <a:bodyPr/>
          <a:lstStyle/>
          <a:p>
            <a:pPr marL="609600" indent="-609600">
              <a:buNone/>
            </a:pPr>
            <a:r>
              <a:rPr lang="en-US" altLang="en-US"/>
              <a:t>Compute  20 </a:t>
            </a:r>
            <a:r>
              <a:rPr lang="en-US" altLang="en-US">
                <a:cs typeface="Times New Roman" panose="02020603050405020304" pitchFamily="18" charset="0"/>
              </a:rPr>
              <a:t>* 26</a:t>
            </a:r>
          </a:p>
          <a:p>
            <a:pPr marL="609600" indent="-609600">
              <a:buNone/>
            </a:pPr>
            <a:r>
              <a:rPr lang="en-US" altLang="en-US">
                <a:cs typeface="Times New Roman" panose="02020603050405020304" pitchFamily="18" charset="0"/>
              </a:rPr>
              <a:t>	           </a:t>
            </a:r>
            <a:r>
              <a:rPr lang="en-US" altLang="en-US" i="1">
                <a:cs typeface="Times New Roman" panose="02020603050405020304" pitchFamily="18" charset="0"/>
              </a:rPr>
              <a:t>n      m</a:t>
            </a:r>
          </a:p>
          <a:p>
            <a:pPr marL="609600" indent="-609600">
              <a:buNone/>
            </a:pPr>
            <a:r>
              <a:rPr lang="en-US" altLang="en-US" i="1">
                <a:cs typeface="Times New Roman" panose="02020603050405020304" pitchFamily="18" charset="0"/>
              </a:rPr>
              <a:t>                  </a:t>
            </a:r>
            <a:r>
              <a:rPr lang="en-US" altLang="en-US">
                <a:cs typeface="Times New Roman" panose="02020603050405020304" pitchFamily="18" charset="0"/>
              </a:rPr>
              <a:t>20     26</a:t>
            </a:r>
          </a:p>
          <a:p>
            <a:pPr marL="609600" indent="-609600">
              <a:buNone/>
            </a:pPr>
            <a:r>
              <a:rPr lang="en-US" altLang="en-US">
                <a:cs typeface="Times New Roman" panose="02020603050405020304" pitchFamily="18" charset="0"/>
              </a:rPr>
              <a:t>                  10     52</a:t>
            </a:r>
          </a:p>
          <a:p>
            <a:pPr marL="609600" indent="-609600">
              <a:buNone/>
            </a:pPr>
            <a:r>
              <a:rPr lang="en-US" altLang="en-US">
                <a:cs typeface="Times New Roman" panose="02020603050405020304" pitchFamily="18" charset="0"/>
              </a:rPr>
              <a:t>                    5    104    104</a:t>
            </a:r>
          </a:p>
          <a:p>
            <a:pPr marL="609600" indent="-609600">
              <a:buNone/>
            </a:pPr>
            <a:r>
              <a:rPr lang="en-US" altLang="en-US">
                <a:cs typeface="Times New Roman" panose="02020603050405020304" pitchFamily="18" charset="0"/>
              </a:rPr>
              <a:t>                    2    208   +</a:t>
            </a:r>
          </a:p>
          <a:p>
            <a:pPr marL="609600" indent="-609600">
              <a:buNone/>
            </a:pPr>
            <a:r>
              <a:rPr lang="en-US" altLang="en-US">
                <a:cs typeface="Times New Roman" panose="02020603050405020304" pitchFamily="18" charset="0"/>
              </a:rPr>
              <a:t>                    1    416    416</a:t>
            </a:r>
          </a:p>
          <a:p>
            <a:pPr marL="609600" indent="-609600">
              <a:buNone/>
            </a:pPr>
            <a:r>
              <a:rPr lang="en-US" altLang="en-US">
                <a:cs typeface="Times New Roman" panose="02020603050405020304" pitchFamily="18" charset="0"/>
              </a:rPr>
              <a:t>                         </a:t>
            </a:r>
            <a:endParaRPr lang="en-US" altLang="en-US"/>
          </a:p>
        </p:txBody>
      </p:sp>
      <p:sp>
        <p:nvSpPr>
          <p:cNvPr id="413700" name="Line 4"/>
          <p:cNvSpPr>
            <a:spLocks noChangeShapeType="1"/>
          </p:cNvSpPr>
          <p:nvPr/>
        </p:nvSpPr>
        <p:spPr bwMode="auto">
          <a:xfrm>
            <a:off x="4953000" y="4881379"/>
            <a:ext cx="533400" cy="0"/>
          </a:xfrm>
          <a:prstGeom prst="line">
            <a:avLst/>
          </a:prstGeom>
          <a:noFill/>
          <a:ln w="12700">
            <a:solidFill>
              <a:srgbClr val="FF0000"/>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13701" name="Text Box 5"/>
          <p:cNvSpPr txBox="1">
            <a:spLocks noChangeArrowheads="1"/>
          </p:cNvSpPr>
          <p:nvPr/>
        </p:nvSpPr>
        <p:spPr bwMode="auto">
          <a:xfrm>
            <a:off x="4876800" y="4881379"/>
            <a:ext cx="6858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b="1" dirty="0">
                <a:solidFill>
                  <a:schemeClr val="hlink"/>
                </a:solidFill>
                <a:effectLst>
                  <a:outerShdw blurRad="38100" dist="38100" dir="2700000" algn="tl">
                    <a:srgbClr val="000000"/>
                  </a:outerShdw>
                </a:effectLst>
              </a:rPr>
              <a:t>520</a:t>
            </a:r>
          </a:p>
        </p:txBody>
      </p:sp>
      <p:sp>
        <p:nvSpPr>
          <p:cNvPr id="413702" name="Text Box 6"/>
          <p:cNvSpPr txBox="1">
            <a:spLocks noChangeArrowheads="1"/>
          </p:cNvSpPr>
          <p:nvPr/>
        </p:nvSpPr>
        <p:spPr bwMode="auto">
          <a:xfrm>
            <a:off x="2057400" y="5257801"/>
            <a:ext cx="86106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rgbClr val="FF0000"/>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US" altLang="en-US" b="1">
                <a:effectLst>
                  <a:outerShdw blurRad="38100" dist="38100" dir="2700000" algn="tl">
                    <a:srgbClr val="000000"/>
                  </a:outerShdw>
                </a:effectLst>
              </a:rPr>
              <a:t> </a:t>
            </a:r>
            <a:r>
              <a:rPr lang="en-US" altLang="en-US" b="1">
                <a:solidFill>
                  <a:schemeClr val="hlink"/>
                </a:solidFill>
                <a:effectLst>
                  <a:outerShdw blurRad="38100" dist="38100" dir="2700000" algn="tl">
                    <a:srgbClr val="000000"/>
                  </a:outerShdw>
                </a:effectLst>
              </a:rPr>
              <a:t>Note:</a:t>
            </a:r>
            <a:r>
              <a:rPr lang="en-US" altLang="en-US" b="1">
                <a:effectLst>
                  <a:outerShdw blurRad="38100" dist="38100" dir="2700000" algn="tl">
                    <a:srgbClr val="000000"/>
                  </a:outerShdw>
                </a:effectLst>
              </a:rPr>
              <a:t> </a:t>
            </a:r>
            <a:r>
              <a:rPr lang="en-US" altLang="en-US" b="1">
                <a:solidFill>
                  <a:schemeClr val="hlink"/>
                </a:solidFill>
                <a:effectLst>
                  <a:outerShdw blurRad="38100" dist="38100" dir="2700000" algn="tl">
                    <a:srgbClr val="000000"/>
                  </a:outerShdw>
                </a:effectLst>
              </a:rPr>
              <a:t>Method reduces to adding </a:t>
            </a:r>
            <a:r>
              <a:rPr lang="en-US" altLang="en-US" b="1" i="1">
                <a:solidFill>
                  <a:schemeClr val="hlink"/>
                </a:solidFill>
                <a:effectLst>
                  <a:outerShdw blurRad="38100" dist="38100" dir="2700000" algn="tl">
                    <a:srgbClr val="000000"/>
                  </a:outerShdw>
                </a:effectLst>
              </a:rPr>
              <a:t>m</a:t>
            </a:r>
            <a:r>
              <a:rPr lang="en-US" altLang="en-US" b="1">
                <a:solidFill>
                  <a:schemeClr val="hlink"/>
                </a:solidFill>
                <a:effectLst>
                  <a:outerShdw blurRad="38100" dist="38100" dir="2700000" algn="tl">
                    <a:srgbClr val="000000"/>
                  </a:outerShdw>
                </a:effectLst>
              </a:rPr>
              <a:t>’s</a:t>
            </a:r>
            <a:r>
              <a:rPr lang="en-US" altLang="en-US" b="1" i="1">
                <a:solidFill>
                  <a:schemeClr val="hlink"/>
                </a:solidFill>
                <a:effectLst>
                  <a:outerShdw blurRad="38100" dist="38100" dir="2700000" algn="tl">
                    <a:srgbClr val="000000"/>
                  </a:outerShdw>
                </a:effectLst>
              </a:rPr>
              <a:t> </a:t>
            </a:r>
            <a:r>
              <a:rPr lang="en-US" altLang="en-US" b="1">
                <a:solidFill>
                  <a:schemeClr val="hlink"/>
                </a:solidFill>
                <a:effectLst>
                  <a:outerShdw blurRad="38100" dist="38100" dir="2700000" algn="tl">
                    <a:srgbClr val="000000"/>
                  </a:outerShdw>
                </a:effectLst>
              </a:rPr>
              <a:t>values corresponding to</a:t>
            </a:r>
            <a:br>
              <a:rPr lang="en-US" altLang="en-US" b="1">
                <a:solidFill>
                  <a:schemeClr val="hlink"/>
                </a:solidFill>
                <a:effectLst>
                  <a:outerShdw blurRad="38100" dist="38100" dir="2700000" algn="tl">
                    <a:srgbClr val="000000"/>
                  </a:outerShdw>
                </a:effectLst>
              </a:rPr>
            </a:br>
            <a:r>
              <a:rPr lang="en-US" altLang="en-US" b="1">
                <a:solidFill>
                  <a:schemeClr val="hlink"/>
                </a:solidFill>
                <a:effectLst>
                  <a:outerShdw blurRad="38100" dist="38100" dir="2700000" algn="tl">
                    <a:srgbClr val="000000"/>
                  </a:outerShdw>
                </a:effectLst>
              </a:rPr>
              <a:t>            odd  </a:t>
            </a:r>
            <a:r>
              <a:rPr lang="en-US" altLang="en-US" b="1" i="1">
                <a:solidFill>
                  <a:schemeClr val="hlink"/>
                </a:solidFill>
                <a:effectLst>
                  <a:outerShdw blurRad="38100" dist="38100" dir="2700000" algn="tl">
                    <a:srgbClr val="000000"/>
                  </a:outerShdw>
                </a:effectLst>
              </a:rPr>
              <a:t>n</a:t>
            </a:r>
            <a:r>
              <a:rPr lang="en-US" altLang="en-US" b="1">
                <a:solidFill>
                  <a:schemeClr val="hlink"/>
                </a:solidFill>
                <a:effectLst>
                  <a:outerShdw blurRad="38100" dist="38100" dir="2700000" algn="tl">
                    <a:srgbClr val="000000"/>
                  </a:outerShdw>
                </a:effectLst>
              </a:rPr>
              <a:t>’s.</a:t>
            </a:r>
          </a:p>
        </p:txBody>
      </p:sp>
    </p:spTree>
    <p:extLst>
      <p:ext uri="{BB962C8B-B14F-4D97-AF65-F5344CB8AC3E}">
        <p14:creationId xmlns:p14="http://schemas.microsoft.com/office/powerpoint/2010/main" val="29420810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4"/>
          <p:cNvSpPr>
            <a:spLocks noGrp="1"/>
          </p:cNvSpPr>
          <p:nvPr>
            <p:ph type="ftr" sz="quarter" idx="11"/>
          </p:nvPr>
        </p:nvSpPr>
        <p:spPr/>
        <p:txBody>
          <a:bodyPr/>
          <a:lstStyle/>
          <a:p>
            <a:r>
              <a:rPr lang="en-US" altLang="en-US"/>
              <a:t>A. Levitin “Introduction to the Design &amp; Analysis of Algorithms,” 3rd ed., Ch. 4 ©2012 Pearson Education, Inc. Upper Saddle River, NJ. All Rights Reserved. </a:t>
            </a:r>
          </a:p>
        </p:txBody>
      </p:sp>
      <p:sp>
        <p:nvSpPr>
          <p:cNvPr id="5" name="Slide Number Placeholder 5"/>
          <p:cNvSpPr>
            <a:spLocks noGrp="1"/>
          </p:cNvSpPr>
          <p:nvPr>
            <p:ph type="sldNum" sz="quarter" idx="12"/>
          </p:nvPr>
        </p:nvSpPr>
        <p:spPr/>
        <p:txBody>
          <a:bodyPr/>
          <a:lstStyle/>
          <a:p>
            <a:fld id="{D9BA5005-9A23-400A-9524-C57371A3786E}" type="slidenum">
              <a:rPr lang="en-US" altLang="en-US"/>
              <a:pPr/>
              <a:t>8</a:t>
            </a:fld>
            <a:endParaRPr lang="en-US" altLang="en-US"/>
          </a:p>
        </p:txBody>
      </p:sp>
      <p:sp>
        <p:nvSpPr>
          <p:cNvPr id="410626" name="Rectangle 2"/>
          <p:cNvSpPr>
            <a:spLocks noGrp="1" noChangeArrowheads="1"/>
          </p:cNvSpPr>
          <p:nvPr>
            <p:ph type="title"/>
          </p:nvPr>
        </p:nvSpPr>
        <p:spPr>
          <a:xfrm>
            <a:off x="2133600" y="152400"/>
            <a:ext cx="7664450" cy="685800"/>
          </a:xfrm>
        </p:spPr>
        <p:txBody>
          <a:bodyPr/>
          <a:lstStyle/>
          <a:p>
            <a:pPr>
              <a:tabLst>
                <a:tab pos="465138" algn="l"/>
              </a:tabLst>
            </a:pPr>
            <a:r>
              <a:rPr lang="en-US" altLang="en-US"/>
              <a:t>Fake-Coin Puzzle (simpler version)</a:t>
            </a:r>
          </a:p>
        </p:txBody>
      </p:sp>
      <p:sp>
        <p:nvSpPr>
          <p:cNvPr id="410627" name="Rectangle 3"/>
          <p:cNvSpPr>
            <a:spLocks noGrp="1" noChangeArrowheads="1"/>
          </p:cNvSpPr>
          <p:nvPr>
            <p:ph type="body" idx="1"/>
          </p:nvPr>
        </p:nvSpPr>
        <p:spPr/>
        <p:txBody>
          <a:bodyPr/>
          <a:lstStyle/>
          <a:p>
            <a:pPr marL="0" indent="0">
              <a:buNone/>
            </a:pPr>
            <a:r>
              <a:rPr lang="en-US" altLang="en-US"/>
              <a:t>There are </a:t>
            </a:r>
            <a:r>
              <a:rPr lang="en-US" altLang="en-US" i="1"/>
              <a:t>n</a:t>
            </a:r>
            <a:r>
              <a:rPr lang="en-US" altLang="en-US"/>
              <a:t> identically looking coins one of which is fake. </a:t>
            </a:r>
            <a:br>
              <a:rPr lang="en-US" altLang="en-US"/>
            </a:br>
            <a:r>
              <a:rPr lang="en-US" altLang="en-US"/>
              <a:t>There is a balance scale but there are no weights; the scale can tell whether two sets of coins weigh the same and, if not, which of the two sets is heavier (but not by how much).  Design an efficient algorithm for detecting the fake coin.  Assume that the fake coin is known to be lighter than the genuine ones.</a:t>
            </a:r>
          </a:p>
          <a:p>
            <a:pPr marL="0" indent="0">
              <a:buNone/>
            </a:pPr>
            <a:endParaRPr lang="en-US" altLang="en-US"/>
          </a:p>
          <a:p>
            <a:pPr marL="0" indent="0">
              <a:buNone/>
            </a:pPr>
            <a:r>
              <a:rPr lang="en-US" altLang="en-US"/>
              <a:t>Decrease by factor 2 algorithm</a:t>
            </a:r>
          </a:p>
          <a:p>
            <a:pPr marL="0" indent="0">
              <a:buNone/>
            </a:pPr>
            <a:endParaRPr lang="en-US" altLang="en-US"/>
          </a:p>
          <a:p>
            <a:pPr marL="0" indent="0">
              <a:buNone/>
            </a:pPr>
            <a:endParaRPr lang="en-US" altLang="en-US"/>
          </a:p>
          <a:p>
            <a:pPr marL="0" indent="0">
              <a:buNone/>
            </a:pPr>
            <a:r>
              <a:rPr lang="en-US" altLang="en-US"/>
              <a:t>Decrease by factor 3 algorithm </a:t>
            </a:r>
          </a:p>
        </p:txBody>
      </p:sp>
    </p:spTree>
    <p:extLst>
      <p:ext uri="{BB962C8B-B14F-4D97-AF65-F5344CB8AC3E}">
        <p14:creationId xmlns:p14="http://schemas.microsoft.com/office/powerpoint/2010/main" val="179888882"/>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285</TotalTime>
  <Words>558</Words>
  <Application>Microsoft Office PowerPoint</Application>
  <PresentationFormat>Widescreen</PresentationFormat>
  <Paragraphs>95</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Century Gothic</vt:lpstr>
      <vt:lpstr>Monotype Sorts</vt:lpstr>
      <vt:lpstr>Symbol</vt:lpstr>
      <vt:lpstr>Times New Roman</vt:lpstr>
      <vt:lpstr>Wingdings 3</vt:lpstr>
      <vt:lpstr>Wisp</vt:lpstr>
      <vt:lpstr>CMPS 3120       Algorithm Analysis  </vt:lpstr>
      <vt:lpstr>Decrease-by-Constant-Factor Algorithms</vt:lpstr>
      <vt:lpstr>Binary Search</vt:lpstr>
      <vt:lpstr>Analysis of Binary Search</vt:lpstr>
      <vt:lpstr>Exponentiation by Squaring</vt:lpstr>
      <vt:lpstr>Russian Peasant Multiplication</vt:lpstr>
      <vt:lpstr>Example of Russian Peasant Multiplication</vt:lpstr>
      <vt:lpstr>Fake-Coin Puzzle (simpler version)</vt:lpstr>
    </vt:vector>
  </TitlesOfParts>
  <Company>California State University, Bakersfield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Chengwei Lei</dc:creator>
  <cp:lastModifiedBy>Chengwei Lei</cp:lastModifiedBy>
  <cp:revision>47</cp:revision>
  <dcterms:created xsi:type="dcterms:W3CDTF">2016-08-31T19:16:09Z</dcterms:created>
  <dcterms:modified xsi:type="dcterms:W3CDTF">2017-10-23T22:19:54Z</dcterms:modified>
</cp:coreProperties>
</file>