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278" r:id="rId4"/>
    <p:sldId id="279" r:id="rId5"/>
    <p:sldId id="281" r:id="rId6"/>
    <p:sldId id="283" r:id="rId7"/>
    <p:sldId id="284" r:id="rId8"/>
    <p:sldId id="285" r:id="rId9"/>
    <p:sldId id="286" r:id="rId10"/>
    <p:sldId id="294" r:id="rId11"/>
    <p:sldId id="291" r:id="rId12"/>
    <p:sldId id="293" r:id="rId13"/>
    <p:sldId id="29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6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9/2/2021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6FCB7-D619-43FE-B082-96658520E53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27620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FC53FC-85AA-4155-A543-57E7ECC2C4C6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292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F9FEE-7C2D-4EAA-A6AE-1638293803C3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4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8203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D319C-29AD-4F36-9989-60AD5C5686BE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87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726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C1D445-BF99-4581-8A56-840D73F5F11E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89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223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6F04BE-D0B3-48F3-BCF8-C727AAAE7B3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4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478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37939A-E5AC-4F0B-BA08-8D025880F6C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594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EF31AA-8882-4723-AB69-ADBD28113A6F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307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A750D5-5577-49D3-9002-4C35F2FC87F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67709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6C6E5D-6D55-40D1-81E2-1844DEB0464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96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396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986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FC53FC-85AA-4155-A543-57E7ECC2C4C6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42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87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10117667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192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19201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25600" y="64008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5B791551-5C6E-438D-BCDC-DD6A2B2A6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649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10117667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12800" y="1219201"/>
            <a:ext cx="11074400" cy="490537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5600" y="64008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6BC1A984-2B82-4885-B072-DEB4BF2241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94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  <p:sldLayoutId id="2147483666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B9DA9-90A8-4408-9633-ED5E63DD2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A4495-FC75-4A52-B90E-3150EC9A9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946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E6D1-D7B5-4AB8-8082-5035513600AA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One-Pile Nim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19201"/>
            <a:ext cx="8534400" cy="4905375"/>
          </a:xfrm>
        </p:spPr>
        <p:txBody>
          <a:bodyPr/>
          <a:lstStyle/>
          <a:p>
            <a:pPr marL="0" indent="0">
              <a:buNone/>
            </a:pPr>
            <a:r>
              <a:rPr lang="en-US" altLang="en-US" dirty="0"/>
              <a:t>There is a pile of </a:t>
            </a:r>
            <a:r>
              <a:rPr lang="en-US" altLang="en-US" i="1" dirty="0"/>
              <a:t>n </a:t>
            </a:r>
            <a:r>
              <a:rPr lang="en-US" altLang="en-US" dirty="0"/>
              <a:t>chips.  Two players take turn by removing from the pile at least 1 and at most </a:t>
            </a:r>
            <a:r>
              <a:rPr lang="en-US" altLang="en-US" i="1" dirty="0"/>
              <a:t>m </a:t>
            </a:r>
            <a:r>
              <a:rPr lang="en-US" altLang="en-US" dirty="0"/>
              <a:t>chips.  (The number of chips taken can vary from move to move.)  The winner is the player that takes the last chip.  Who wins the game – the player moving first or second, if both player make the best moves possible?</a:t>
            </a:r>
            <a:r>
              <a:rPr lang="en-US" altLang="en-US" i="1" dirty="0"/>
              <a:t> </a:t>
            </a:r>
          </a:p>
          <a:p>
            <a:pPr marL="0" indent="0">
              <a:buNone/>
            </a:pP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24553132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8E6D1-D7B5-4AB8-8082-5035513600A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One-Pile Nim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19201"/>
            <a:ext cx="8534400" cy="4905375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There is a pile of </a:t>
            </a:r>
            <a:r>
              <a:rPr lang="en-US" altLang="en-US" i="1"/>
              <a:t>n </a:t>
            </a:r>
            <a:r>
              <a:rPr lang="en-US" altLang="en-US"/>
              <a:t>chips.  Two players take turn by removing from the pile at least 1 and at most </a:t>
            </a:r>
            <a:r>
              <a:rPr lang="en-US" altLang="en-US" i="1"/>
              <a:t>m </a:t>
            </a:r>
            <a:r>
              <a:rPr lang="en-US" altLang="en-US"/>
              <a:t>chips.  (The number of chips taken can vary from move to move.)  The winner is the player that takes the last chip.  Who wins the game – the player moving first or second, if both player make the best moves possible?</a:t>
            </a:r>
            <a:r>
              <a:rPr lang="en-US" altLang="en-US" i="1"/>
              <a:t> </a:t>
            </a:r>
          </a:p>
          <a:p>
            <a:pPr marL="0" indent="0">
              <a:buNone/>
            </a:pPr>
            <a:endParaRPr lang="en-US" altLang="en-US" i="1"/>
          </a:p>
          <a:p>
            <a:pPr marL="0" indent="0">
              <a:buNone/>
            </a:pPr>
            <a:r>
              <a:rPr lang="en-US" altLang="en-US"/>
              <a:t>It’s a good idea to analyze this and similar games “backwards”, i.e., starting with </a:t>
            </a:r>
            <a:r>
              <a:rPr lang="en-US" altLang="en-US" i="1"/>
              <a:t>n = </a:t>
            </a:r>
            <a:r>
              <a:rPr lang="en-US" altLang="en-US"/>
              <a:t>0, 1, 2, … </a:t>
            </a:r>
          </a:p>
        </p:txBody>
      </p:sp>
    </p:spTree>
    <p:extLst>
      <p:ext uri="{BB962C8B-B14F-4D97-AF65-F5344CB8AC3E}">
        <p14:creationId xmlns:p14="http://schemas.microsoft.com/office/powerpoint/2010/main" val="1545181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1A6F7-1491-41FA-87DC-DF1657241D5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15751" name="Rectangle 7"/>
          <p:cNvSpPr>
            <a:spLocks noChangeArrowheads="1"/>
          </p:cNvSpPr>
          <p:nvPr/>
        </p:nvSpPr>
        <p:spPr bwMode="auto">
          <a:xfrm>
            <a:off x="2743200" y="1143000"/>
            <a:ext cx="6858000" cy="2514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686800" cy="6858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Partial Graph of One-Pile Nim with </a:t>
            </a:r>
            <a:r>
              <a:rPr lang="en-US" altLang="en-US" i="1"/>
              <a:t>m </a:t>
            </a:r>
            <a:r>
              <a:rPr lang="en-US" altLang="en-US"/>
              <a:t>= 4 </a:t>
            </a:r>
          </a:p>
        </p:txBody>
      </p:sp>
      <p:pic>
        <p:nvPicPr>
          <p:cNvPr id="415748" name="Picture 4" descr="Fig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71800" y="1143001"/>
            <a:ext cx="6400800" cy="2371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5750" name="Text Box 6"/>
          <p:cNvSpPr txBox="1">
            <a:spLocks noChangeArrowheads="1"/>
          </p:cNvSpPr>
          <p:nvPr/>
        </p:nvSpPr>
        <p:spPr bwMode="auto">
          <a:xfrm>
            <a:off x="2057400" y="3657601"/>
            <a:ext cx="8610600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Vertex numbers indicate 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the number of chips in the pile.  The losing position for the player to move are circled.  Only winning moves from a winning position are shown (in bold).</a:t>
            </a:r>
          </a:p>
          <a:p>
            <a:pPr algn="l">
              <a:spcBef>
                <a:spcPct val="50000"/>
              </a:spcBef>
            </a:pPr>
            <a:r>
              <a:rPr lang="en-US" altLang="en-US" b="1" u="sng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Generalization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The player moving first wins iff 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not a </a:t>
            </a:r>
            <a:b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multiple of 5 (more generally, 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+1); the</a:t>
            </a:r>
            <a:b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winning move is to take  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 5 (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 (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+1))</a:t>
            </a:r>
            <a:b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chips on every move.</a:t>
            </a:r>
          </a:p>
        </p:txBody>
      </p:sp>
    </p:spTree>
    <p:extLst>
      <p:ext uri="{BB962C8B-B14F-4D97-AF65-F5344CB8AC3E}">
        <p14:creationId xmlns:p14="http://schemas.microsoft.com/office/powerpoint/2010/main" val="278012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1A842-D1FC-46DD-B473-55D4B8AC23AA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52400"/>
            <a:ext cx="8686800" cy="685800"/>
          </a:xfrm>
        </p:spPr>
        <p:txBody>
          <a:bodyPr/>
          <a:lstStyle/>
          <a:p>
            <a:r>
              <a:rPr lang="en-US" altLang="en-US"/>
              <a:t>Variable-Size-Decrease Algorithms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7400" y="1219200"/>
            <a:ext cx="8610600" cy="53340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/>
              <a:t>In the variable-size-decrease variation of decrease-and-conquer, instance size reduction varies from one iteration to another</a:t>
            </a:r>
            <a:r>
              <a:rPr lang="en-US" altLang="en-US"/>
              <a:t>       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r>
              <a:rPr lang="en-US" altLang="en-US"/>
              <a:t>Examples:</a:t>
            </a:r>
          </a:p>
          <a:p>
            <a:pPr marL="0" indent="0">
              <a:buFontTx/>
              <a:buChar char="•"/>
            </a:pPr>
            <a:r>
              <a:rPr lang="en-US" altLang="en-US"/>
              <a:t>  Euclid’s algorithm  for greatest common divisor</a:t>
            </a:r>
          </a:p>
          <a:p>
            <a:pPr marL="0" indent="0">
              <a:buClr>
                <a:schemeClr val="tx1"/>
              </a:buClr>
              <a:buFontTx/>
              <a:buChar char="•"/>
            </a:pPr>
            <a:r>
              <a:rPr lang="en-US" altLang="en-US"/>
              <a:t>  partition-based algorithm for selection problem</a:t>
            </a:r>
          </a:p>
          <a:p>
            <a:pPr marL="0" indent="0">
              <a:buClr>
                <a:schemeClr val="tx1"/>
              </a:buClr>
              <a:buFontTx/>
              <a:buChar char="•"/>
            </a:pPr>
            <a:r>
              <a:rPr lang="en-US" altLang="en-US"/>
              <a:t>  interpolation search</a:t>
            </a:r>
          </a:p>
          <a:p>
            <a:pPr marL="0" indent="0">
              <a:buClr>
                <a:schemeClr val="tx1"/>
              </a:buClr>
              <a:buFontTx/>
              <a:buChar char="•"/>
            </a:pPr>
            <a:r>
              <a:rPr lang="en-US" altLang="en-US"/>
              <a:t>  some algorithms on binary search trees</a:t>
            </a:r>
          </a:p>
          <a:p>
            <a:pPr marL="0" indent="0">
              <a:buClr>
                <a:schemeClr val="tx1"/>
              </a:buClr>
              <a:buFontTx/>
              <a:buChar char="•"/>
            </a:pPr>
            <a:r>
              <a:rPr lang="en-US" altLang="en-US"/>
              <a:t>  Nim and Nim-like games</a:t>
            </a:r>
          </a:p>
        </p:txBody>
      </p:sp>
    </p:spTree>
    <p:extLst>
      <p:ext uri="{BB962C8B-B14F-4D97-AF65-F5344CB8AC3E}">
        <p14:creationId xmlns:p14="http://schemas.microsoft.com/office/powerpoint/2010/main" val="11471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E14D-71C9-45D4-9A20-9B7D8D36008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534400" cy="5133975"/>
          </a:xfrm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pt-BR" altLang="en-US"/>
              <a:t>Euclid’s algorithm is based on repeated application of equality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gcd(</a:t>
            </a:r>
            <a:r>
              <a:rPr lang="en-US" altLang="en-US" i="1"/>
              <a:t>m, n</a:t>
            </a:r>
            <a:r>
              <a:rPr lang="en-US" altLang="en-US"/>
              <a:t>) = gcd(</a:t>
            </a:r>
            <a:r>
              <a:rPr lang="en-US" altLang="en-US" i="1"/>
              <a:t>n, m </a:t>
            </a:r>
            <a:r>
              <a:rPr lang="en-US" altLang="en-US"/>
              <a:t>mod </a:t>
            </a:r>
            <a:r>
              <a:rPr lang="en-US" altLang="en-US" i="1"/>
              <a:t>n</a:t>
            </a:r>
            <a:r>
              <a:rPr lang="en-US" altLang="en-US"/>
              <a:t>)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endParaRPr lang="pt-BR" altLang="en-US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pt-BR" altLang="en-US"/>
              <a:t>Ex.: </a:t>
            </a:r>
            <a:r>
              <a:rPr lang="en-US" altLang="en-US"/>
              <a:t>gcd(80,44) = gcd(44,36) = gcd(36, 12) = gcd(12,0) = 12</a:t>
            </a:r>
            <a:endParaRPr lang="pt-BR" altLang="en-US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pt-BR" altLang="en-US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pt-BR" altLang="en-US"/>
              <a:t>One can prove that the size, measured by the second number,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pt-BR" altLang="en-US"/>
              <a:t>decreases at least by half after two consecutive iterations.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pt-BR" altLang="en-US"/>
              <a:t>Hence, T(</a:t>
            </a:r>
            <a:r>
              <a:rPr lang="pt-BR" altLang="en-US" i="1"/>
              <a:t>n</a:t>
            </a:r>
            <a:r>
              <a:rPr lang="pt-BR" altLang="en-US"/>
              <a:t>) </a:t>
            </a:r>
            <a:r>
              <a:rPr kumimoji="0" lang="en-US" altLang="en-US">
                <a:solidFill>
                  <a:schemeClr val="hlink"/>
                </a:solidFill>
                <a:sym typeface="Symbol" panose="05050102010706020507" pitchFamily="18" charset="2"/>
              </a:rPr>
              <a:t></a:t>
            </a:r>
            <a:r>
              <a:rPr kumimoji="0" lang="en-US" altLang="en-US">
                <a:solidFill>
                  <a:schemeClr val="tx1"/>
                </a:solidFill>
                <a:effectLst/>
                <a:sym typeface="Symbol" panose="05050102010706020507" pitchFamily="18" charset="2"/>
              </a:rPr>
              <a:t> </a:t>
            </a:r>
            <a:r>
              <a:rPr kumimoji="0" lang="en-US" altLang="en-US">
                <a:solidFill>
                  <a:schemeClr val="hlink"/>
                </a:solidFill>
                <a:sym typeface="Symbol" panose="05050102010706020507" pitchFamily="18" charset="2"/>
              </a:rPr>
              <a:t>O(log </a:t>
            </a:r>
            <a:r>
              <a:rPr kumimoji="0" lang="en-US" altLang="en-US" i="1">
                <a:solidFill>
                  <a:schemeClr val="hlink"/>
                </a:solidFill>
                <a:sym typeface="Symbol" panose="05050102010706020507" pitchFamily="18" charset="2"/>
              </a:rPr>
              <a:t>n</a:t>
            </a:r>
            <a:r>
              <a:rPr kumimoji="0" lang="en-US" altLang="en-US">
                <a:solidFill>
                  <a:schemeClr val="hlink"/>
                </a:solidFill>
                <a:sym typeface="Symbol" panose="05050102010706020507" pitchFamily="18" charset="2"/>
              </a:rPr>
              <a:t>)</a:t>
            </a:r>
            <a:endParaRPr lang="pt-BR" altLang="en-US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pt-BR" altLang="en-US"/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7512050" cy="685800"/>
          </a:xfrm>
        </p:spPr>
        <p:txBody>
          <a:bodyPr/>
          <a:lstStyle/>
          <a:p>
            <a:r>
              <a:rPr lang="en-US" altLang="en-US"/>
              <a:t>Euclid’s Algorithm</a:t>
            </a:r>
          </a:p>
        </p:txBody>
      </p:sp>
    </p:spTree>
    <p:extLst>
      <p:ext uri="{BB962C8B-B14F-4D97-AF65-F5344CB8AC3E}">
        <p14:creationId xmlns:p14="http://schemas.microsoft.com/office/powerpoint/2010/main" val="118465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4F42B-438E-46ED-9672-EBF0E1016477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n-US" altLang="en-US"/>
              <a:t>Selection Problem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534400" cy="490537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  <a:buFont typeface="Monotype Sorts" pitchFamily="2" charset="2"/>
              <a:buNone/>
            </a:pPr>
            <a:r>
              <a:rPr lang="en-US" altLang="en-US"/>
              <a:t>Find the </a:t>
            </a:r>
            <a:r>
              <a:rPr lang="en-US" altLang="en-US" i="1"/>
              <a:t>k</a:t>
            </a:r>
            <a:r>
              <a:rPr lang="en-US" altLang="en-US"/>
              <a:t>-th smallest element in a list of </a:t>
            </a:r>
            <a:r>
              <a:rPr lang="en-US" altLang="en-US" i="1"/>
              <a:t>n</a:t>
            </a:r>
            <a:r>
              <a:rPr lang="en-US" altLang="en-US"/>
              <a:t> numbers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altLang="en-US" i="1"/>
              <a:t>k = </a:t>
            </a:r>
            <a:r>
              <a:rPr lang="en-US" altLang="en-US"/>
              <a:t>1 or </a:t>
            </a:r>
            <a:r>
              <a:rPr lang="en-US" altLang="en-US" i="1"/>
              <a:t>k </a:t>
            </a:r>
            <a:r>
              <a:rPr lang="en-US" altLang="en-US"/>
              <a:t>= </a:t>
            </a:r>
            <a:r>
              <a:rPr lang="en-US" altLang="en-US" i="1"/>
              <a:t>n</a:t>
            </a:r>
            <a:br>
              <a:rPr lang="en-US" altLang="en-US" i="1"/>
            </a:br>
            <a:br>
              <a:rPr lang="en-US" altLang="en-US" i="1"/>
            </a:br>
            <a:endParaRPr lang="en-US" altLang="en-US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altLang="en-US" i="1" u="sng"/>
              <a:t>median</a:t>
            </a:r>
            <a:r>
              <a:rPr lang="en-US" altLang="en-US"/>
              <a:t>: </a:t>
            </a:r>
            <a:r>
              <a:rPr lang="en-US" altLang="en-US" i="1"/>
              <a:t>k</a:t>
            </a:r>
            <a:r>
              <a:rPr lang="en-US" altLang="en-US"/>
              <a:t> = </a:t>
            </a:r>
            <a:r>
              <a:rPr lang="en-US" altLang="en-US">
                <a:sym typeface="Symbol" panose="05050102010706020507" pitchFamily="18" charset="2"/>
              </a:rPr>
              <a:t></a:t>
            </a:r>
            <a:r>
              <a:rPr lang="en-US" altLang="en-US">
                <a:cs typeface="Arial" panose="020B0604020202020204" pitchFamily="34" charset="0"/>
              </a:rPr>
              <a:t>n/2</a:t>
            </a:r>
            <a:r>
              <a:rPr lang="en-US" altLang="en-US">
                <a:cs typeface="Arial" panose="020B0604020202020204" pitchFamily="34" charset="0"/>
                <a:sym typeface="Symbol" panose="05050102010706020507" pitchFamily="18" charset="2"/>
              </a:rPr>
              <a:t>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Monotype Sorts" pitchFamily="2" charset="2"/>
              <a:buNone/>
            </a:pPr>
            <a:r>
              <a:rPr lang="en-US" altLang="en-US">
                <a:cs typeface="Arial" panose="020B0604020202020204" pitchFamily="34" charset="0"/>
              </a:rPr>
              <a:t>    Example: </a:t>
            </a:r>
            <a:r>
              <a:rPr lang="en-US" altLang="en-US"/>
              <a:t>4,  1,  10,  9,  7,  12,  8,  2,  15	  median = ?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The median is used in statistics as a measure of an average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value of a sample.  In fact, it is a better (more robust) indicator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/>
              <a:t>than the mean, which is used for the same purpose.</a:t>
            </a:r>
          </a:p>
          <a:p>
            <a:pPr>
              <a:lnSpc>
                <a:spcPct val="90000"/>
              </a:lnSpc>
              <a:spcBef>
                <a:spcPct val="40000"/>
              </a:spcBef>
              <a:buFont typeface="Monotype Sorts" pitchFamily="2" charset="2"/>
              <a:buNone/>
            </a:pPr>
            <a:endParaRPr lang="en-US" altLang="en-US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7713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81EF-866A-4E46-9F48-F41E43227FC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8305800" cy="381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 anchor="ctr">
            <a:normAutofit fontScale="90000"/>
          </a:bodyPr>
          <a:lstStyle/>
          <a:p>
            <a:r>
              <a:rPr lang="en-US" altLang="en-US"/>
              <a:t>Algorithms for the Selection Problem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1" y="1143000"/>
            <a:ext cx="8609013" cy="57150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2075" tIns="46038" rIns="92075" bIns="46038" rtlCol="0"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/>
              <a:t>The sorting-based algorithm: Sort and return the </a:t>
            </a:r>
            <a:r>
              <a:rPr lang="en-US" altLang="en-US" i="1"/>
              <a:t>k</a:t>
            </a:r>
            <a:r>
              <a:rPr lang="en-US" altLang="en-US"/>
              <a:t>-th element</a:t>
            </a:r>
            <a:br>
              <a:rPr lang="en-US" altLang="en-US"/>
            </a:br>
            <a:r>
              <a:rPr lang="en-US" altLang="en-US"/>
              <a:t>Efficiency (if sorted by mergesort): </a:t>
            </a:r>
            <a:r>
              <a:rPr lang="el-GR" altLang="en-US"/>
              <a:t>Θ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log </a:t>
            </a:r>
            <a:r>
              <a:rPr lang="en-US" altLang="en-US" i="1"/>
              <a:t>n</a:t>
            </a:r>
            <a:r>
              <a:rPr lang="en-US" altLang="en-US"/>
              <a:t>)</a:t>
            </a:r>
            <a:endParaRPr lang="el-GR" altLang="en-US"/>
          </a:p>
          <a:p>
            <a:pPr marL="0" indent="0">
              <a:lnSpc>
                <a:spcPct val="90000"/>
              </a:lnSpc>
              <a:buNone/>
            </a:pPr>
            <a:endParaRPr lang="en-US" altLang="en-US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/>
              <a:t>A faster algorithm is based on the array </a:t>
            </a:r>
            <a:r>
              <a:rPr lang="en-US" altLang="en-US" i="1" u="sng"/>
              <a:t>partitioning</a:t>
            </a:r>
            <a:r>
              <a:rPr lang="en-US" altLang="en-US"/>
              <a:t>: </a:t>
            </a:r>
            <a:br>
              <a:rPr lang="en-US" altLang="en-US"/>
            </a:br>
            <a:endParaRPr lang="en-US" altLang="en-US"/>
          </a:p>
          <a:p>
            <a:pPr marL="0" indent="0">
              <a:lnSpc>
                <a:spcPct val="90000"/>
              </a:lnSpc>
              <a:buNone/>
            </a:pPr>
            <a:endParaRPr lang="en-US" altLang="en-US"/>
          </a:p>
          <a:p>
            <a:pPr marL="0" indent="0">
              <a:lnSpc>
                <a:spcPct val="90000"/>
              </a:lnSpc>
              <a:buNone/>
            </a:pPr>
            <a:br>
              <a:rPr lang="en-US" altLang="en-US"/>
            </a:br>
            <a:endParaRPr lang="en-US" altLang="en-US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/>
              <a:t>Assuming that the array is indexed from 0 to </a:t>
            </a:r>
            <a:r>
              <a:rPr lang="en-US" altLang="en-US" i="1"/>
              <a:t>n</a:t>
            </a:r>
            <a:r>
              <a:rPr lang="en-US" altLang="en-US"/>
              <a:t>-1</a:t>
            </a:r>
            <a:r>
              <a:rPr lang="en-US" altLang="en-US" i="1"/>
              <a:t> </a:t>
            </a:r>
            <a:r>
              <a:rPr lang="en-US" altLang="en-US"/>
              <a:t>and </a:t>
            </a:r>
            <a:r>
              <a:rPr lang="en-US" altLang="en-US" i="1"/>
              <a:t>s </a:t>
            </a:r>
            <a:r>
              <a:rPr lang="en-US" altLang="en-US"/>
              <a:t>is a split position obtained by the array partitioning: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/>
              <a:t>If </a:t>
            </a:r>
            <a:r>
              <a:rPr lang="en-US" altLang="en-US" i="1"/>
              <a:t>s = k</a:t>
            </a:r>
            <a:r>
              <a:rPr lang="en-US" altLang="en-US"/>
              <a:t>-1, the problem is solved;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altLang="en-US"/>
              <a:t>if </a:t>
            </a:r>
            <a:r>
              <a:rPr lang="en-US" altLang="en-US" i="1"/>
              <a:t>s &gt; k</a:t>
            </a:r>
            <a:r>
              <a:rPr lang="en-US" altLang="en-US"/>
              <a:t>-1, look for the </a:t>
            </a:r>
            <a:r>
              <a:rPr lang="en-US" altLang="en-US" i="1"/>
              <a:t>k-</a:t>
            </a:r>
            <a:r>
              <a:rPr lang="en-US" altLang="en-US"/>
              <a:t>th smallest element in the left part;</a:t>
            </a:r>
            <a:br>
              <a:rPr lang="en-US" altLang="en-US"/>
            </a:br>
            <a:r>
              <a:rPr lang="en-US" altLang="en-US"/>
              <a:t>if </a:t>
            </a:r>
            <a:r>
              <a:rPr lang="en-US" altLang="en-US" i="1"/>
              <a:t>s &lt; k</a:t>
            </a:r>
            <a:r>
              <a:rPr lang="en-US" altLang="en-US"/>
              <a:t>-1, look for the (</a:t>
            </a:r>
            <a:r>
              <a:rPr lang="en-US" altLang="en-US" i="1"/>
              <a:t>k</a:t>
            </a:r>
            <a:r>
              <a:rPr lang="en-US" altLang="en-US"/>
              <a:t>-</a:t>
            </a:r>
            <a:r>
              <a:rPr lang="en-US" altLang="en-US" i="1"/>
              <a:t>s</a:t>
            </a:r>
            <a:r>
              <a:rPr lang="en-US" altLang="en-US"/>
              <a:t>)-th smallest element in the right part.</a:t>
            </a:r>
            <a:br>
              <a:rPr lang="en-US" altLang="en-US"/>
            </a:br>
            <a:endParaRPr lang="en-US" altLang="en-US"/>
          </a:p>
          <a:p>
            <a:pPr marL="0" indent="0">
              <a:lnSpc>
                <a:spcPct val="90000"/>
              </a:lnSpc>
              <a:buNone/>
            </a:pPr>
            <a:r>
              <a:rPr lang="en-US" altLang="en-US"/>
              <a:t>Note: The algorithm can simply continue until</a:t>
            </a:r>
            <a:r>
              <a:rPr lang="en-US" altLang="en-US" i="1"/>
              <a:t> s =</a:t>
            </a:r>
            <a:r>
              <a:rPr lang="en-US" altLang="en-US"/>
              <a:t> </a:t>
            </a:r>
            <a:r>
              <a:rPr lang="en-US" altLang="en-US" i="1"/>
              <a:t>k</a:t>
            </a:r>
            <a:r>
              <a:rPr lang="en-US" altLang="en-US"/>
              <a:t>-1.</a:t>
            </a:r>
          </a:p>
        </p:txBody>
      </p:sp>
      <p:sp>
        <p:nvSpPr>
          <p:cNvPr id="392196" name="Rectangle 4"/>
          <p:cNvSpPr>
            <a:spLocks noChangeArrowheads="1"/>
          </p:cNvSpPr>
          <p:nvPr/>
        </p:nvSpPr>
        <p:spPr bwMode="auto">
          <a:xfrm>
            <a:off x="2819400" y="3276600"/>
            <a:ext cx="6388100" cy="3683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2197" name="Line 5"/>
          <p:cNvSpPr>
            <a:spLocks noChangeShapeType="1"/>
          </p:cNvSpPr>
          <p:nvPr/>
        </p:nvSpPr>
        <p:spPr bwMode="auto">
          <a:xfrm>
            <a:off x="47244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198" name="Line 6"/>
          <p:cNvSpPr>
            <a:spLocks noChangeShapeType="1"/>
          </p:cNvSpPr>
          <p:nvPr/>
        </p:nvSpPr>
        <p:spPr bwMode="auto">
          <a:xfrm>
            <a:off x="5105400" y="32766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2199" name="Text Box 7"/>
          <p:cNvSpPr txBox="1">
            <a:spLocks noChangeArrowheads="1"/>
          </p:cNvSpPr>
          <p:nvPr/>
        </p:nvSpPr>
        <p:spPr bwMode="auto">
          <a:xfrm>
            <a:off x="4800600" y="28194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/>
              <a:t>s</a:t>
            </a:r>
          </a:p>
        </p:txBody>
      </p:sp>
      <p:sp>
        <p:nvSpPr>
          <p:cNvPr id="392200" name="Text Box 8"/>
          <p:cNvSpPr txBox="1">
            <a:spLocks noChangeArrowheads="1"/>
          </p:cNvSpPr>
          <p:nvPr/>
        </p:nvSpPr>
        <p:spPr bwMode="auto">
          <a:xfrm>
            <a:off x="2743200" y="3200400"/>
            <a:ext cx="1981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all are </a:t>
            </a:r>
            <a:r>
              <a:rPr lang="en-US" altLang="en-US">
                <a:cs typeface="Times New Roman" panose="02020603050405020304" pitchFamily="18" charset="0"/>
              </a:rPr>
              <a:t>≤ A[</a:t>
            </a:r>
            <a:r>
              <a:rPr lang="en-US" altLang="en-US" i="1">
                <a:cs typeface="Times New Roman" panose="02020603050405020304" pitchFamily="18" charset="0"/>
              </a:rPr>
              <a:t>s</a:t>
            </a:r>
            <a:r>
              <a:rPr lang="en-US" altLang="en-US">
                <a:cs typeface="Times New Roman" panose="02020603050405020304" pitchFamily="18" charset="0"/>
              </a:rPr>
              <a:t>]</a:t>
            </a:r>
          </a:p>
        </p:txBody>
      </p:sp>
      <p:sp>
        <p:nvSpPr>
          <p:cNvPr id="392201" name="Text Box 9"/>
          <p:cNvSpPr txBox="1">
            <a:spLocks noChangeArrowheads="1"/>
          </p:cNvSpPr>
          <p:nvPr/>
        </p:nvSpPr>
        <p:spPr bwMode="auto">
          <a:xfrm>
            <a:off x="6096000" y="3200400"/>
            <a:ext cx="1981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all are </a:t>
            </a:r>
            <a:r>
              <a:rPr lang="en-US" altLang="en-US">
                <a:cs typeface="Times New Roman" panose="02020603050405020304" pitchFamily="18" charset="0"/>
              </a:rPr>
              <a:t>≥ A[</a:t>
            </a:r>
            <a:r>
              <a:rPr lang="en-US" altLang="en-US" i="1">
                <a:cs typeface="Times New Roman" panose="02020603050405020304" pitchFamily="18" charset="0"/>
              </a:rPr>
              <a:t>s</a:t>
            </a:r>
            <a:r>
              <a:rPr lang="en-US" altLang="en-US">
                <a:cs typeface="Times New Roman" panose="02020603050405020304" pitchFamily="18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349573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269D7-D957-450A-BC23-938E072C6A39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81000"/>
            <a:ext cx="8610600" cy="4572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Lomuto’s Partitioning Algorithm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371600"/>
            <a:ext cx="8534400" cy="5029200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Scans the array left to right maintaining the array’s partition into three contiguous sections: &lt; </a:t>
            </a:r>
            <a:r>
              <a:rPr lang="en-US" altLang="en-US" i="1"/>
              <a:t>p</a:t>
            </a:r>
            <a:r>
              <a:rPr lang="en-US" altLang="en-US"/>
              <a:t>,  </a:t>
            </a:r>
            <a:r>
              <a:rPr lang="en-US" altLang="en-US">
                <a:sym typeface="Symbol" panose="05050102010706020507" pitchFamily="18" charset="2"/>
              </a:rPr>
              <a:t> </a:t>
            </a:r>
            <a:r>
              <a:rPr lang="en-US" altLang="en-US" i="1">
                <a:sym typeface="Symbol" panose="05050102010706020507" pitchFamily="18" charset="2"/>
              </a:rPr>
              <a:t>p</a:t>
            </a:r>
            <a:r>
              <a:rPr lang="en-US" altLang="en-US">
                <a:sym typeface="Symbol" panose="05050102010706020507" pitchFamily="18" charset="2"/>
              </a:rPr>
              <a:t>, and unknown, where </a:t>
            </a:r>
            <a:r>
              <a:rPr lang="en-US" altLang="en-US" i="1">
                <a:sym typeface="Symbol" panose="05050102010706020507" pitchFamily="18" charset="2"/>
              </a:rPr>
              <a:t>p</a:t>
            </a:r>
            <a:r>
              <a:rPr lang="en-US" altLang="en-US">
                <a:sym typeface="Symbol" panose="05050102010706020507" pitchFamily="18" charset="2"/>
              </a:rPr>
              <a:t> is the value of the first element (the partition’s </a:t>
            </a:r>
            <a:r>
              <a:rPr lang="en-US" altLang="en-US" i="1" u="sng">
                <a:sym typeface="Symbol" panose="05050102010706020507" pitchFamily="18" charset="2"/>
              </a:rPr>
              <a:t>pivot</a:t>
            </a:r>
            <a:r>
              <a:rPr lang="en-US" altLang="en-US">
                <a:sym typeface="Symbol" panose="05050102010706020507" pitchFamily="18" charset="2"/>
              </a:rPr>
              <a:t>). </a:t>
            </a:r>
          </a:p>
          <a:p>
            <a:pPr marL="0" indent="0"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en-US">
                <a:sym typeface="Symbol" panose="05050102010706020507" pitchFamily="18" charset="2"/>
              </a:rPr>
              <a:t>On each iteration the unknown section is decreased by one element until it’s empty and a partition is achieved by exchanging the pivot with the element in the split position </a:t>
            </a:r>
            <a:r>
              <a:rPr lang="en-US" altLang="en-US" i="1">
                <a:sym typeface="Symbol" panose="05050102010706020507" pitchFamily="18" charset="2"/>
              </a:rPr>
              <a:t>s.</a:t>
            </a:r>
            <a:r>
              <a:rPr lang="en-US" altLang="en-US">
                <a:sym typeface="Symbol" panose="05050102010706020507" pitchFamily="18" charset="2"/>
              </a:rPr>
              <a:t> </a:t>
            </a:r>
          </a:p>
          <a:p>
            <a:pPr marL="0" indent="0">
              <a:buNone/>
            </a:pPr>
            <a:endParaRPr lang="en-US" altLang="en-US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endParaRPr lang="en-US" altLang="en-US"/>
          </a:p>
        </p:txBody>
      </p:sp>
      <p:pic>
        <p:nvPicPr>
          <p:cNvPr id="450564" name="Picture 4" descr="Fig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12623"/>
            <a:ext cx="6858000" cy="93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566" name="Picture 6" descr="Fig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648200"/>
            <a:ext cx="6858000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818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4BD83-BF08-441B-979B-02848997439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8610600" cy="533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Tracing Lomuto’s Partioning Algorithm</a:t>
            </a:r>
          </a:p>
        </p:txBody>
      </p:sp>
      <p:graphicFrame>
        <p:nvGraphicFramePr>
          <p:cNvPr id="444802" name="Group 386"/>
          <p:cNvGraphicFramePr>
            <a:graphicFrameLocks noGrp="1"/>
          </p:cNvGraphicFramePr>
          <p:nvPr>
            <p:ph idx="1"/>
          </p:nvPr>
        </p:nvGraphicFramePr>
        <p:xfrm>
          <a:off x="3505200" y="1447801"/>
          <a:ext cx="4953000" cy="4905380"/>
        </p:xfrm>
        <a:graphic>
          <a:graphicData uri="http://schemas.openxmlformats.org/drawingml/2006/table">
            <a:tbl>
              <a:tblPr/>
              <a:tblGrid>
                <a:gridCol w="5508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08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08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08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92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508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46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1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60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250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7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D7AC2-43BA-4871-AEAB-B6B0FEE667EB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8915400" cy="685800"/>
          </a:xfrm>
        </p:spPr>
        <p:txBody>
          <a:bodyPr>
            <a:normAutofit fontScale="90000"/>
          </a:bodyPr>
          <a:lstStyle/>
          <a:p>
            <a:r>
              <a:rPr lang="en-US" altLang="en-US" sz="3200"/>
              <a:t>Tracing Quickselect (Partition-based Algorithm)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19200"/>
            <a:ext cx="8153400" cy="51816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dirty="0"/>
              <a:t>Find the median of   4,  1,  10,  9,  7,  12,  8,  2,  15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Here: </a:t>
            </a:r>
            <a:r>
              <a:rPr lang="en-US" altLang="en-US" i="1" dirty="0"/>
              <a:t>n</a:t>
            </a:r>
            <a:r>
              <a:rPr lang="en-US" altLang="en-US" dirty="0"/>
              <a:t> = 9, </a:t>
            </a:r>
            <a:r>
              <a:rPr lang="en-US" altLang="en-US" i="1" dirty="0"/>
              <a:t>k</a:t>
            </a:r>
            <a:r>
              <a:rPr lang="en-US" altLang="en-US" dirty="0"/>
              <a:t> = </a:t>
            </a:r>
            <a:r>
              <a:rPr lang="en-US" altLang="en-US" dirty="0">
                <a:sym typeface="Symbol" panose="05050102010706020507" pitchFamily="18" charset="2"/>
              </a:rPr>
              <a:t></a:t>
            </a:r>
            <a:r>
              <a:rPr lang="en-US" altLang="en-US" dirty="0">
                <a:cs typeface="Arial" panose="020B0604020202020204" pitchFamily="34" charset="0"/>
              </a:rPr>
              <a:t>9/2</a:t>
            </a:r>
            <a:r>
              <a:rPr lang="en-US" altLang="en-US" dirty="0">
                <a:cs typeface="Arial" panose="020B0604020202020204" pitchFamily="34" charset="0"/>
                <a:sym typeface="Symbol" panose="05050102010706020507" pitchFamily="18" charset="2"/>
              </a:rPr>
              <a:t> = 5, </a:t>
            </a:r>
            <a:r>
              <a:rPr lang="en-US" altLang="en-US" i="1" dirty="0">
                <a:cs typeface="Arial" panose="020B0604020202020204" pitchFamily="34" charset="0"/>
                <a:sym typeface="Symbol" panose="05050102010706020507" pitchFamily="18" charset="2"/>
              </a:rPr>
              <a:t>k</a:t>
            </a:r>
            <a:r>
              <a:rPr lang="en-US" altLang="en-US" dirty="0">
                <a:cs typeface="Arial" panose="020B0604020202020204" pitchFamily="34" charset="0"/>
                <a:sym typeface="Symbol" panose="05050102010706020507" pitchFamily="18" charset="2"/>
              </a:rPr>
              <a:t> -1=4</a:t>
            </a:r>
          </a:p>
          <a:p>
            <a:pPr>
              <a:buFont typeface="Monotype Sorts" pitchFamily="2" charset="2"/>
              <a:buNone/>
            </a:pPr>
            <a:endParaRPr lang="en-US" altLang="en-US" dirty="0">
              <a:cs typeface="Arial" panose="020B0604020202020204" pitchFamily="34" charset="0"/>
              <a:sym typeface="Symbol" panose="05050102010706020507" pitchFamily="18" charset="2"/>
            </a:endParaRPr>
          </a:p>
          <a:p>
            <a:pPr>
              <a:buFont typeface="Monotype Sorts" pitchFamily="2" charset="2"/>
              <a:buNone/>
            </a:pPr>
            <a:endParaRPr lang="en-US" altLang="en-US" sz="2000" dirty="0"/>
          </a:p>
          <a:p>
            <a:pPr>
              <a:buFont typeface="Monotype Sorts" pitchFamily="2" charset="2"/>
              <a:buNone/>
            </a:pPr>
            <a:r>
              <a:rPr lang="en-US" altLang="en-US" sz="1600" dirty="0"/>
              <a:t>		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dirty="0"/>
              <a:t>                       </a:t>
            </a:r>
          </a:p>
        </p:txBody>
      </p:sp>
      <p:graphicFrame>
        <p:nvGraphicFramePr>
          <p:cNvPr id="454921" name="Group 265"/>
          <p:cNvGraphicFramePr>
            <a:graphicFrameLocks noGrp="1"/>
          </p:cNvGraphicFramePr>
          <p:nvPr>
            <p:ph sz="half" idx="2"/>
          </p:nvPr>
        </p:nvGraphicFramePr>
        <p:xfrm>
          <a:off x="6400800" y="2362200"/>
          <a:ext cx="4046538" cy="2458404"/>
        </p:xfrm>
        <a:graphic>
          <a:graphicData uri="http://schemas.openxmlformats.org/drawingml/2006/table">
            <a:tbl>
              <a:tblPr/>
              <a:tblGrid>
                <a:gridCol w="449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9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92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47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09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06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7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22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endParaRPr kumimoji="1" lang="en-US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FFFF99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defRPr kumimoji="1" sz="20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defRPr kumimoji="1" sz="1600" b="1"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50021"/>
                        </a:buClr>
                        <a:buSzPct val="75000"/>
                        <a:buFont typeface="Monotype Sorts" pitchFamily="2" charset="2"/>
                        <a:buNone/>
                        <a:tabLst/>
                      </a:pPr>
                      <a:r>
                        <a:rPr kumimoji="1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FF99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4917" name="Text Box 261"/>
          <p:cNvSpPr txBox="1">
            <a:spLocks noChangeArrowheads="1"/>
          </p:cNvSpPr>
          <p:nvPr/>
        </p:nvSpPr>
        <p:spPr bwMode="auto">
          <a:xfrm>
            <a:off x="1981200" y="3276600"/>
            <a:ext cx="4267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after 1st partitioning: </a:t>
            </a:r>
            <a:r>
              <a:rPr lang="en-US" altLang="en-US" i="1"/>
              <a:t>s=</a:t>
            </a:r>
            <a:r>
              <a:rPr lang="en-US" altLang="en-US"/>
              <a:t>2</a:t>
            </a:r>
            <a:r>
              <a:rPr lang="en-US" altLang="en-US" i="1"/>
              <a:t>&lt;k-</a:t>
            </a:r>
            <a:r>
              <a:rPr lang="en-US" altLang="en-US"/>
              <a:t>1=4</a:t>
            </a:r>
          </a:p>
        </p:txBody>
      </p:sp>
      <p:sp>
        <p:nvSpPr>
          <p:cNvPr id="454918" name="Text Box 262"/>
          <p:cNvSpPr txBox="1">
            <a:spLocks noChangeArrowheads="1"/>
          </p:cNvSpPr>
          <p:nvPr/>
        </p:nvSpPr>
        <p:spPr bwMode="auto">
          <a:xfrm>
            <a:off x="2133600" y="4343400"/>
            <a:ext cx="4267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after 2nd partitioning: </a:t>
            </a:r>
            <a:r>
              <a:rPr lang="en-US" altLang="en-US" i="1"/>
              <a:t>s=</a:t>
            </a:r>
            <a:r>
              <a:rPr lang="en-US" altLang="en-US"/>
              <a:t>4</a:t>
            </a:r>
            <a:r>
              <a:rPr lang="en-US" altLang="en-US" i="1"/>
              <a:t>=k-</a:t>
            </a:r>
            <a:r>
              <a:rPr lang="en-US" altLang="en-US"/>
              <a:t>1</a:t>
            </a:r>
          </a:p>
        </p:txBody>
      </p:sp>
      <p:sp>
        <p:nvSpPr>
          <p:cNvPr id="454920" name="Text Box 264"/>
          <p:cNvSpPr txBox="1">
            <a:spLocks noChangeArrowheads="1"/>
          </p:cNvSpPr>
          <p:nvPr/>
        </p:nvSpPr>
        <p:spPr bwMode="auto">
          <a:xfrm>
            <a:off x="4191000" y="5334000"/>
            <a:ext cx="4267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The median is A[4]= 8</a:t>
            </a:r>
          </a:p>
        </p:txBody>
      </p:sp>
      <p:sp>
        <p:nvSpPr>
          <p:cNvPr id="454923" name="Line 267"/>
          <p:cNvSpPr>
            <a:spLocks noChangeShapeType="1"/>
          </p:cNvSpPr>
          <p:nvPr/>
        </p:nvSpPr>
        <p:spPr bwMode="auto">
          <a:xfrm>
            <a:off x="6400800" y="2743200"/>
            <a:ext cx="4038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36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4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4C46A-6FD3-4C12-8D85-502124D711A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8763000" cy="533400"/>
          </a:xfrm>
        </p:spPr>
        <p:txBody>
          <a:bodyPr>
            <a:normAutofit fontScale="90000"/>
          </a:bodyPr>
          <a:lstStyle/>
          <a:p>
            <a:pPr marL="838200" indent="-838200"/>
            <a:r>
              <a:rPr lang="en-US" altLang="en-US"/>
              <a:t>Efficiency of Quickselect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534400" cy="4905375"/>
          </a:xfrm>
        </p:spPr>
        <p:txBody>
          <a:bodyPr/>
          <a:lstStyle/>
          <a:p>
            <a:pPr marL="0" indent="0">
              <a:spcBef>
                <a:spcPct val="40000"/>
              </a:spcBef>
              <a:buNone/>
            </a:pPr>
            <a:r>
              <a:rPr lang="en-US" altLang="en-US">
                <a:cs typeface="Arial" panose="020B0604020202020204" pitchFamily="34" charset="0"/>
              </a:rPr>
              <a:t>Average case (average split in the middle): </a:t>
            </a:r>
          </a:p>
          <a:p>
            <a:pPr marL="0" indent="0">
              <a:spcBef>
                <a:spcPct val="40000"/>
              </a:spcBef>
              <a:buNone/>
            </a:pPr>
            <a:r>
              <a:rPr lang="en-US" altLang="en-US">
                <a:cs typeface="Arial" panose="020B0604020202020204" pitchFamily="34" charset="0"/>
              </a:rPr>
              <a:t>  C(</a:t>
            </a:r>
            <a:r>
              <a:rPr lang="en-US" altLang="en-US" i="1">
                <a:cs typeface="Arial" panose="020B0604020202020204" pitchFamily="34" charset="0"/>
              </a:rPr>
              <a:t>n</a:t>
            </a:r>
            <a:r>
              <a:rPr lang="en-US" altLang="en-US">
                <a:cs typeface="Arial" panose="020B0604020202020204" pitchFamily="34" charset="0"/>
              </a:rPr>
              <a:t>) = C(</a:t>
            </a:r>
            <a:r>
              <a:rPr lang="en-US" altLang="en-US" i="1">
                <a:cs typeface="Arial" panose="020B0604020202020204" pitchFamily="34" charset="0"/>
              </a:rPr>
              <a:t>n</a:t>
            </a:r>
            <a:r>
              <a:rPr lang="en-US" altLang="en-US">
                <a:cs typeface="Arial" panose="020B0604020202020204" pitchFamily="34" charset="0"/>
              </a:rPr>
              <a:t>/2)+(</a:t>
            </a:r>
            <a:r>
              <a:rPr lang="en-US" altLang="en-US" i="1">
                <a:cs typeface="Arial" panose="020B0604020202020204" pitchFamily="34" charset="0"/>
              </a:rPr>
              <a:t>n</a:t>
            </a:r>
            <a:r>
              <a:rPr lang="en-US" altLang="en-US">
                <a:cs typeface="Arial" panose="020B0604020202020204" pitchFamily="34" charset="0"/>
              </a:rPr>
              <a:t>+1)                 C(</a:t>
            </a:r>
            <a:r>
              <a:rPr lang="en-US" altLang="en-US" i="1">
                <a:cs typeface="Arial" panose="020B0604020202020204" pitchFamily="34" charset="0"/>
              </a:rPr>
              <a:t>n</a:t>
            </a:r>
            <a:r>
              <a:rPr lang="en-US" altLang="en-US">
                <a:cs typeface="Arial" panose="020B0604020202020204" pitchFamily="34" charset="0"/>
              </a:rPr>
              <a:t>) </a:t>
            </a:r>
            <a:r>
              <a:rPr kumimoji="0" lang="en-US" altLang="en-US">
                <a:solidFill>
                  <a:schemeClr val="hlink"/>
                </a:solidFill>
                <a:sym typeface="Symbol" panose="05050102010706020507" pitchFamily="18" charset="2"/>
              </a:rPr>
              <a:t></a:t>
            </a:r>
            <a:r>
              <a:rPr lang="en-US" altLang="en-US">
                <a:cs typeface="Arial" panose="020B0604020202020204" pitchFamily="34" charset="0"/>
              </a:rPr>
              <a:t> </a:t>
            </a:r>
            <a:r>
              <a:rPr lang="el-GR" altLang="en-US">
                <a:cs typeface="Times New Roman" panose="02020603050405020304" pitchFamily="18" charset="0"/>
              </a:rPr>
              <a:t>Θ</a:t>
            </a:r>
            <a:r>
              <a:rPr lang="en-US" altLang="en-US">
                <a:cs typeface="Arial" panose="020B0604020202020204" pitchFamily="34" charset="0"/>
              </a:rPr>
              <a:t>(</a:t>
            </a:r>
            <a:r>
              <a:rPr lang="en-US" altLang="en-US" i="1">
                <a:cs typeface="Arial" panose="020B0604020202020204" pitchFamily="34" charset="0"/>
              </a:rPr>
              <a:t>n</a:t>
            </a:r>
            <a:r>
              <a:rPr lang="en-US" altLang="en-US">
                <a:cs typeface="Arial" panose="020B0604020202020204" pitchFamily="34" charset="0"/>
              </a:rPr>
              <a:t>)</a:t>
            </a:r>
            <a:endParaRPr lang="el-GR" altLang="en-US">
              <a:cs typeface="Arial" panose="020B0604020202020204" pitchFamily="34" charset="0"/>
            </a:endParaRPr>
          </a:p>
          <a:p>
            <a:pPr marL="0" indent="0">
              <a:spcBef>
                <a:spcPct val="40000"/>
              </a:spcBef>
              <a:buNone/>
            </a:pPr>
            <a:endParaRPr lang="en-US" altLang="en-US">
              <a:cs typeface="Arial" panose="020B0604020202020204" pitchFamily="34" charset="0"/>
            </a:endParaRPr>
          </a:p>
          <a:p>
            <a:pPr marL="0" indent="0">
              <a:spcBef>
                <a:spcPct val="40000"/>
              </a:spcBef>
              <a:buNone/>
            </a:pPr>
            <a:r>
              <a:rPr lang="en-US" altLang="en-US">
                <a:cs typeface="Arial" panose="020B0604020202020204" pitchFamily="34" charset="0"/>
              </a:rPr>
              <a:t>Worst case (degenerate split):   C(</a:t>
            </a:r>
            <a:r>
              <a:rPr lang="en-US" altLang="en-US" i="1">
                <a:cs typeface="Arial" panose="020B0604020202020204" pitchFamily="34" charset="0"/>
              </a:rPr>
              <a:t>n</a:t>
            </a:r>
            <a:r>
              <a:rPr lang="en-US" altLang="en-US">
                <a:cs typeface="Arial" panose="020B0604020202020204" pitchFamily="34" charset="0"/>
              </a:rPr>
              <a:t>) </a:t>
            </a:r>
            <a:r>
              <a:rPr kumimoji="0" lang="en-US" altLang="en-US">
                <a:solidFill>
                  <a:schemeClr val="hlink"/>
                </a:solidFill>
                <a:sym typeface="Symbol" panose="05050102010706020507" pitchFamily="18" charset="2"/>
              </a:rPr>
              <a:t></a:t>
            </a:r>
            <a:r>
              <a:rPr lang="en-US" altLang="en-US">
                <a:cs typeface="Arial" panose="020B0604020202020204" pitchFamily="34" charset="0"/>
              </a:rPr>
              <a:t> </a:t>
            </a:r>
            <a:r>
              <a:rPr lang="el-GR" altLang="en-US">
                <a:cs typeface="Times New Roman" panose="02020603050405020304" pitchFamily="18" charset="0"/>
              </a:rPr>
              <a:t>Θ</a:t>
            </a:r>
            <a:r>
              <a:rPr lang="en-US" altLang="en-US">
                <a:cs typeface="Arial" panose="020B0604020202020204" pitchFamily="34" charset="0"/>
              </a:rPr>
              <a:t>(</a:t>
            </a:r>
            <a:r>
              <a:rPr lang="en-US" altLang="en-US" i="1">
                <a:cs typeface="Arial" panose="020B0604020202020204" pitchFamily="34" charset="0"/>
              </a:rPr>
              <a:t>n</a:t>
            </a:r>
            <a:r>
              <a:rPr lang="en-US" altLang="en-US" baseline="30000">
                <a:cs typeface="Arial" panose="020B0604020202020204" pitchFamily="34" charset="0"/>
              </a:rPr>
              <a:t>2</a:t>
            </a:r>
            <a:r>
              <a:rPr lang="en-US" altLang="en-US">
                <a:cs typeface="Arial" panose="020B0604020202020204" pitchFamily="34" charset="0"/>
              </a:rPr>
              <a:t>)</a:t>
            </a:r>
          </a:p>
          <a:p>
            <a:pPr marL="0" indent="0">
              <a:spcBef>
                <a:spcPct val="40000"/>
              </a:spcBef>
              <a:buNone/>
            </a:pPr>
            <a:endParaRPr lang="en-US" altLang="en-US">
              <a:cs typeface="Arial" panose="020B0604020202020204" pitchFamily="34" charset="0"/>
            </a:endParaRPr>
          </a:p>
          <a:p>
            <a:pPr marL="0" indent="0">
              <a:spcBef>
                <a:spcPct val="40000"/>
              </a:spcBef>
              <a:buNone/>
            </a:pPr>
            <a:r>
              <a:rPr lang="en-US" altLang="en-US">
                <a:cs typeface="Arial" panose="020B0604020202020204" pitchFamily="34" charset="0"/>
              </a:rPr>
              <a:t>A more sophisticated choice of the pivot leads to a complicated algorithm with </a:t>
            </a:r>
            <a:r>
              <a:rPr lang="el-GR" altLang="en-US">
                <a:cs typeface="Times New Roman" panose="02020603050405020304" pitchFamily="18" charset="0"/>
              </a:rPr>
              <a:t>Θ</a:t>
            </a:r>
            <a:r>
              <a:rPr lang="en-US" altLang="en-US">
                <a:cs typeface="Arial" panose="020B0604020202020204" pitchFamily="34" charset="0"/>
              </a:rPr>
              <a:t>(</a:t>
            </a:r>
            <a:r>
              <a:rPr lang="en-US" altLang="en-US" i="1">
                <a:cs typeface="Arial" panose="020B0604020202020204" pitchFamily="34" charset="0"/>
              </a:rPr>
              <a:t>n</a:t>
            </a:r>
            <a:r>
              <a:rPr lang="en-US" altLang="en-US">
                <a:cs typeface="Arial" panose="020B0604020202020204" pitchFamily="34" charset="0"/>
              </a:rPr>
              <a:t>) worst-case efficiency.</a:t>
            </a:r>
            <a:endParaRPr lang="en-US" altLang="en-US"/>
          </a:p>
          <a:p>
            <a:pPr marL="0" indent="0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73575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290</TotalTime>
  <Words>1403</Words>
  <Application>Microsoft Office PowerPoint</Application>
  <PresentationFormat>Widescreen</PresentationFormat>
  <Paragraphs>212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Monotype Sorts</vt:lpstr>
      <vt:lpstr>Times New Roman</vt:lpstr>
      <vt:lpstr>Wingdings 3</vt:lpstr>
      <vt:lpstr>Wisp</vt:lpstr>
      <vt:lpstr>CMPS 3120       Algorithm Analysis  </vt:lpstr>
      <vt:lpstr>Variable-Size-Decrease Algorithms</vt:lpstr>
      <vt:lpstr>Euclid’s Algorithm</vt:lpstr>
      <vt:lpstr>Selection Problem</vt:lpstr>
      <vt:lpstr>Algorithms for the Selection Problem</vt:lpstr>
      <vt:lpstr>Lomuto’s Partitioning Algorithm</vt:lpstr>
      <vt:lpstr>Tracing Lomuto’s Partioning Algorithm</vt:lpstr>
      <vt:lpstr>Tracing Quickselect (Partition-based Algorithm)</vt:lpstr>
      <vt:lpstr>Efficiency of Quickselect</vt:lpstr>
      <vt:lpstr>PowerPoint Presentation</vt:lpstr>
      <vt:lpstr>One-Pile Nim</vt:lpstr>
      <vt:lpstr>One-Pile Nim</vt:lpstr>
      <vt:lpstr>Partial Graph of One-Pile Nim with m = 4 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49</cp:revision>
  <dcterms:created xsi:type="dcterms:W3CDTF">2016-08-31T19:16:09Z</dcterms:created>
  <dcterms:modified xsi:type="dcterms:W3CDTF">2021-09-02T23:39:51Z</dcterms:modified>
</cp:coreProperties>
</file>