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61" r:id="rId2"/>
    <p:sldId id="262" r:id="rId3"/>
    <p:sldId id="263" r:id="rId4"/>
    <p:sldId id="264" r:id="rId5"/>
    <p:sldId id="265" r:id="rId6"/>
    <p:sldId id="285" r:id="rId7"/>
    <p:sldId id="266" r:id="rId8"/>
    <p:sldId id="267" r:id="rId9"/>
    <p:sldId id="268" r:id="rId10"/>
    <p:sldId id="284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90" y="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DB44E-3289-4AD3-994E-F0219C8B677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2907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3E8FA7-BD67-4306-919F-AFA75D44BD0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3459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32167E-40CC-40FE-A91D-90BAF99AD36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9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2196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2D2DB5-ECEA-47BA-9C56-D376E4D6DA8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78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Go over this example in detail, then do another example of merging, something like:</a:t>
            </a:r>
          </a:p>
          <a:p>
            <a:endParaRPr lang="en-US" altLang="en-US"/>
          </a:p>
          <a:p>
            <a:r>
              <a:rPr lang="en-US" altLang="en-US"/>
              <a:t>(1 2 5 7 9)</a:t>
            </a:r>
          </a:p>
          <a:p>
            <a:r>
              <a:rPr lang="en-US" altLang="en-US"/>
              <a:t>(3 4 6)</a:t>
            </a:r>
          </a:p>
        </p:txBody>
      </p:sp>
    </p:spTree>
    <p:extLst>
      <p:ext uri="{BB962C8B-B14F-4D97-AF65-F5344CB8AC3E}">
        <p14:creationId xmlns:p14="http://schemas.microsoft.com/office/powerpoint/2010/main" val="116363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1B7717-F355-4556-8C94-C91BA1BE464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even if not analyzing in detail, show the recurrence for mergesort in worst case:</a:t>
            </a:r>
          </a:p>
          <a:p>
            <a:r>
              <a:rPr lang="en-US" altLang="en-US"/>
              <a:t>T(n) = 2 T(n/2) + (n-1)</a:t>
            </a:r>
          </a:p>
          <a:p>
            <a:endParaRPr lang="en-US" altLang="en-US"/>
          </a:p>
          <a:p>
            <a:r>
              <a:rPr lang="en-US" altLang="en-US"/>
              <a:t>                         worst case comparisons for merge</a:t>
            </a:r>
          </a:p>
        </p:txBody>
      </p:sp>
      <p:sp>
        <p:nvSpPr>
          <p:cNvPr id="285700" name="Line 4"/>
          <p:cNvSpPr>
            <a:spLocks noChangeShapeType="1"/>
          </p:cNvSpPr>
          <p:nvPr/>
        </p:nvSpPr>
        <p:spPr bwMode="auto">
          <a:xfrm flipV="1">
            <a:off x="2286000" y="6705600"/>
            <a:ext cx="0" cy="228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25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C9CDFF-6D08-49B6-86FF-31354F35805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99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599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E5004C-7A1F-4251-BA6B-C4C17119AD7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59458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254570-90C2-4928-A86A-1058E566151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82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FC5653-5A0F-45C9-A548-76ADB869F46C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7793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52400"/>
            <a:ext cx="10117667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1266825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1600" y="1266825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34067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25600" y="6400800"/>
            <a:ext cx="8534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304800"/>
          </a:xfrm>
        </p:spPr>
        <p:txBody>
          <a:bodyPr/>
          <a:lstStyle>
            <a:lvl1pPr>
              <a:defRPr/>
            </a:lvl1pPr>
          </a:lstStyle>
          <a:p>
            <a:fld id="{5D3EEF1E-6AD9-4AA8-80D1-B429D0DDBB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7822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8FB90-3BF1-47E4-8D55-F87F0547131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Mergesort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19200"/>
            <a:ext cx="83058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Split array A[0..</a:t>
            </a:r>
            <a:r>
              <a:rPr lang="en-US" altLang="en-US" i="1"/>
              <a:t>n</a:t>
            </a:r>
            <a:r>
              <a:rPr lang="en-US" altLang="en-US"/>
              <a:t>-1] in two about equal halves and make copies of each half  in arrays B and C</a:t>
            </a:r>
          </a:p>
          <a:p>
            <a:pPr>
              <a:lnSpc>
                <a:spcPct val="90000"/>
              </a:lnSpc>
            </a:pPr>
            <a:r>
              <a:rPr lang="en-US" altLang="en-US"/>
              <a:t>Sort arrays B and C recursively</a:t>
            </a:r>
          </a:p>
          <a:p>
            <a:pPr>
              <a:lnSpc>
                <a:spcPct val="90000"/>
              </a:lnSpc>
            </a:pPr>
            <a:r>
              <a:rPr lang="en-US" altLang="en-US"/>
              <a:t>Merge sorted arrays B and C into array A as follows:</a:t>
            </a:r>
            <a:endParaRPr lang="en-US" altLang="en-US" sz="2000"/>
          </a:p>
          <a:p>
            <a:pPr lvl="1">
              <a:lnSpc>
                <a:spcPct val="90000"/>
              </a:lnSpc>
            </a:pPr>
            <a:r>
              <a:rPr lang="en-US" altLang="en-US" sz="2400"/>
              <a:t>Repeat the following until no elements remain in one of the arrays:</a:t>
            </a:r>
          </a:p>
          <a:p>
            <a:pPr lvl="2">
              <a:lnSpc>
                <a:spcPct val="90000"/>
              </a:lnSpc>
            </a:pPr>
            <a:r>
              <a:rPr lang="en-US" altLang="en-US" sz="2400"/>
              <a:t>compare the first elements in the remaining unprocessed portions of the arrays</a:t>
            </a:r>
          </a:p>
          <a:p>
            <a:pPr lvl="2">
              <a:lnSpc>
                <a:spcPct val="90000"/>
              </a:lnSpc>
            </a:pPr>
            <a:r>
              <a:rPr lang="en-US" altLang="en-US" sz="2400"/>
              <a:t>copy the smaller of the two into A, while incrementing the index indicating the unprocessed portion of that array 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Once all elements in one of the arrays are processed, copy the remaining unprocessed elements from the other array into A.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108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824" y="-18274"/>
            <a:ext cx="3438137" cy="6876274"/>
          </a:xfrm>
        </p:spPr>
      </p:pic>
    </p:spTree>
    <p:extLst>
      <p:ext uri="{BB962C8B-B14F-4D97-AF65-F5344CB8AC3E}">
        <p14:creationId xmlns:p14="http://schemas.microsoft.com/office/powerpoint/2010/main" val="221617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B66E-3CAC-4478-8CCE-12A90AB52ED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 of Quicksort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066800"/>
            <a:ext cx="8534400" cy="5562600"/>
          </a:xfrm>
        </p:spPr>
        <p:txBody>
          <a:bodyPr/>
          <a:lstStyle/>
          <a:p>
            <a:r>
              <a:rPr lang="en-US" altLang="en-US" dirty="0"/>
              <a:t>Best case: split in the middle </a:t>
            </a:r>
            <a:r>
              <a:rPr lang="en-US" altLang="en-US" dirty="0">
                <a:cs typeface="Times New Roman" panose="02020603050405020304" pitchFamily="18" charset="0"/>
              </a:rPr>
              <a:t>— </a:t>
            </a:r>
            <a:r>
              <a:rPr lang="el-GR" altLang="en-US" dirty="0">
                <a:cs typeface="Times New Roman" panose="02020603050405020304" pitchFamily="18" charset="0"/>
              </a:rPr>
              <a:t>Θ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n </a:t>
            </a:r>
            <a:r>
              <a:rPr lang="en-US" altLang="en-US" dirty="0">
                <a:cs typeface="Times New Roman" panose="02020603050405020304" pitchFamily="18" charset="0"/>
              </a:rPr>
              <a:t>log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</a:p>
          <a:p>
            <a:r>
              <a:rPr lang="en-US" altLang="en-US" dirty="0">
                <a:cs typeface="Times New Roman" panose="02020603050405020304" pitchFamily="18" charset="0"/>
              </a:rPr>
              <a:t>Worst case: sorted array! — </a:t>
            </a:r>
            <a:r>
              <a:rPr lang="el-GR" altLang="en-US" dirty="0">
                <a:cs typeface="Times New Roman" panose="02020603050405020304" pitchFamily="18" charset="0"/>
              </a:rPr>
              <a:t>Θ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i="1" baseline="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</a:p>
          <a:p>
            <a:r>
              <a:rPr lang="en-US" altLang="en-US" dirty="0"/>
              <a:t>Average case: random arrays </a:t>
            </a:r>
            <a:r>
              <a:rPr lang="en-US" altLang="en-US" dirty="0">
                <a:cs typeface="Times New Roman" panose="02020603050405020304" pitchFamily="18" charset="0"/>
              </a:rPr>
              <a:t>—</a:t>
            </a:r>
            <a:r>
              <a:rPr lang="en-US" altLang="en-US" dirty="0"/>
              <a:t> </a:t>
            </a:r>
            <a:r>
              <a:rPr lang="el-GR" altLang="en-US" dirty="0">
                <a:cs typeface="Times New Roman" panose="02020603050405020304" pitchFamily="18" charset="0"/>
              </a:rPr>
              <a:t>Θ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n </a:t>
            </a:r>
            <a:r>
              <a:rPr lang="en-US" altLang="en-US" dirty="0">
                <a:cs typeface="Times New Roman" panose="02020603050405020304" pitchFamily="18" charset="0"/>
              </a:rPr>
              <a:t>log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>
                <a:cs typeface="Times New Roman" panose="02020603050405020304" pitchFamily="18" charset="0"/>
              </a:rPr>
              <a:t>Improvements:</a:t>
            </a:r>
          </a:p>
          <a:p>
            <a:pPr lvl="1"/>
            <a:r>
              <a:rPr lang="en-US" altLang="en-US" sz="2400" dirty="0">
                <a:cs typeface="Times New Roman" panose="02020603050405020304" pitchFamily="18" charset="0"/>
              </a:rPr>
              <a:t>better pivot selection: median of three partitioning </a:t>
            </a:r>
          </a:p>
          <a:p>
            <a:pPr lvl="1"/>
            <a:r>
              <a:rPr lang="en-US" altLang="en-US" sz="2400" dirty="0">
                <a:cs typeface="Times New Roman" panose="02020603050405020304" pitchFamily="18" charset="0"/>
              </a:rPr>
              <a:t>switch to insertion sort on small </a:t>
            </a:r>
            <a:r>
              <a:rPr lang="en-US" altLang="en-US" sz="2400" dirty="0" err="1">
                <a:cs typeface="Times New Roman" panose="02020603050405020304" pitchFamily="18" charset="0"/>
              </a:rPr>
              <a:t>subfiles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lvl="1"/>
            <a:r>
              <a:rPr lang="en-US" altLang="en-US" sz="2400" dirty="0">
                <a:cs typeface="Times New Roman" panose="02020603050405020304" pitchFamily="18" charset="0"/>
              </a:rPr>
              <a:t>elimination of recursion</a:t>
            </a:r>
          </a:p>
          <a:p>
            <a:pPr lvl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These combine to 20-25% improvement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>
                <a:cs typeface="Times New Roman" panose="02020603050405020304" pitchFamily="18" charset="0"/>
              </a:rPr>
              <a:t>Considered the method of choice for internal sorting of large files (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≥ 10000)</a:t>
            </a:r>
          </a:p>
          <a:p>
            <a:pPr>
              <a:buFont typeface="Monotype Sorts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593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C98B-2554-4EC9-9BD3-0BCAF77094F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85029" name="Rectangle 5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7664450" cy="685800"/>
          </a:xfrm>
        </p:spPr>
        <p:txBody>
          <a:bodyPr/>
          <a:lstStyle/>
          <a:p>
            <a:r>
              <a:rPr lang="en-US" altLang="en-US"/>
              <a:t>Pseudocode of Mergesort</a:t>
            </a:r>
          </a:p>
        </p:txBody>
      </p:sp>
      <p:pic>
        <p:nvPicPr>
          <p:cNvPr id="385028" name="Picture 4" descr="4_1a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1143000"/>
            <a:ext cx="8686800" cy="428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2359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3E7C-454F-4CBA-BEE5-5680023872C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80933" name="Rectangle 5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7740650" cy="685800"/>
          </a:xfrm>
        </p:spPr>
        <p:txBody>
          <a:bodyPr/>
          <a:lstStyle/>
          <a:p>
            <a:r>
              <a:rPr lang="en-US" altLang="en-US"/>
              <a:t>Pseudocode of Merge</a:t>
            </a:r>
          </a:p>
        </p:txBody>
      </p:sp>
      <p:pic>
        <p:nvPicPr>
          <p:cNvPr id="380932" name="Picture 4" descr="4_1b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1143001"/>
            <a:ext cx="8686800" cy="4905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175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15A2-2B5F-4696-BFAD-7DD9B95A6A9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Mergesort Example</a:t>
            </a:r>
          </a:p>
        </p:txBody>
      </p:sp>
      <p:pic>
        <p:nvPicPr>
          <p:cNvPr id="377860" name="Picture 4" descr="Fig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91001" y="1295400"/>
            <a:ext cx="4056063" cy="5105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0493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7F2E-2C62-434D-B73B-394CD860C79F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 of Mergesort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All cases have same efficiency: </a:t>
            </a:r>
            <a:r>
              <a:rPr lang="el-GR" altLang="en-US">
                <a:cs typeface="Times New Roman" panose="02020603050405020304" pitchFamily="18" charset="0"/>
              </a:rPr>
              <a:t>Θ</a:t>
            </a:r>
            <a:r>
              <a:rPr lang="en-US" altLang="en-US">
                <a:cs typeface="Times New Roman" panose="02020603050405020304" pitchFamily="18" charset="0"/>
              </a:rPr>
              <a:t>(</a:t>
            </a:r>
            <a:r>
              <a:rPr lang="en-US" altLang="en-US" i="1">
                <a:cs typeface="Times New Roman" panose="02020603050405020304" pitchFamily="18" charset="0"/>
              </a:rPr>
              <a:t>n </a:t>
            </a:r>
            <a:r>
              <a:rPr lang="en-US" altLang="en-US">
                <a:cs typeface="Times New Roman" panose="02020603050405020304" pitchFamily="18" charset="0"/>
              </a:rPr>
              <a:t>log </a:t>
            </a:r>
            <a:r>
              <a:rPr lang="en-US" altLang="en-US" i="1">
                <a:cs typeface="Times New Roman" panose="02020603050405020304" pitchFamily="18" charset="0"/>
              </a:rPr>
              <a:t>n</a:t>
            </a:r>
            <a:r>
              <a:rPr lang="en-US" altLang="en-US">
                <a:cs typeface="Times New Roman" panose="02020603050405020304" pitchFamily="18" charset="0"/>
              </a:rPr>
              <a:t>) </a:t>
            </a:r>
          </a:p>
          <a:p>
            <a:endParaRPr lang="en-US" altLang="en-US">
              <a:cs typeface="Times New Roman" panose="02020603050405020304" pitchFamily="18" charset="0"/>
            </a:endParaRPr>
          </a:p>
          <a:p>
            <a:r>
              <a:rPr lang="en-US" altLang="en-US">
                <a:cs typeface="Times New Roman" panose="02020603050405020304" pitchFamily="18" charset="0"/>
              </a:rPr>
              <a:t>Number of comparisons in the worst case is close to theoretical minimum for comparison-based sorting: </a:t>
            </a:r>
          </a:p>
          <a:p>
            <a:pPr lvl="1">
              <a:buFontTx/>
              <a:buNone/>
            </a:pPr>
            <a:r>
              <a:rPr lang="en-US" altLang="en-US" sz="2400">
                <a:cs typeface="Times New Roman" panose="02020603050405020304" pitchFamily="18" charset="0"/>
              </a:rPr>
              <a:t>                   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</a:t>
            </a:r>
            <a:r>
              <a:rPr lang="en-US" altLang="en-US" sz="2400">
                <a:cs typeface="Times New Roman" panose="02020603050405020304" pitchFamily="18" charset="0"/>
              </a:rPr>
              <a:t>log</a:t>
            </a:r>
            <a:r>
              <a:rPr lang="en-US" altLang="en-US" sz="2400" baseline="-25000">
                <a:cs typeface="Times New Roman" panose="02020603050405020304" pitchFamily="18" charset="0"/>
              </a:rPr>
              <a:t>2</a:t>
            </a:r>
            <a:r>
              <a:rPr lang="en-US" altLang="en-US" sz="2400">
                <a:cs typeface="Times New Roman" panose="02020603050405020304" pitchFamily="18" charset="0"/>
              </a:rPr>
              <a:t> </a:t>
            </a:r>
            <a:r>
              <a:rPr lang="en-US" altLang="en-US" sz="2400" i="1">
                <a:cs typeface="Times New Roman" panose="02020603050405020304" pitchFamily="18" charset="0"/>
              </a:rPr>
              <a:t>n</a:t>
            </a:r>
            <a:r>
              <a:rPr lang="en-US" altLang="en-US" sz="2400">
                <a:cs typeface="Times New Roman" panose="02020603050405020304" pitchFamily="18" charset="0"/>
              </a:rPr>
              <a:t>!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</a:t>
            </a:r>
            <a:r>
              <a:rPr lang="en-US" altLang="en-US" sz="2400">
                <a:cs typeface="Times New Roman" panose="02020603050405020304" pitchFamily="18" charset="0"/>
              </a:rPr>
              <a:t>   ≈    </a:t>
            </a:r>
            <a:r>
              <a:rPr lang="en-US" altLang="en-US" sz="2400" i="1">
                <a:cs typeface="Times New Roman" panose="02020603050405020304" pitchFamily="18" charset="0"/>
              </a:rPr>
              <a:t>n</a:t>
            </a:r>
            <a:r>
              <a:rPr lang="en-US" altLang="en-US" sz="2400">
                <a:cs typeface="Times New Roman" panose="02020603050405020304" pitchFamily="18" charset="0"/>
              </a:rPr>
              <a:t> log</a:t>
            </a:r>
            <a:r>
              <a:rPr lang="en-US" altLang="en-US" sz="2400" baseline="-25000">
                <a:cs typeface="Times New Roman" panose="02020603050405020304" pitchFamily="18" charset="0"/>
              </a:rPr>
              <a:t>2 </a:t>
            </a:r>
            <a:r>
              <a:rPr lang="en-US" altLang="en-US" sz="2400" i="1">
                <a:cs typeface="Times New Roman" panose="02020603050405020304" pitchFamily="18" charset="0"/>
              </a:rPr>
              <a:t>n  </a:t>
            </a:r>
            <a:r>
              <a:rPr lang="en-US" altLang="en-US" sz="2400">
                <a:cs typeface="Times New Roman" panose="02020603050405020304" pitchFamily="18" charset="0"/>
              </a:rPr>
              <a:t>- 1.44</a:t>
            </a:r>
            <a:r>
              <a:rPr lang="en-US" altLang="en-US" sz="2400" i="1">
                <a:cs typeface="Times New Roman" panose="02020603050405020304" pitchFamily="18" charset="0"/>
              </a:rPr>
              <a:t>n</a:t>
            </a:r>
          </a:p>
          <a:p>
            <a:endParaRPr lang="en-US" altLang="en-US">
              <a:cs typeface="Times New Roman" panose="02020603050405020304" pitchFamily="18" charset="0"/>
            </a:endParaRPr>
          </a:p>
          <a:p>
            <a:r>
              <a:rPr lang="en-US" altLang="en-US">
                <a:cs typeface="Times New Roman" panose="02020603050405020304" pitchFamily="18" charset="0"/>
              </a:rPr>
              <a:t>Space requirement: </a:t>
            </a:r>
            <a:r>
              <a:rPr lang="el-GR" altLang="en-US">
                <a:cs typeface="Times New Roman" panose="02020603050405020304" pitchFamily="18" charset="0"/>
              </a:rPr>
              <a:t>Θ</a:t>
            </a:r>
            <a:r>
              <a:rPr lang="en-US" altLang="en-US">
                <a:cs typeface="Times New Roman" panose="02020603050405020304" pitchFamily="18" charset="0"/>
              </a:rPr>
              <a:t>(</a:t>
            </a:r>
            <a:r>
              <a:rPr lang="en-US" altLang="en-US" i="1">
                <a:cs typeface="Times New Roman" panose="02020603050405020304" pitchFamily="18" charset="0"/>
              </a:rPr>
              <a:t>n</a:t>
            </a:r>
            <a:r>
              <a:rPr lang="en-US" altLang="en-US">
                <a:cs typeface="Times New Roman" panose="02020603050405020304" pitchFamily="18" charset="0"/>
              </a:rPr>
              <a:t>) (</a:t>
            </a:r>
            <a:r>
              <a:rPr lang="en-US" altLang="en-US" u="sng">
                <a:cs typeface="Times New Roman" panose="02020603050405020304" pitchFamily="18" charset="0"/>
              </a:rPr>
              <a:t>not</a:t>
            </a:r>
            <a:r>
              <a:rPr lang="en-US" altLang="en-US">
                <a:cs typeface="Times New Roman" panose="02020603050405020304" pitchFamily="18" charset="0"/>
              </a:rPr>
              <a:t> in-place)</a:t>
            </a:r>
          </a:p>
          <a:p>
            <a:endParaRPr lang="en-US" altLang="en-US">
              <a:cs typeface="Times New Roman" panose="02020603050405020304" pitchFamily="18" charset="0"/>
            </a:endParaRPr>
          </a:p>
          <a:p>
            <a:r>
              <a:rPr lang="en-US" altLang="en-US">
                <a:cs typeface="Times New Roman" panose="02020603050405020304" pitchFamily="18" charset="0"/>
              </a:rPr>
              <a:t>Can be implemented without recursion (bottom-up)</a:t>
            </a:r>
          </a:p>
        </p:txBody>
      </p:sp>
    </p:spTree>
    <p:extLst>
      <p:ext uri="{BB962C8B-B14F-4D97-AF65-F5344CB8AC3E}">
        <p14:creationId xmlns:p14="http://schemas.microsoft.com/office/powerpoint/2010/main" val="86115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9739-BBCA-47D3-BDC9-F04978BFE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C66B7-5440-4E0F-B820-162DE3A89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74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20DE-0C18-43A0-81DE-EC71623A529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Quicksort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66826"/>
            <a:ext cx="8305800" cy="5210175"/>
          </a:xfrm>
        </p:spPr>
        <p:txBody>
          <a:bodyPr/>
          <a:lstStyle/>
          <a:p>
            <a:r>
              <a:rPr lang="en-US" altLang="en-US" dirty="0"/>
              <a:t>Select a </a:t>
            </a:r>
            <a:r>
              <a:rPr lang="en-US" altLang="en-US" i="1" dirty="0"/>
              <a:t>pivot</a:t>
            </a:r>
            <a:r>
              <a:rPr lang="en-US" altLang="en-US" dirty="0"/>
              <a:t> (partitioning element) – here, the first element</a:t>
            </a:r>
          </a:p>
          <a:p>
            <a:r>
              <a:rPr lang="en-US" altLang="en-US" dirty="0"/>
              <a:t>Rearrange the list so that all the elements in the first </a:t>
            </a:r>
            <a:r>
              <a:rPr lang="en-US" altLang="en-US" i="1" dirty="0"/>
              <a:t>s </a:t>
            </a:r>
            <a:r>
              <a:rPr lang="en-US" altLang="en-US" dirty="0"/>
              <a:t>positions are smaller than or equal to the pivot and all the elements in the remaining </a:t>
            </a:r>
            <a:r>
              <a:rPr lang="en-US" altLang="en-US" i="1" dirty="0"/>
              <a:t>n-s </a:t>
            </a:r>
            <a:r>
              <a:rPr lang="en-US" altLang="en-US" dirty="0"/>
              <a:t>positions are larger than or equal to the pivot (see next slide for an algorithm)</a:t>
            </a:r>
            <a:br>
              <a:rPr lang="en-US" altLang="en-US" dirty="0"/>
            </a:br>
            <a:br>
              <a:rPr lang="en-US" altLang="en-US" dirty="0"/>
            </a:br>
            <a:endParaRPr lang="en-US" altLang="en-US" dirty="0"/>
          </a:p>
          <a:p>
            <a:endParaRPr lang="en-US" altLang="en-US" dirty="0"/>
          </a:p>
          <a:p>
            <a:pPr marL="0" indent="0">
              <a:buNone/>
            </a:pP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endParaRPr lang="en-US" altLang="en-US" dirty="0"/>
          </a:p>
          <a:p>
            <a:r>
              <a:rPr lang="en-US" altLang="en-US" dirty="0"/>
              <a:t>Exchange the pivot with the last element in the first (i.e.,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)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subarray</a:t>
            </a:r>
            <a:r>
              <a:rPr lang="en-US" altLang="en-US" dirty="0">
                <a:cs typeface="Times New Roman" panose="02020603050405020304" pitchFamily="18" charset="0"/>
              </a:rPr>
              <a:t> — the pivot is now in its final position</a:t>
            </a:r>
          </a:p>
          <a:p>
            <a:r>
              <a:rPr lang="en-US" altLang="en-US" dirty="0">
                <a:cs typeface="Times New Roman" panose="02020603050405020304" pitchFamily="18" charset="0"/>
              </a:rPr>
              <a:t>Sort the two </a:t>
            </a:r>
            <a:r>
              <a:rPr lang="en-US" altLang="en-US" dirty="0" err="1">
                <a:cs typeface="Times New Roman" panose="02020603050405020304" pitchFamily="18" charset="0"/>
              </a:rPr>
              <a:t>subarrays</a:t>
            </a:r>
            <a:r>
              <a:rPr lang="en-US" altLang="en-US" dirty="0">
                <a:cs typeface="Times New Roman" panose="02020603050405020304" pitchFamily="18" charset="0"/>
              </a:rPr>
              <a:t> recursively</a:t>
            </a:r>
          </a:p>
          <a:p>
            <a:endParaRPr lang="en-US" altLang="en-US" dirty="0"/>
          </a:p>
        </p:txBody>
      </p:sp>
      <p:grpSp>
        <p:nvGrpSpPr>
          <p:cNvPr id="388100" name="Group 4"/>
          <p:cNvGrpSpPr>
            <a:grpSpLocks/>
          </p:cNvGrpSpPr>
          <p:nvPr/>
        </p:nvGrpSpPr>
        <p:grpSpPr bwMode="auto">
          <a:xfrm>
            <a:off x="2743200" y="3505202"/>
            <a:ext cx="7010400" cy="1354138"/>
            <a:chOff x="672" y="2928"/>
            <a:chExt cx="4416" cy="853"/>
          </a:xfrm>
        </p:grpSpPr>
        <p:grpSp>
          <p:nvGrpSpPr>
            <p:cNvPr id="388101" name="Group 5"/>
            <p:cNvGrpSpPr>
              <a:grpSpLocks/>
            </p:cNvGrpSpPr>
            <p:nvPr/>
          </p:nvGrpSpPr>
          <p:grpSpPr bwMode="auto">
            <a:xfrm>
              <a:off x="672" y="2928"/>
              <a:ext cx="4416" cy="672"/>
              <a:chOff x="672" y="3312"/>
              <a:chExt cx="4416" cy="672"/>
            </a:xfrm>
          </p:grpSpPr>
          <p:sp>
            <p:nvSpPr>
              <p:cNvPr id="388102" name="Rectangle 6"/>
              <p:cNvSpPr>
                <a:spLocks noChangeArrowheads="1"/>
              </p:cNvSpPr>
              <p:nvPr/>
            </p:nvSpPr>
            <p:spPr bwMode="auto">
              <a:xfrm>
                <a:off x="672" y="3312"/>
                <a:ext cx="4416" cy="33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388103" name="Line 7"/>
              <p:cNvSpPr>
                <a:spLocks noChangeShapeType="1"/>
              </p:cNvSpPr>
              <p:nvPr/>
            </p:nvSpPr>
            <p:spPr bwMode="auto">
              <a:xfrm>
                <a:off x="864" y="3312"/>
                <a:ext cx="0" cy="33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8104" name="Line 8"/>
              <p:cNvSpPr>
                <a:spLocks noChangeShapeType="1"/>
              </p:cNvSpPr>
              <p:nvPr/>
            </p:nvSpPr>
            <p:spPr bwMode="auto">
              <a:xfrm>
                <a:off x="2448" y="3312"/>
                <a:ext cx="0" cy="33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8105" name="Line 9"/>
              <p:cNvSpPr>
                <a:spLocks noChangeShapeType="1"/>
              </p:cNvSpPr>
              <p:nvPr/>
            </p:nvSpPr>
            <p:spPr bwMode="auto">
              <a:xfrm>
                <a:off x="2640" y="3312"/>
                <a:ext cx="0" cy="33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8106" name="Text Box 10"/>
              <p:cNvSpPr txBox="1">
                <a:spLocks noChangeArrowheads="1"/>
              </p:cNvSpPr>
              <p:nvPr/>
            </p:nvSpPr>
            <p:spPr bwMode="auto">
              <a:xfrm>
                <a:off x="672" y="3312"/>
                <a:ext cx="14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FF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i="1">
                    <a:solidFill>
                      <a:schemeClr val="bg2"/>
                    </a:solidFill>
                  </a:rPr>
                  <a:t>p</a:t>
                </a:r>
              </a:p>
            </p:txBody>
          </p:sp>
          <p:sp>
            <p:nvSpPr>
              <p:cNvPr id="388107" name="AutoShape 11"/>
              <p:cNvSpPr>
                <a:spLocks/>
              </p:cNvSpPr>
              <p:nvPr/>
            </p:nvSpPr>
            <p:spPr bwMode="auto">
              <a:xfrm rot="-5400000">
                <a:off x="1584" y="2976"/>
                <a:ext cx="288" cy="1728"/>
              </a:xfrm>
              <a:prstGeom prst="leftBrace">
                <a:avLst>
                  <a:gd name="adj1" fmla="val 50000"/>
                  <a:gd name="adj2" fmla="val 50000"/>
                </a:avLst>
              </a:prstGeom>
              <a:noFill/>
              <a:ln w="1270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8108" name="AutoShape 12"/>
              <p:cNvSpPr>
                <a:spLocks/>
              </p:cNvSpPr>
              <p:nvPr/>
            </p:nvSpPr>
            <p:spPr bwMode="auto">
              <a:xfrm rot="-5400000">
                <a:off x="3744" y="2640"/>
                <a:ext cx="288" cy="2400"/>
              </a:xfrm>
              <a:prstGeom prst="leftBrace">
                <a:avLst>
                  <a:gd name="adj1" fmla="val 69444"/>
                  <a:gd name="adj2" fmla="val 50000"/>
                </a:avLst>
              </a:prstGeom>
              <a:noFill/>
              <a:ln w="1270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8109" name="Text Box 13"/>
            <p:cNvSpPr txBox="1">
              <a:spLocks noChangeArrowheads="1"/>
            </p:cNvSpPr>
            <p:nvPr/>
          </p:nvSpPr>
          <p:spPr bwMode="auto">
            <a:xfrm>
              <a:off x="1411" y="3526"/>
              <a:ext cx="53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A[</a:t>
              </a:r>
              <a:r>
                <a:rPr lang="en-US" altLang="en-US" i="1"/>
                <a:t>i</a:t>
              </a:r>
              <a:r>
                <a:rPr lang="en-US" altLang="en-US"/>
                <a:t>]</a:t>
              </a:r>
              <a:r>
                <a:rPr lang="en-US" altLang="en-US">
                  <a:cs typeface="Times New Roman" panose="02020603050405020304" pitchFamily="18" charset="0"/>
                  <a:sym typeface="Symbol" panose="05050102010706020507" pitchFamily="18" charset="2"/>
                </a:rPr>
                <a:t></a:t>
              </a:r>
              <a:r>
                <a:rPr lang="en-US" altLang="en-US" i="1">
                  <a:cs typeface="Times New Roman" panose="02020603050405020304" pitchFamily="18" charset="0"/>
                </a:rPr>
                <a:t>p</a:t>
              </a:r>
              <a:endParaRPr lang="en-US" altLang="en-US">
                <a:cs typeface="Times New Roman" panose="02020603050405020304" pitchFamily="18" charset="0"/>
              </a:endParaRPr>
            </a:p>
          </p:txBody>
        </p:sp>
        <p:sp>
          <p:nvSpPr>
            <p:cNvPr id="388110" name="Text Box 14"/>
            <p:cNvSpPr txBox="1">
              <a:spLocks noChangeArrowheads="1"/>
            </p:cNvSpPr>
            <p:nvPr/>
          </p:nvSpPr>
          <p:spPr bwMode="auto">
            <a:xfrm>
              <a:off x="3551" y="3548"/>
              <a:ext cx="53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A[</a:t>
              </a:r>
              <a:r>
                <a:rPr lang="en-US" altLang="en-US" i="1"/>
                <a:t>i</a:t>
              </a:r>
              <a:r>
                <a:rPr lang="en-US" altLang="en-US"/>
                <a:t>]</a:t>
              </a:r>
              <a:r>
                <a:rPr lang="en-US" altLang="en-US">
                  <a:cs typeface="Times New Roman" panose="02020603050405020304" pitchFamily="18" charset="0"/>
                  <a:sym typeface="Symbol" panose="05050102010706020507" pitchFamily="18" charset="2"/>
                </a:rPr>
                <a:t></a:t>
              </a:r>
              <a:r>
                <a:rPr lang="en-US" altLang="en-US" i="1">
                  <a:cs typeface="Times New Roman" panose="02020603050405020304" pitchFamily="18" charset="0"/>
                </a:rPr>
                <a:t>p</a:t>
              </a:r>
              <a:endParaRPr lang="en-US" altLang="en-US"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4037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46454-69E1-429F-838B-FB50EEFD08A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928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Hoare’s Partitioning Algorithm</a:t>
            </a:r>
          </a:p>
        </p:txBody>
      </p:sp>
      <p:pic>
        <p:nvPicPr>
          <p:cNvPr id="292872" name="Picture 8" descr="partition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1143001"/>
            <a:ext cx="8686800" cy="4938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6348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EEBC5-9A22-46B0-945D-D0DE1F5CEA4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Quicksort Example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800" dirty="0"/>
              <a:t>3 7 8 5 2 1 9 5 4</a:t>
            </a:r>
          </a:p>
          <a:p>
            <a:pPr>
              <a:buFont typeface="Monotype Sort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3814816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360</TotalTime>
  <Words>796</Words>
  <Application>Microsoft Office PowerPoint</Application>
  <PresentationFormat>Widescreen</PresentationFormat>
  <Paragraphs>80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Monotype Sorts</vt:lpstr>
      <vt:lpstr>Wingdings 3</vt:lpstr>
      <vt:lpstr>Wisp</vt:lpstr>
      <vt:lpstr>Mergesort</vt:lpstr>
      <vt:lpstr>Pseudocode of Mergesort</vt:lpstr>
      <vt:lpstr>Pseudocode of Merge</vt:lpstr>
      <vt:lpstr>Mergesort Example</vt:lpstr>
      <vt:lpstr>Analysis of Mergesort</vt:lpstr>
      <vt:lpstr>PowerPoint Presentation</vt:lpstr>
      <vt:lpstr>Quicksort</vt:lpstr>
      <vt:lpstr>Hoare’s Partitioning Algorithm</vt:lpstr>
      <vt:lpstr>Quicksort Example</vt:lpstr>
      <vt:lpstr>PowerPoint Presentation</vt:lpstr>
      <vt:lpstr>Analysis of Quicksort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62</cp:revision>
  <dcterms:created xsi:type="dcterms:W3CDTF">2016-08-31T19:16:09Z</dcterms:created>
  <dcterms:modified xsi:type="dcterms:W3CDTF">2021-09-02T23:31:26Z</dcterms:modified>
</cp:coreProperties>
</file>