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60" r:id="rId2"/>
    <p:sldId id="293" r:id="rId3"/>
    <p:sldId id="294" r:id="rId4"/>
    <p:sldId id="272" r:id="rId5"/>
    <p:sldId id="273" r:id="rId6"/>
    <p:sldId id="291" r:id="rId7"/>
    <p:sldId id="290" r:id="rId8"/>
    <p:sldId id="274" r:id="rId9"/>
    <p:sldId id="286" r:id="rId10"/>
    <p:sldId id="289" r:id="rId11"/>
    <p:sldId id="295" r:id="rId12"/>
    <p:sldId id="276" r:id="rId13"/>
    <p:sldId id="277" r:id="rId14"/>
    <p:sldId id="278" r:id="rId15"/>
    <p:sldId id="287" r:id="rId16"/>
    <p:sldId id="29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385FE-2765-484A-BF08-31733CE5144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999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526341-302B-48A4-AB29-BD7F36256A3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996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516F55-A2DA-4826-B2C4-C83800C4585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877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7E963-A4DC-40ED-8CD4-969256A5310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1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8428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385FE-2765-484A-BF08-31733CE5144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594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7E963-A4DC-40ED-8CD4-969256A5310A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1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797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385FE-2765-484A-BF08-31733CE5144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101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809C12-34B5-494A-8AFA-46D3A7D1A88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671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337F1-8132-45D3-BE79-1DD1729019C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698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385FE-2765-484A-BF08-31733CE5144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531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337F1-8132-45D3-BE79-1DD1729019C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131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47410-908F-432A-A741-456034E4464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512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385FE-2765-484A-BF08-31733CE5144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350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47410-908F-432A-A741-456034E4464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851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5F31-B86B-404D-BA50-689261FB855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1981200" y="228600"/>
            <a:ext cx="7588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General Divide-and-Conquer Recurrence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981200" y="10668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algn="l">
              <a:spcBef>
                <a:spcPct val="20000"/>
              </a:spcBef>
              <a:buClr>
                <a:srgbClr val="A50021"/>
              </a:buClr>
              <a:buSzPct val="75000"/>
              <a:buFont typeface="Monotype Sorts" pitchFamily="2" charset="2"/>
              <a:buChar char="b"/>
              <a:defRPr kumimoji="1" sz="24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838200" indent="-381000" algn="l">
              <a:spcBef>
                <a:spcPct val="20000"/>
              </a:spcBef>
              <a:buClr>
                <a:srgbClr val="A50021"/>
              </a:buClr>
              <a:buChar char="•"/>
              <a:defRPr kumimoji="1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2573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7145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171700" indent="-342900" algn="l">
              <a:spcBef>
                <a:spcPct val="20000"/>
              </a:spcBef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Examples: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2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/2)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</a:p>
          <a:p>
            <a:pPr>
              <a:buNone/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			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4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/2)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</a:p>
          <a:p>
            <a:pPr>
              <a:buNone/>
            </a:pP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			 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4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/2)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               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4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/2)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               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4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/2)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  <a:endParaRPr lang="en-US" altLang="en-US" dirty="0">
              <a:solidFill>
                <a:srgbClr val="FF0000"/>
              </a:solidFill>
            </a:endParaRPr>
          </a:p>
          <a:p>
            <a:endParaRPr lang="en-US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93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4241-B2A1-40EC-BEF1-E9A837CD1EE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Second Divide-and-Conquer Algorithm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95400"/>
            <a:ext cx="8763000" cy="5562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A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 = A</a:t>
            </a:r>
            <a:r>
              <a:rPr lang="en-US" altLang="en-US" baseline="-25000"/>
              <a:t>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1</a:t>
            </a:r>
            <a:r>
              <a:rPr lang="en-US" altLang="en-US"/>
              <a:t>·10</a:t>
            </a:r>
            <a:r>
              <a:rPr lang="en-US" altLang="en-US" i="1" baseline="30000"/>
              <a:t>n</a:t>
            </a:r>
            <a:r>
              <a:rPr lang="en-US" altLang="en-US" baseline="30000"/>
              <a:t>  </a:t>
            </a:r>
            <a:r>
              <a:rPr lang="en-US" altLang="en-US"/>
              <a:t>+ (A</a:t>
            </a:r>
            <a:r>
              <a:rPr lang="en-US" altLang="en-US" baseline="-25000"/>
              <a:t>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2 </a:t>
            </a:r>
            <a:r>
              <a:rPr lang="en-US" altLang="en-US"/>
              <a:t>+ A</a:t>
            </a:r>
            <a:r>
              <a:rPr lang="en-US" altLang="en-US" baseline="-25000"/>
              <a:t>2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1</a:t>
            </a:r>
            <a:r>
              <a:rPr lang="en-US" altLang="en-US"/>
              <a:t>) ·10</a:t>
            </a:r>
            <a:r>
              <a:rPr lang="en-US" altLang="en-US" i="1" baseline="30000"/>
              <a:t>n/</a:t>
            </a:r>
            <a:r>
              <a:rPr lang="en-US" altLang="en-US" baseline="30000"/>
              <a:t>2 </a:t>
            </a:r>
            <a:r>
              <a:rPr lang="en-US" altLang="en-US"/>
              <a:t>+ A</a:t>
            </a:r>
            <a:r>
              <a:rPr lang="en-US" altLang="en-US" baseline="-25000"/>
              <a:t>2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2</a:t>
            </a:r>
            <a:br>
              <a:rPr lang="en-US" altLang="en-US" baseline="-25000"/>
            </a:br>
            <a:endParaRPr lang="en-US" altLang="en-US" baseline="-25000"/>
          </a:p>
          <a:p>
            <a:pPr marL="0" indent="0">
              <a:buNone/>
            </a:pPr>
            <a:r>
              <a:rPr lang="en-US" altLang="en-US"/>
              <a:t>The idea is to decrease the number of multiplications from 4 to 3:  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   (A</a:t>
            </a:r>
            <a:r>
              <a:rPr lang="en-US" altLang="en-US" baseline="-25000"/>
              <a:t>1</a:t>
            </a:r>
            <a:r>
              <a:rPr lang="en-US" altLang="en-US"/>
              <a:t> + A</a:t>
            </a:r>
            <a:r>
              <a:rPr lang="en-US" altLang="en-US" baseline="-25000"/>
              <a:t>2</a:t>
            </a:r>
            <a:r>
              <a:rPr lang="en-US" altLang="en-US"/>
              <a:t> )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(B</a:t>
            </a:r>
            <a:r>
              <a:rPr lang="en-US" altLang="en-US" baseline="-25000"/>
              <a:t>1</a:t>
            </a:r>
            <a:r>
              <a:rPr lang="en-US" altLang="en-US"/>
              <a:t> + B</a:t>
            </a:r>
            <a:r>
              <a:rPr lang="en-US" altLang="en-US" baseline="-25000"/>
              <a:t>2</a:t>
            </a:r>
            <a:r>
              <a:rPr lang="en-US" altLang="en-US"/>
              <a:t> ) = A</a:t>
            </a:r>
            <a:r>
              <a:rPr lang="en-US" altLang="en-US" baseline="-25000"/>
              <a:t>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1</a:t>
            </a:r>
            <a:r>
              <a:rPr lang="en-US" altLang="en-US"/>
              <a:t> + (A</a:t>
            </a:r>
            <a:r>
              <a:rPr lang="en-US" altLang="en-US" baseline="-25000"/>
              <a:t>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2 </a:t>
            </a:r>
            <a:r>
              <a:rPr lang="en-US" altLang="en-US"/>
              <a:t>+ A</a:t>
            </a:r>
            <a:r>
              <a:rPr lang="en-US" altLang="en-US" baseline="-25000"/>
              <a:t>2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1</a:t>
            </a:r>
            <a:r>
              <a:rPr lang="en-US" altLang="en-US"/>
              <a:t>) + A</a:t>
            </a:r>
            <a:r>
              <a:rPr lang="en-US" altLang="en-US" baseline="-25000"/>
              <a:t>2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2,</a:t>
            </a:r>
            <a:br>
              <a:rPr lang="en-US" altLang="en-US" baseline="-25000"/>
            </a:br>
            <a:br>
              <a:rPr lang="en-US" altLang="en-US"/>
            </a:br>
            <a:r>
              <a:rPr lang="en-US" altLang="en-US"/>
              <a:t>I.e., (A</a:t>
            </a:r>
            <a:r>
              <a:rPr lang="en-US" altLang="en-US" baseline="-25000"/>
              <a:t>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2 </a:t>
            </a:r>
            <a:r>
              <a:rPr lang="en-US" altLang="en-US"/>
              <a:t>+ A</a:t>
            </a:r>
            <a:r>
              <a:rPr lang="en-US" altLang="en-US" baseline="-25000"/>
              <a:t>2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1</a:t>
            </a:r>
            <a:r>
              <a:rPr lang="en-US" altLang="en-US"/>
              <a:t>) = (A</a:t>
            </a:r>
            <a:r>
              <a:rPr lang="en-US" altLang="en-US" baseline="-25000"/>
              <a:t>1</a:t>
            </a:r>
            <a:r>
              <a:rPr lang="en-US" altLang="en-US"/>
              <a:t> + A</a:t>
            </a:r>
            <a:r>
              <a:rPr lang="en-US" altLang="en-US" baseline="-25000"/>
              <a:t>2</a:t>
            </a:r>
            <a:r>
              <a:rPr lang="en-US" altLang="en-US"/>
              <a:t> )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(B</a:t>
            </a:r>
            <a:r>
              <a:rPr lang="en-US" altLang="en-US" baseline="-25000"/>
              <a:t>1</a:t>
            </a:r>
            <a:r>
              <a:rPr lang="en-US" altLang="en-US"/>
              <a:t> + B</a:t>
            </a:r>
            <a:r>
              <a:rPr lang="en-US" altLang="en-US" baseline="-25000"/>
              <a:t>2</a:t>
            </a:r>
            <a:r>
              <a:rPr lang="en-US" altLang="en-US"/>
              <a:t> ) - A</a:t>
            </a:r>
            <a:r>
              <a:rPr lang="en-US" altLang="en-US" baseline="-25000"/>
              <a:t>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1</a:t>
            </a:r>
            <a:r>
              <a:rPr lang="en-US" altLang="en-US"/>
              <a:t> - A</a:t>
            </a:r>
            <a:r>
              <a:rPr lang="en-US" altLang="en-US" baseline="-25000"/>
              <a:t>2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2,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/>
              <a:t>which requires only 3 multiplications at the expense of (4-1) extra add/sub.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en-US" altLang="en-US"/>
            </a:br>
            <a:r>
              <a:rPr lang="en-US" altLang="en-US"/>
              <a:t>Recurrence for the  number of multiplications M(</a:t>
            </a:r>
            <a:r>
              <a:rPr lang="en-US" altLang="en-US" i="1"/>
              <a:t>n</a:t>
            </a:r>
            <a:r>
              <a:rPr lang="en-US" altLang="en-US"/>
              <a:t>):</a:t>
            </a:r>
            <a:br>
              <a:rPr lang="en-US" altLang="en-US"/>
            </a:br>
            <a:r>
              <a:rPr lang="en-US" altLang="en-US"/>
              <a:t>                             M(</a:t>
            </a:r>
            <a:r>
              <a:rPr lang="en-US" altLang="en-US" i="1"/>
              <a:t>n</a:t>
            </a:r>
            <a:r>
              <a:rPr lang="en-US" altLang="en-US"/>
              <a:t>) = 3</a:t>
            </a:r>
            <a:r>
              <a:rPr lang="en-US" altLang="en-US" i="1"/>
              <a:t>M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/2),   M(1) = 1</a:t>
            </a:r>
            <a:br>
              <a:rPr lang="en-US" altLang="en-US"/>
            </a:br>
            <a:r>
              <a:rPr lang="en-US" altLang="en-US"/>
              <a:t>Solution: M(</a:t>
            </a:r>
            <a:r>
              <a:rPr lang="en-US" altLang="en-US" i="1"/>
              <a:t>n</a:t>
            </a:r>
            <a:r>
              <a:rPr lang="en-US" altLang="en-US"/>
              <a:t>) = 3</a:t>
            </a:r>
            <a:r>
              <a:rPr lang="en-US" altLang="en-US" sz="2800" baseline="30000"/>
              <a:t>log </a:t>
            </a:r>
            <a:r>
              <a:rPr lang="en-US" altLang="en-US" baseline="14000"/>
              <a:t>2</a:t>
            </a:r>
            <a:r>
              <a:rPr lang="en-US" altLang="en-US" sz="2800" i="1" baseline="30000"/>
              <a:t>n</a:t>
            </a:r>
            <a:r>
              <a:rPr lang="en-US" altLang="en-US" baseline="30000"/>
              <a:t> </a:t>
            </a:r>
            <a:r>
              <a:rPr lang="en-US" altLang="en-US"/>
              <a:t>= </a:t>
            </a:r>
            <a:r>
              <a:rPr lang="en-US" altLang="en-US" i="1"/>
              <a:t>n</a:t>
            </a:r>
            <a:r>
              <a:rPr lang="en-US" altLang="en-US" sz="2800" baseline="30000"/>
              <a:t>log</a:t>
            </a:r>
            <a:r>
              <a:rPr lang="en-US" altLang="en-US" baseline="30000"/>
              <a:t> </a:t>
            </a:r>
            <a:r>
              <a:rPr lang="en-US" altLang="en-US" baseline="14000"/>
              <a:t>2</a:t>
            </a:r>
            <a:r>
              <a:rPr lang="en-US" altLang="en-US" sz="2800" baseline="30000"/>
              <a:t>3</a:t>
            </a:r>
            <a:r>
              <a:rPr lang="en-US" altLang="en-US" baseline="30000"/>
              <a:t> </a:t>
            </a:r>
            <a:r>
              <a:rPr lang="en-US" altLang="en-US">
                <a:cs typeface="Times New Roman" panose="02020603050405020304" pitchFamily="18" charset="0"/>
              </a:rPr>
              <a:t>≈ </a:t>
            </a:r>
            <a:r>
              <a:rPr lang="en-US" altLang="en-US" i="1"/>
              <a:t>n</a:t>
            </a:r>
            <a:r>
              <a:rPr lang="en-US" altLang="en-US" baseline="30000"/>
              <a:t>1.585 </a:t>
            </a:r>
          </a:p>
        </p:txBody>
      </p:sp>
    </p:spTree>
    <p:extLst>
      <p:ext uri="{BB962C8B-B14F-4D97-AF65-F5344CB8AC3E}">
        <p14:creationId xmlns:p14="http://schemas.microsoft.com/office/powerpoint/2010/main" val="2977464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E8EE1-ED60-498D-8AD9-61FA6B613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29BED-F31E-46A3-979A-3C6430922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81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6799-C59D-4B2D-8CE3-14692DC8DFB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Strassen’s Matrix Multiplication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66826"/>
            <a:ext cx="86106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Strassen</a:t>
            </a:r>
            <a:r>
              <a:rPr lang="en-US" altLang="en-US" dirty="0"/>
              <a:t> observed [1969] that  the product of two matrices can be computed as follows:</a:t>
            </a:r>
          </a:p>
          <a:p>
            <a:endParaRPr lang="en-US" altLang="en-US" dirty="0"/>
          </a:p>
          <a:p>
            <a:pPr lvl="2">
              <a:buFontTx/>
              <a:buNone/>
            </a:pPr>
            <a:r>
              <a:rPr lang="en-US" altLang="en-US" dirty="0"/>
              <a:t>C</a:t>
            </a:r>
            <a:r>
              <a:rPr lang="en-US" altLang="en-US" baseline="-25000" dirty="0"/>
              <a:t>00    </a:t>
            </a:r>
            <a:r>
              <a:rPr lang="en-US" altLang="en-US" dirty="0"/>
              <a:t>C</a:t>
            </a:r>
            <a:r>
              <a:rPr lang="en-US" altLang="en-US" baseline="-25000" dirty="0"/>
              <a:t>01</a:t>
            </a:r>
            <a:r>
              <a:rPr lang="en-US" altLang="en-US" dirty="0"/>
              <a:t>               	 A</a:t>
            </a:r>
            <a:r>
              <a:rPr lang="en-US" altLang="en-US" baseline="-25000" dirty="0"/>
              <a:t>00</a:t>
            </a:r>
            <a:r>
              <a:rPr lang="en-US" altLang="en-US" dirty="0"/>
              <a:t>    A</a:t>
            </a:r>
            <a:r>
              <a:rPr lang="en-US" altLang="en-US" baseline="-25000" dirty="0"/>
              <a:t>01</a:t>
            </a:r>
            <a:r>
              <a:rPr lang="en-US" altLang="en-US" dirty="0"/>
              <a:t>                    B</a:t>
            </a:r>
            <a:r>
              <a:rPr lang="en-US" altLang="en-US" baseline="-25000" dirty="0"/>
              <a:t>00</a:t>
            </a:r>
            <a:r>
              <a:rPr lang="en-US" altLang="en-US" dirty="0"/>
              <a:t>    B</a:t>
            </a:r>
            <a:r>
              <a:rPr lang="en-US" altLang="en-US" baseline="-25000" dirty="0"/>
              <a:t>01</a:t>
            </a:r>
          </a:p>
          <a:p>
            <a:pPr lvl="2">
              <a:buFontTx/>
              <a:buNone/>
            </a:pPr>
            <a:r>
              <a:rPr lang="en-US" altLang="en-US" baseline="-25000" dirty="0"/>
              <a:t>                              </a:t>
            </a:r>
            <a:r>
              <a:rPr lang="en-US" altLang="en-US" dirty="0"/>
              <a:t>=      	                       *</a:t>
            </a:r>
          </a:p>
          <a:p>
            <a:pPr lvl="2">
              <a:buFontTx/>
              <a:buNone/>
            </a:pPr>
            <a:r>
              <a:rPr lang="en-US" altLang="en-US" dirty="0"/>
              <a:t>C</a:t>
            </a:r>
            <a:r>
              <a:rPr lang="en-US" altLang="en-US" baseline="-25000" dirty="0"/>
              <a:t>10    </a:t>
            </a:r>
            <a:r>
              <a:rPr lang="en-US" altLang="en-US" dirty="0"/>
              <a:t>C</a:t>
            </a:r>
            <a:r>
              <a:rPr lang="en-US" altLang="en-US" baseline="-25000" dirty="0"/>
              <a:t>11</a:t>
            </a:r>
            <a:r>
              <a:rPr lang="en-US" altLang="en-US" dirty="0"/>
              <a:t>              	  A</a:t>
            </a:r>
            <a:r>
              <a:rPr lang="en-US" altLang="en-US" baseline="-25000" dirty="0"/>
              <a:t>10</a:t>
            </a:r>
            <a:r>
              <a:rPr lang="en-US" altLang="en-US" dirty="0"/>
              <a:t>    A</a:t>
            </a:r>
            <a:r>
              <a:rPr lang="en-US" altLang="en-US" baseline="-25000" dirty="0"/>
              <a:t>11</a:t>
            </a:r>
            <a:r>
              <a:rPr lang="en-US" altLang="en-US" dirty="0"/>
              <a:t>                   B</a:t>
            </a:r>
            <a:r>
              <a:rPr lang="en-US" altLang="en-US" baseline="-25000" dirty="0"/>
              <a:t>10</a:t>
            </a:r>
            <a:r>
              <a:rPr lang="en-US" altLang="en-US" dirty="0"/>
              <a:t>    B</a:t>
            </a:r>
            <a:r>
              <a:rPr lang="en-US" altLang="en-US" baseline="-25000" dirty="0"/>
              <a:t>11</a:t>
            </a:r>
          </a:p>
          <a:p>
            <a:pPr lvl="2">
              <a:buFontTx/>
              <a:buNone/>
            </a:pPr>
            <a:endParaRPr lang="en-US" altLang="en-US" baseline="-25000" dirty="0"/>
          </a:p>
          <a:p>
            <a:pPr lvl="2">
              <a:buFontTx/>
              <a:buNone/>
            </a:pPr>
            <a:endParaRPr lang="en-US" altLang="en-US" baseline="-25000" dirty="0"/>
          </a:p>
          <a:p>
            <a:pPr lvl="2">
              <a:buFontTx/>
              <a:buNone/>
            </a:pPr>
            <a:r>
              <a:rPr lang="en-US" altLang="en-US" dirty="0"/>
              <a:t>                            M</a:t>
            </a:r>
            <a:r>
              <a:rPr lang="en-US" altLang="en-US" baseline="-25000" dirty="0"/>
              <a:t>1</a:t>
            </a:r>
            <a:r>
              <a:rPr lang="en-US" altLang="en-US" dirty="0"/>
              <a:t>   + M</a:t>
            </a:r>
            <a:r>
              <a:rPr lang="en-US" altLang="en-US" baseline="-25000" dirty="0"/>
              <a:t>4</a:t>
            </a:r>
            <a:r>
              <a:rPr lang="en-US" altLang="en-US" dirty="0"/>
              <a:t>  - M</a:t>
            </a:r>
            <a:r>
              <a:rPr lang="en-US" altLang="en-US" baseline="-25000" dirty="0"/>
              <a:t>5 </a:t>
            </a:r>
            <a:r>
              <a:rPr lang="en-US" altLang="en-US" dirty="0"/>
              <a:t>+ M</a:t>
            </a:r>
            <a:r>
              <a:rPr lang="en-US" altLang="en-US" baseline="-25000" dirty="0"/>
              <a:t>7</a:t>
            </a:r>
            <a:r>
              <a:rPr lang="en-US" altLang="en-US" dirty="0"/>
              <a:t>                        M</a:t>
            </a:r>
            <a:r>
              <a:rPr lang="en-US" altLang="en-US" baseline="-25000" dirty="0"/>
              <a:t>3 </a:t>
            </a:r>
            <a:r>
              <a:rPr lang="en-US" altLang="en-US" dirty="0"/>
              <a:t>+ M</a:t>
            </a:r>
            <a:r>
              <a:rPr lang="en-US" altLang="en-US" baseline="-25000" dirty="0"/>
              <a:t>5</a:t>
            </a:r>
            <a:r>
              <a:rPr lang="en-US" altLang="en-US" dirty="0"/>
              <a:t> </a:t>
            </a:r>
            <a:endParaRPr lang="en-US" altLang="en-US" baseline="-25000" dirty="0"/>
          </a:p>
          <a:p>
            <a:pPr lvl="2">
              <a:buFontTx/>
              <a:buNone/>
            </a:pPr>
            <a:r>
              <a:rPr lang="en-US" altLang="en-US" baseline="-25000" dirty="0"/>
              <a:t>                             </a:t>
            </a:r>
            <a:r>
              <a:rPr lang="en-US" altLang="en-US" dirty="0"/>
              <a:t>=                   </a:t>
            </a:r>
          </a:p>
          <a:p>
            <a:pPr lvl="2">
              <a:buFontTx/>
              <a:buNone/>
            </a:pPr>
            <a:r>
              <a:rPr lang="en-US" altLang="en-US" dirty="0"/>
              <a:t>                           M</a:t>
            </a:r>
            <a:r>
              <a:rPr lang="en-US" altLang="en-US" baseline="-25000" dirty="0"/>
              <a:t>2</a:t>
            </a:r>
            <a:r>
              <a:rPr lang="en-US" altLang="en-US" dirty="0"/>
              <a:t> + M</a:t>
            </a:r>
            <a:r>
              <a:rPr lang="en-US" altLang="en-US" baseline="-25000" dirty="0"/>
              <a:t>4                                               </a:t>
            </a:r>
            <a:r>
              <a:rPr lang="en-US" altLang="en-US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   + M</a:t>
            </a:r>
            <a:r>
              <a:rPr lang="en-US" altLang="en-US" baseline="-25000" dirty="0"/>
              <a:t>3</a:t>
            </a:r>
            <a:r>
              <a:rPr lang="en-US" altLang="en-US" dirty="0"/>
              <a:t>  - M</a:t>
            </a:r>
            <a:r>
              <a:rPr lang="en-US" altLang="en-US" baseline="-25000" dirty="0"/>
              <a:t>2 </a:t>
            </a:r>
            <a:r>
              <a:rPr lang="en-US" altLang="en-US" dirty="0"/>
              <a:t>+ M</a:t>
            </a:r>
            <a:r>
              <a:rPr lang="en-US" altLang="en-US" baseline="-25000" dirty="0"/>
              <a:t>6</a:t>
            </a:r>
            <a:r>
              <a:rPr lang="en-US" altLang="en-US" dirty="0"/>
              <a:t> </a:t>
            </a:r>
            <a:endParaRPr lang="en-US" altLang="en-US" baseline="-25000" dirty="0"/>
          </a:p>
          <a:p>
            <a:endParaRPr lang="en-US" altLang="en-US" sz="2000" dirty="0"/>
          </a:p>
        </p:txBody>
      </p:sp>
      <p:grpSp>
        <p:nvGrpSpPr>
          <p:cNvPr id="343044" name="Group 4"/>
          <p:cNvGrpSpPr>
            <a:grpSpLocks/>
          </p:cNvGrpSpPr>
          <p:nvPr/>
        </p:nvGrpSpPr>
        <p:grpSpPr bwMode="auto">
          <a:xfrm>
            <a:off x="2558077" y="2423193"/>
            <a:ext cx="4800600" cy="1143000"/>
            <a:chOff x="912" y="1584"/>
            <a:chExt cx="3024" cy="720"/>
          </a:xfrm>
        </p:grpSpPr>
        <p:sp>
          <p:nvSpPr>
            <p:cNvPr id="343045" name="Line 5"/>
            <p:cNvSpPr>
              <a:spLocks noChangeShapeType="1"/>
            </p:cNvSpPr>
            <p:nvPr/>
          </p:nvSpPr>
          <p:spPr bwMode="auto">
            <a:xfrm>
              <a:off x="1296" y="1680"/>
              <a:ext cx="0" cy="4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046" name="Line 6"/>
            <p:cNvSpPr>
              <a:spLocks noChangeShapeType="1"/>
            </p:cNvSpPr>
            <p:nvPr/>
          </p:nvSpPr>
          <p:spPr bwMode="auto">
            <a:xfrm>
              <a:off x="3552" y="1680"/>
              <a:ext cx="0" cy="4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047" name="Line 7"/>
            <p:cNvSpPr>
              <a:spLocks noChangeShapeType="1"/>
            </p:cNvSpPr>
            <p:nvPr/>
          </p:nvSpPr>
          <p:spPr bwMode="auto">
            <a:xfrm>
              <a:off x="2448" y="1728"/>
              <a:ext cx="0" cy="4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048" name="Line 8"/>
            <p:cNvSpPr>
              <a:spLocks noChangeShapeType="1"/>
            </p:cNvSpPr>
            <p:nvPr/>
          </p:nvSpPr>
          <p:spPr bwMode="auto">
            <a:xfrm>
              <a:off x="1008" y="1920"/>
              <a:ext cx="52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049" name="Line 9"/>
            <p:cNvSpPr>
              <a:spLocks noChangeShapeType="1"/>
            </p:cNvSpPr>
            <p:nvPr/>
          </p:nvSpPr>
          <p:spPr bwMode="auto">
            <a:xfrm>
              <a:off x="3264" y="1920"/>
              <a:ext cx="52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050" name="Line 10"/>
            <p:cNvSpPr>
              <a:spLocks noChangeShapeType="1"/>
            </p:cNvSpPr>
            <p:nvPr/>
          </p:nvSpPr>
          <p:spPr bwMode="auto">
            <a:xfrm>
              <a:off x="2208" y="1920"/>
              <a:ext cx="52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051" name="AutoShape 11"/>
            <p:cNvSpPr>
              <a:spLocks noChangeArrowheads="1"/>
            </p:cNvSpPr>
            <p:nvPr/>
          </p:nvSpPr>
          <p:spPr bwMode="auto">
            <a:xfrm>
              <a:off x="912" y="1584"/>
              <a:ext cx="768" cy="720"/>
            </a:xfrm>
            <a:prstGeom prst="bracketPair">
              <a:avLst>
                <a:gd name="adj" fmla="val 16667"/>
              </a:avLst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052" name="AutoShape 12"/>
            <p:cNvSpPr>
              <a:spLocks noChangeArrowheads="1"/>
            </p:cNvSpPr>
            <p:nvPr/>
          </p:nvSpPr>
          <p:spPr bwMode="auto">
            <a:xfrm>
              <a:off x="3168" y="1584"/>
              <a:ext cx="768" cy="720"/>
            </a:xfrm>
            <a:prstGeom prst="bracketPair">
              <a:avLst>
                <a:gd name="adj" fmla="val 16667"/>
              </a:avLst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053" name="AutoShape 13"/>
            <p:cNvSpPr>
              <a:spLocks noChangeArrowheads="1"/>
            </p:cNvSpPr>
            <p:nvPr/>
          </p:nvSpPr>
          <p:spPr bwMode="auto">
            <a:xfrm>
              <a:off x="2016" y="1584"/>
              <a:ext cx="768" cy="720"/>
            </a:xfrm>
            <a:prstGeom prst="bracketPair">
              <a:avLst>
                <a:gd name="adj" fmla="val 16667"/>
              </a:avLst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3054" name="AutoShape 14"/>
          <p:cNvSpPr>
            <a:spLocks noChangeArrowheads="1"/>
          </p:cNvSpPr>
          <p:nvPr/>
        </p:nvSpPr>
        <p:spPr bwMode="auto">
          <a:xfrm>
            <a:off x="4191000" y="3886200"/>
            <a:ext cx="5410200" cy="1143000"/>
          </a:xfrm>
          <a:prstGeom prst="bracketPair">
            <a:avLst>
              <a:gd name="adj" fmla="val 16667"/>
            </a:avLst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04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065E-C1A7-4D65-B6DE-3F74A0EE7A5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686800" cy="685800"/>
          </a:xfrm>
        </p:spPr>
        <p:txBody>
          <a:bodyPr/>
          <a:lstStyle/>
          <a:p>
            <a:r>
              <a:rPr lang="en-US" altLang="en-US"/>
              <a:t>Formulas for Strassen’s Algorithm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066800"/>
            <a:ext cx="8305800" cy="57912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M</a:t>
            </a:r>
            <a:r>
              <a:rPr lang="en-US" altLang="en-US" baseline="-25000"/>
              <a:t>1</a:t>
            </a:r>
            <a:r>
              <a:rPr lang="en-US" altLang="en-US"/>
              <a:t> = (A</a:t>
            </a:r>
            <a:r>
              <a:rPr lang="en-US" altLang="en-US" baseline="-25000"/>
              <a:t>00</a:t>
            </a:r>
            <a:r>
              <a:rPr lang="en-US" altLang="en-US"/>
              <a:t> + A</a:t>
            </a:r>
            <a:r>
              <a:rPr lang="en-US" altLang="en-US" baseline="-25000"/>
              <a:t>11</a:t>
            </a:r>
            <a:r>
              <a:rPr lang="en-US" altLang="en-US"/>
              <a:t>)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(B</a:t>
            </a:r>
            <a:r>
              <a:rPr lang="en-US" altLang="en-US" baseline="-25000"/>
              <a:t>00</a:t>
            </a:r>
            <a:r>
              <a:rPr lang="en-US" altLang="en-US"/>
              <a:t> + </a:t>
            </a:r>
            <a:r>
              <a:rPr lang="en-US" altLang="en-US" b="0"/>
              <a:t>B</a:t>
            </a:r>
            <a:r>
              <a:rPr lang="en-US" altLang="en-US" b="0" baseline="-25000"/>
              <a:t>11</a:t>
            </a:r>
            <a:r>
              <a:rPr lang="en-US" altLang="en-US" b="0"/>
              <a:t>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b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M</a:t>
            </a:r>
            <a:r>
              <a:rPr lang="en-US" altLang="en-US" baseline="-25000"/>
              <a:t>2</a:t>
            </a:r>
            <a:r>
              <a:rPr lang="en-US" altLang="en-US"/>
              <a:t> = (A</a:t>
            </a:r>
            <a:r>
              <a:rPr lang="en-US" altLang="en-US" baseline="-25000"/>
              <a:t>10</a:t>
            </a:r>
            <a:r>
              <a:rPr lang="en-US" altLang="en-US"/>
              <a:t> + A</a:t>
            </a:r>
            <a:r>
              <a:rPr lang="en-US" altLang="en-US" baseline="-25000"/>
              <a:t>11</a:t>
            </a:r>
            <a:r>
              <a:rPr lang="en-US" altLang="en-US"/>
              <a:t>)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00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b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M</a:t>
            </a:r>
            <a:r>
              <a:rPr lang="en-US" altLang="en-US" baseline="-25000"/>
              <a:t>3</a:t>
            </a:r>
            <a:r>
              <a:rPr lang="en-US" altLang="en-US"/>
              <a:t> = A</a:t>
            </a:r>
            <a:r>
              <a:rPr lang="en-US" altLang="en-US" baseline="-25000"/>
              <a:t>00</a:t>
            </a:r>
            <a:r>
              <a:rPr lang="en-US" altLang="en-US"/>
              <a:t>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(B</a:t>
            </a:r>
            <a:r>
              <a:rPr lang="en-US" altLang="en-US" baseline="-25000"/>
              <a:t>01</a:t>
            </a:r>
            <a:r>
              <a:rPr lang="en-US" altLang="en-US"/>
              <a:t> - </a:t>
            </a:r>
            <a:r>
              <a:rPr lang="en-US" altLang="en-US" b="0"/>
              <a:t>B</a:t>
            </a:r>
            <a:r>
              <a:rPr lang="en-US" altLang="en-US" b="0" baseline="-25000"/>
              <a:t>11</a:t>
            </a:r>
            <a:r>
              <a:rPr lang="en-US" altLang="en-US" b="0"/>
              <a:t>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b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M</a:t>
            </a:r>
            <a:r>
              <a:rPr lang="en-US" altLang="en-US" baseline="-25000"/>
              <a:t>4</a:t>
            </a:r>
            <a:r>
              <a:rPr lang="en-US" altLang="en-US"/>
              <a:t> =  A</a:t>
            </a:r>
            <a:r>
              <a:rPr lang="en-US" altLang="en-US" baseline="-25000"/>
              <a:t>11</a:t>
            </a:r>
            <a:r>
              <a:rPr lang="en-US" altLang="en-US"/>
              <a:t>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(B</a:t>
            </a:r>
            <a:r>
              <a:rPr lang="en-US" altLang="en-US" baseline="-25000"/>
              <a:t>10</a:t>
            </a:r>
            <a:r>
              <a:rPr lang="en-US" altLang="en-US"/>
              <a:t> - </a:t>
            </a:r>
            <a:r>
              <a:rPr lang="en-US" altLang="en-US" b="0"/>
              <a:t>B</a:t>
            </a:r>
            <a:r>
              <a:rPr lang="en-US" altLang="en-US" b="0" baseline="-25000"/>
              <a:t>00</a:t>
            </a:r>
            <a:r>
              <a:rPr lang="en-US" altLang="en-US" b="0"/>
              <a:t>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b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M</a:t>
            </a:r>
            <a:r>
              <a:rPr lang="en-US" altLang="en-US" baseline="-25000"/>
              <a:t>5</a:t>
            </a:r>
            <a:r>
              <a:rPr lang="en-US" altLang="en-US"/>
              <a:t> = (A</a:t>
            </a:r>
            <a:r>
              <a:rPr lang="en-US" altLang="en-US" baseline="-25000"/>
              <a:t>00</a:t>
            </a:r>
            <a:r>
              <a:rPr lang="en-US" altLang="en-US"/>
              <a:t> + A</a:t>
            </a:r>
            <a:r>
              <a:rPr lang="en-US" altLang="en-US" baseline="-25000"/>
              <a:t>01</a:t>
            </a:r>
            <a:r>
              <a:rPr lang="en-US" altLang="en-US"/>
              <a:t>)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</a:t>
            </a:r>
            <a:r>
              <a:rPr lang="en-US" altLang="en-US" b="0"/>
              <a:t>B</a:t>
            </a:r>
            <a:r>
              <a:rPr lang="en-US" altLang="en-US" b="0" baseline="-25000"/>
              <a:t>11</a:t>
            </a:r>
            <a:endParaRPr lang="en-US" altLang="en-US" b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b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M</a:t>
            </a:r>
            <a:r>
              <a:rPr lang="en-US" altLang="en-US" baseline="-25000"/>
              <a:t>6</a:t>
            </a:r>
            <a:r>
              <a:rPr lang="en-US" altLang="en-US"/>
              <a:t> = (A</a:t>
            </a:r>
            <a:r>
              <a:rPr lang="en-US" altLang="en-US" baseline="-25000"/>
              <a:t>10</a:t>
            </a:r>
            <a:r>
              <a:rPr lang="en-US" altLang="en-US"/>
              <a:t> - A</a:t>
            </a:r>
            <a:r>
              <a:rPr lang="en-US" altLang="en-US" baseline="-25000"/>
              <a:t>00</a:t>
            </a:r>
            <a:r>
              <a:rPr lang="en-US" altLang="en-US"/>
              <a:t>)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(B</a:t>
            </a:r>
            <a:r>
              <a:rPr lang="en-US" altLang="en-US" baseline="-25000"/>
              <a:t>00</a:t>
            </a:r>
            <a:r>
              <a:rPr lang="en-US" altLang="en-US"/>
              <a:t> + </a:t>
            </a:r>
            <a:r>
              <a:rPr lang="en-US" altLang="en-US" b="0"/>
              <a:t>B</a:t>
            </a:r>
            <a:r>
              <a:rPr lang="en-US" altLang="en-US" b="0" baseline="-25000"/>
              <a:t>01</a:t>
            </a:r>
            <a:r>
              <a:rPr lang="en-US" altLang="en-US" b="0"/>
              <a:t>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b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M</a:t>
            </a:r>
            <a:r>
              <a:rPr lang="en-US" altLang="en-US" baseline="-25000"/>
              <a:t>7</a:t>
            </a:r>
            <a:r>
              <a:rPr lang="en-US" altLang="en-US"/>
              <a:t> = (A</a:t>
            </a:r>
            <a:r>
              <a:rPr lang="en-US" altLang="en-US" baseline="-25000"/>
              <a:t>01</a:t>
            </a:r>
            <a:r>
              <a:rPr lang="en-US" altLang="en-US"/>
              <a:t> - A</a:t>
            </a:r>
            <a:r>
              <a:rPr lang="en-US" altLang="en-US" baseline="-25000"/>
              <a:t>11</a:t>
            </a:r>
            <a:r>
              <a:rPr lang="en-US" altLang="en-US"/>
              <a:t>)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(B</a:t>
            </a:r>
            <a:r>
              <a:rPr lang="en-US" altLang="en-US" baseline="-25000"/>
              <a:t>10</a:t>
            </a:r>
            <a:r>
              <a:rPr lang="en-US" altLang="en-US"/>
              <a:t> + </a:t>
            </a:r>
            <a:r>
              <a:rPr lang="en-US" altLang="en-US" b="0"/>
              <a:t>B</a:t>
            </a:r>
            <a:r>
              <a:rPr lang="en-US" altLang="en-US" b="0" baseline="-25000"/>
              <a:t>11</a:t>
            </a:r>
            <a:r>
              <a:rPr lang="en-US" altLang="en-US" b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2322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7EAD-0A5A-491F-B09D-DE7387B0530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Strassen’s Algorithm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66826"/>
            <a:ext cx="8610600" cy="5286375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 dirty="0"/>
              <a:t>If </a:t>
            </a:r>
            <a:r>
              <a:rPr lang="en-US" altLang="en-US" i="1" dirty="0"/>
              <a:t>n</a:t>
            </a:r>
            <a:r>
              <a:rPr lang="en-US" altLang="en-US" dirty="0"/>
              <a:t> is not a power of 2, matrices can be padded with zeros.</a:t>
            </a:r>
          </a:p>
          <a:p>
            <a:pPr marL="457200" indent="-457200">
              <a:buNone/>
            </a:pPr>
            <a:endParaRPr lang="en-US" altLang="en-US" dirty="0"/>
          </a:p>
          <a:p>
            <a:pPr marL="457200" indent="-457200">
              <a:buNone/>
            </a:pPr>
            <a:r>
              <a:rPr lang="en-US" altLang="en-US" dirty="0"/>
              <a:t>Number of multiplications:</a:t>
            </a:r>
          </a:p>
          <a:p>
            <a:pPr marL="457200" indent="-457200">
              <a:buNone/>
            </a:pPr>
            <a:r>
              <a:rPr lang="en-US" altLang="en-US" dirty="0"/>
              <a:t>                                 M(</a:t>
            </a:r>
            <a:r>
              <a:rPr lang="en-US" altLang="en-US" i="1" dirty="0"/>
              <a:t>n</a:t>
            </a:r>
            <a:r>
              <a:rPr lang="en-US" altLang="en-US" dirty="0"/>
              <a:t>) = 7M(</a:t>
            </a:r>
            <a:r>
              <a:rPr lang="en-US" altLang="en-US" i="1" dirty="0"/>
              <a:t>n</a:t>
            </a:r>
            <a:r>
              <a:rPr lang="en-US" altLang="en-US" dirty="0"/>
              <a:t>/2),   M(1) = 1</a:t>
            </a:r>
          </a:p>
          <a:p>
            <a:pPr marL="457200" indent="-4572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9691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5F31-B86B-404D-BA50-689261FB855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1981200" y="228600"/>
            <a:ext cx="7588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General Divide-and-Conquer Recurrence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981200" y="10668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algn="l">
              <a:spcBef>
                <a:spcPct val="20000"/>
              </a:spcBef>
              <a:buClr>
                <a:srgbClr val="A50021"/>
              </a:buClr>
              <a:buSzPct val="75000"/>
              <a:buFont typeface="Monotype Sorts" pitchFamily="2" charset="2"/>
              <a:buChar char="b"/>
              <a:defRPr kumimoji="1" sz="24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838200" indent="-381000" algn="l">
              <a:spcBef>
                <a:spcPct val="20000"/>
              </a:spcBef>
              <a:buClr>
                <a:srgbClr val="A50021"/>
              </a:buClr>
              <a:buChar char="•"/>
              <a:defRPr kumimoji="1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2573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7145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171700" indent="-342900" algn="l">
              <a:spcBef>
                <a:spcPct val="20000"/>
              </a:spcBef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i="1" dirty="0">
                <a:solidFill>
                  <a:srgbClr val="FF0000"/>
                </a:solidFill>
              </a:rPr>
              <a:t>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= </a:t>
            </a:r>
            <a:r>
              <a:rPr lang="en-US" altLang="en-US" i="1" dirty="0" err="1">
                <a:solidFill>
                  <a:srgbClr val="FF0000"/>
                </a:solidFill>
              </a:rPr>
              <a:t>aT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n/b</a:t>
            </a:r>
            <a:r>
              <a:rPr lang="en-US" altLang="en-US" dirty="0">
                <a:solidFill>
                  <a:srgbClr val="FF0000"/>
                </a:solidFill>
              </a:rPr>
              <a:t>) + </a:t>
            </a:r>
            <a:r>
              <a:rPr lang="en-US" altLang="en-US" i="1" dirty="0">
                <a:solidFill>
                  <a:srgbClr val="FF0000"/>
                </a:solidFill>
              </a:rPr>
              <a:t>f 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where </a:t>
            </a:r>
            <a:r>
              <a:rPr lang="en-US" altLang="en-US" i="1" dirty="0">
                <a:solidFill>
                  <a:srgbClr val="FF0000"/>
                </a:solidFill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),</a:t>
            </a:r>
            <a:r>
              <a:rPr lang="en-US" altLang="en-US" i="1" dirty="0">
                <a:solidFill>
                  <a:srgbClr val="FF0000"/>
                </a:solidFill>
              </a:rPr>
              <a:t>   d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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Master Theorem</a:t>
            </a:r>
            <a:r>
              <a:rPr lang="en-US" altLang="en-US" dirty="0">
                <a:solidFill>
                  <a:srgbClr val="FF0000"/>
                </a:solidFill>
              </a:rPr>
              <a:t>:    If </a:t>
            </a:r>
            <a:r>
              <a:rPr lang="en-US" altLang="en-US" i="1" dirty="0">
                <a:solidFill>
                  <a:srgbClr val="FF0000"/>
                </a:solidFill>
              </a:rPr>
              <a:t>a &lt;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=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i="1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log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&gt;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FF0000"/>
                </a:solidFill>
              </a:rPr>
              <a:t>n</a:t>
            </a:r>
            <a:r>
              <a:rPr lang="en-US" altLang="en-US" sz="2800" baseline="30000" dirty="0" err="1">
                <a:solidFill>
                  <a:srgbClr val="FF0000"/>
                </a:solidFill>
              </a:rPr>
              <a:t>log</a:t>
            </a:r>
            <a:r>
              <a:rPr lang="en-US" altLang="en-US" sz="2800" baseline="30000" dirty="0">
                <a:solidFill>
                  <a:srgbClr val="FF0000"/>
                </a:solidFill>
              </a:rPr>
              <a:t> </a:t>
            </a:r>
            <a:r>
              <a:rPr lang="en-US" altLang="en-US" sz="2800" i="1" baseline="14000" dirty="0">
                <a:solidFill>
                  <a:srgbClr val="FF0000"/>
                </a:solidFill>
              </a:rPr>
              <a:t>b </a:t>
            </a:r>
            <a:r>
              <a:rPr lang="en-US" altLang="en-US" sz="3200" i="1" baseline="30000" dirty="0">
                <a:solidFill>
                  <a:srgbClr val="FF0000"/>
                </a:solidFill>
              </a:rPr>
              <a:t>a 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Note: The same results hold with O instead of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buFont typeface="Monotype Sorts" pitchFamily="2" charset="2"/>
              <a:buNone/>
            </a:pP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165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57EAD-0A5A-491F-B09D-DE7387B0530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Strassen’s Algorithm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66826"/>
            <a:ext cx="8610600" cy="5286375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/>
              <a:t>If </a:t>
            </a:r>
            <a:r>
              <a:rPr lang="en-US" altLang="en-US" i="1"/>
              <a:t>n</a:t>
            </a:r>
            <a:r>
              <a:rPr lang="en-US" altLang="en-US"/>
              <a:t> is not a power of 2, matrices can be padded with zeros.</a:t>
            </a:r>
          </a:p>
          <a:p>
            <a:pPr marL="457200" indent="-457200">
              <a:buNone/>
            </a:pPr>
            <a:endParaRPr lang="en-US" altLang="en-US"/>
          </a:p>
          <a:p>
            <a:pPr marL="457200" indent="-457200">
              <a:buNone/>
            </a:pPr>
            <a:r>
              <a:rPr lang="en-US" altLang="en-US"/>
              <a:t>Number of multiplications:</a:t>
            </a:r>
          </a:p>
          <a:p>
            <a:pPr marL="457200" indent="-457200">
              <a:buNone/>
            </a:pPr>
            <a:r>
              <a:rPr lang="en-US" altLang="en-US"/>
              <a:t>                                 M(</a:t>
            </a:r>
            <a:r>
              <a:rPr lang="en-US" altLang="en-US" i="1"/>
              <a:t>n</a:t>
            </a:r>
            <a:r>
              <a:rPr lang="en-US" altLang="en-US"/>
              <a:t>) = 7M(</a:t>
            </a:r>
            <a:r>
              <a:rPr lang="en-US" altLang="en-US" i="1"/>
              <a:t>n</a:t>
            </a:r>
            <a:r>
              <a:rPr lang="en-US" altLang="en-US"/>
              <a:t>/2),   M(1) = 1</a:t>
            </a:r>
          </a:p>
          <a:p>
            <a:pPr marL="457200" indent="-457200">
              <a:buNone/>
            </a:pPr>
            <a:r>
              <a:rPr lang="en-US" altLang="en-US"/>
              <a:t>Solution: M(</a:t>
            </a:r>
            <a:r>
              <a:rPr lang="en-US" altLang="en-US" i="1"/>
              <a:t>n</a:t>
            </a:r>
            <a:r>
              <a:rPr lang="en-US" altLang="en-US"/>
              <a:t>) = 7</a:t>
            </a:r>
            <a:r>
              <a:rPr lang="en-US" altLang="en-US" baseline="30000"/>
              <a:t>log </a:t>
            </a:r>
            <a:r>
              <a:rPr lang="en-US" altLang="en-US" baseline="14000"/>
              <a:t>2</a:t>
            </a:r>
            <a:r>
              <a:rPr lang="en-US" altLang="en-US" i="1" baseline="30000"/>
              <a:t>n</a:t>
            </a:r>
            <a:r>
              <a:rPr lang="en-US" altLang="en-US" baseline="30000"/>
              <a:t> </a:t>
            </a:r>
            <a:r>
              <a:rPr lang="en-US" altLang="en-US"/>
              <a:t>= </a:t>
            </a:r>
            <a:r>
              <a:rPr lang="en-US" altLang="en-US" i="1"/>
              <a:t>n</a:t>
            </a:r>
            <a:r>
              <a:rPr lang="en-US" altLang="en-US" baseline="30000"/>
              <a:t>log </a:t>
            </a:r>
            <a:r>
              <a:rPr lang="en-US" altLang="en-US" baseline="14000"/>
              <a:t>2</a:t>
            </a:r>
            <a:r>
              <a:rPr lang="en-US" altLang="en-US" baseline="30000"/>
              <a:t>7 </a:t>
            </a:r>
            <a:r>
              <a:rPr lang="en-US" altLang="en-US">
                <a:cs typeface="Times New Roman" panose="02020603050405020304" pitchFamily="18" charset="0"/>
              </a:rPr>
              <a:t>≈ </a:t>
            </a:r>
            <a:r>
              <a:rPr lang="en-US" altLang="en-US" i="1"/>
              <a:t>n</a:t>
            </a:r>
            <a:r>
              <a:rPr lang="en-US" altLang="en-US" baseline="30000"/>
              <a:t>2.807    </a:t>
            </a:r>
            <a:r>
              <a:rPr lang="en-US" altLang="en-US"/>
              <a:t>vs.  </a:t>
            </a:r>
            <a:r>
              <a:rPr lang="en-US" altLang="en-US" i="1"/>
              <a:t>n</a:t>
            </a:r>
            <a:r>
              <a:rPr lang="en-US" altLang="en-US" baseline="30000"/>
              <a:t>3 </a:t>
            </a:r>
            <a:r>
              <a:rPr lang="en-US" altLang="en-US"/>
              <a:t>of brute-force alg.</a:t>
            </a:r>
            <a:endParaRPr lang="en-US" altLang="en-US" baseline="30000"/>
          </a:p>
          <a:p>
            <a:pPr marL="457200" indent="-457200">
              <a:buNone/>
            </a:pPr>
            <a:endParaRPr lang="en-US" altLang="en-US"/>
          </a:p>
          <a:p>
            <a:pPr marL="457200" indent="-457200">
              <a:buNone/>
            </a:pPr>
            <a:r>
              <a:rPr lang="en-US" altLang="en-US"/>
              <a:t>Algorithms with better asymptotic efficiency are known but they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/>
              <a:t>are even more complex. </a:t>
            </a:r>
          </a:p>
          <a:p>
            <a:pPr marL="457200" indent="-45720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57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5F31-B86B-404D-BA50-689261FB855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1981200" y="228600"/>
            <a:ext cx="7588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General Divide-and-Conquer Recurrence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981200" y="10668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algn="l">
              <a:spcBef>
                <a:spcPct val="20000"/>
              </a:spcBef>
              <a:buClr>
                <a:srgbClr val="A50021"/>
              </a:buClr>
              <a:buSzPct val="75000"/>
              <a:buFont typeface="Monotype Sorts" pitchFamily="2" charset="2"/>
              <a:buChar char="b"/>
              <a:defRPr kumimoji="1" sz="24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838200" indent="-381000" algn="l">
              <a:spcBef>
                <a:spcPct val="20000"/>
              </a:spcBef>
              <a:buClr>
                <a:srgbClr val="A50021"/>
              </a:buClr>
              <a:buChar char="•"/>
              <a:defRPr kumimoji="1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2573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7145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171700" indent="-342900" algn="l">
              <a:spcBef>
                <a:spcPct val="20000"/>
              </a:spcBef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i="1" dirty="0">
                <a:solidFill>
                  <a:srgbClr val="FF0000"/>
                </a:solidFill>
              </a:rPr>
              <a:t>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= </a:t>
            </a:r>
            <a:r>
              <a:rPr lang="en-US" altLang="en-US" i="1" dirty="0" err="1">
                <a:solidFill>
                  <a:srgbClr val="FF0000"/>
                </a:solidFill>
              </a:rPr>
              <a:t>aT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n/b</a:t>
            </a:r>
            <a:r>
              <a:rPr lang="en-US" altLang="en-US" dirty="0">
                <a:solidFill>
                  <a:srgbClr val="FF0000"/>
                </a:solidFill>
              </a:rPr>
              <a:t>) + </a:t>
            </a:r>
            <a:r>
              <a:rPr lang="en-US" altLang="en-US" i="1" dirty="0">
                <a:solidFill>
                  <a:srgbClr val="FF0000"/>
                </a:solidFill>
              </a:rPr>
              <a:t>f 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where </a:t>
            </a:r>
            <a:r>
              <a:rPr lang="en-US" altLang="en-US" i="1" dirty="0">
                <a:solidFill>
                  <a:srgbClr val="FF0000"/>
                </a:solidFill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),</a:t>
            </a:r>
            <a:r>
              <a:rPr lang="en-US" altLang="en-US" i="1" dirty="0">
                <a:solidFill>
                  <a:srgbClr val="FF0000"/>
                </a:solidFill>
              </a:rPr>
              <a:t>   d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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Master Theorem</a:t>
            </a:r>
            <a:r>
              <a:rPr lang="en-US" altLang="en-US" dirty="0">
                <a:solidFill>
                  <a:srgbClr val="FF0000"/>
                </a:solidFill>
              </a:rPr>
              <a:t>:    If </a:t>
            </a:r>
            <a:r>
              <a:rPr lang="en-US" altLang="en-US" i="1" dirty="0">
                <a:solidFill>
                  <a:srgbClr val="FF0000"/>
                </a:solidFill>
              </a:rPr>
              <a:t>a &lt;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=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i="1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log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&gt;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FF0000"/>
                </a:solidFill>
              </a:rPr>
              <a:t>n</a:t>
            </a:r>
            <a:r>
              <a:rPr lang="en-US" altLang="en-US" sz="2800" baseline="30000" dirty="0" err="1">
                <a:solidFill>
                  <a:srgbClr val="FF0000"/>
                </a:solidFill>
              </a:rPr>
              <a:t>log</a:t>
            </a:r>
            <a:r>
              <a:rPr lang="en-US" altLang="en-US" sz="2800" baseline="30000" dirty="0">
                <a:solidFill>
                  <a:srgbClr val="FF0000"/>
                </a:solidFill>
              </a:rPr>
              <a:t> </a:t>
            </a:r>
            <a:r>
              <a:rPr lang="en-US" altLang="en-US" sz="2800" i="1" baseline="14000" dirty="0">
                <a:solidFill>
                  <a:srgbClr val="FF0000"/>
                </a:solidFill>
              </a:rPr>
              <a:t>b </a:t>
            </a:r>
            <a:r>
              <a:rPr lang="en-US" altLang="en-US" sz="3200" i="1" baseline="30000" dirty="0">
                <a:solidFill>
                  <a:srgbClr val="FF0000"/>
                </a:solidFill>
              </a:rPr>
              <a:t>a 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Note: The same results hold with O instead of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buFont typeface="Monotype Sorts" pitchFamily="2" charset="2"/>
              <a:buNone/>
            </a:pP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Examples: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2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/2)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</a:p>
          <a:p>
            <a:pPr>
              <a:buNone/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			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= 4</a:t>
            </a:r>
            <a:r>
              <a:rPr lang="en-US" altLang="en-US" i="1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/2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</a:p>
          <a:p>
            <a:pPr>
              <a:buNone/>
            </a:pP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			 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4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/2)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               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4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/2)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                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4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/2) +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 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 ?</a:t>
            </a:r>
            <a:endParaRPr lang="en-US" altLang="en-US" dirty="0">
              <a:solidFill>
                <a:srgbClr val="FF0000"/>
              </a:solidFill>
            </a:endParaRPr>
          </a:p>
          <a:p>
            <a:endParaRPr lang="en-US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90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73CDE-B6EE-4A7C-AF96-09B8481CC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Multiplication of Large Integers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5D61D-101A-44B6-90D6-CA35BC5C1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92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3EDA-359A-41DF-864D-F5E616B7D52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Multiplication of Large Integers 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85344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Consider the problem of multiplying two (large) </a:t>
            </a:r>
            <a:r>
              <a:rPr lang="en-US" altLang="en-US" i="1" dirty="0"/>
              <a:t>n</a:t>
            </a:r>
            <a:r>
              <a:rPr lang="en-US" altLang="en-US" dirty="0"/>
              <a:t>-digit integers represented by arrays of their digits such as: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A = 12345678901357986429   B = 87654321284820912836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The grade-school algorithm:</a:t>
            </a:r>
            <a:endParaRPr lang="en-US" altLang="en-US" b="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i="1" dirty="0"/>
              <a:t>		a</a:t>
            </a:r>
            <a:r>
              <a:rPr lang="en-US" altLang="en-US" baseline="-25000" dirty="0"/>
              <a:t>1  </a:t>
            </a:r>
            <a:r>
              <a:rPr lang="en-US" altLang="en-US" i="1" dirty="0"/>
              <a:t>a</a:t>
            </a:r>
            <a:r>
              <a:rPr lang="en-US" altLang="en-US" baseline="-25000" dirty="0"/>
              <a:t>2 </a:t>
            </a:r>
            <a:r>
              <a:rPr lang="en-US" altLang="en-US" dirty="0"/>
              <a:t>… 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</a:t>
            </a:r>
            <a:br>
              <a:rPr lang="en-US" altLang="en-US" i="1" baseline="-25000" dirty="0"/>
            </a:br>
            <a:r>
              <a:rPr lang="en-US" altLang="en-US" i="1" baseline="-25000" dirty="0"/>
              <a:t>               		</a:t>
            </a:r>
            <a:r>
              <a:rPr lang="en-US" altLang="en-US" i="1" dirty="0"/>
              <a:t>b</a:t>
            </a:r>
            <a:r>
              <a:rPr lang="en-US" altLang="en-US" baseline="-25000" dirty="0"/>
              <a:t>1  </a:t>
            </a:r>
            <a:r>
              <a:rPr lang="en-US" altLang="en-US" i="1" dirty="0"/>
              <a:t>b</a:t>
            </a:r>
            <a:r>
              <a:rPr lang="en-US" altLang="en-US" baseline="-25000" dirty="0"/>
              <a:t>2 </a:t>
            </a:r>
            <a:r>
              <a:rPr lang="en-US" altLang="en-US" dirty="0"/>
              <a:t>…  </a:t>
            </a:r>
            <a:r>
              <a:rPr lang="en-US" altLang="en-US" i="1" dirty="0"/>
              <a:t>b</a:t>
            </a:r>
            <a:r>
              <a:rPr lang="en-US" altLang="en-US" i="1" baseline="-25000" dirty="0"/>
              <a:t>n</a:t>
            </a:r>
            <a:br>
              <a:rPr lang="en-US" altLang="en-US" i="1" baseline="-25000" dirty="0"/>
            </a:br>
            <a:r>
              <a:rPr lang="en-US" altLang="en-US" i="1" baseline="-25000" dirty="0"/>
              <a:t> 	   </a:t>
            </a:r>
            <a:r>
              <a:rPr lang="en-US" altLang="en-US" dirty="0"/>
              <a:t>(</a:t>
            </a:r>
            <a:r>
              <a:rPr lang="en-US" altLang="en-US" i="1" dirty="0"/>
              <a:t>d</a:t>
            </a:r>
            <a:r>
              <a:rPr lang="en-US" altLang="en-US" baseline="-25000" dirty="0"/>
              <a:t>10</a:t>
            </a:r>
            <a:r>
              <a:rPr lang="en-US" altLang="en-US" dirty="0"/>
              <a:t>)</a:t>
            </a:r>
            <a:r>
              <a:rPr lang="en-US" altLang="en-US" baseline="-25000" dirty="0"/>
              <a:t> </a:t>
            </a:r>
            <a:r>
              <a:rPr lang="en-US" altLang="en-US" i="1" dirty="0"/>
              <a:t>d</a:t>
            </a:r>
            <a:r>
              <a:rPr lang="en-US" altLang="en-US" baseline="-25000" dirty="0"/>
              <a:t>11</a:t>
            </a:r>
            <a:r>
              <a:rPr lang="en-US" altLang="en-US" i="1" dirty="0"/>
              <a:t>d</a:t>
            </a:r>
            <a:r>
              <a:rPr lang="en-US" altLang="en-US" baseline="-25000" dirty="0"/>
              <a:t>12 </a:t>
            </a:r>
            <a:r>
              <a:rPr lang="en-US" altLang="en-US" dirty="0"/>
              <a:t>… </a:t>
            </a:r>
            <a:r>
              <a:rPr lang="en-US" altLang="en-US" i="1" dirty="0"/>
              <a:t>d</a:t>
            </a:r>
            <a:r>
              <a:rPr lang="en-US" altLang="en-US" baseline="-25000" dirty="0"/>
              <a:t>1</a:t>
            </a:r>
            <a:r>
              <a:rPr lang="en-US" altLang="en-US" i="1" baseline="-25000" dirty="0"/>
              <a:t>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i="1" baseline="-25000" dirty="0"/>
              <a:t>         </a:t>
            </a:r>
            <a:r>
              <a:rPr lang="en-US" altLang="en-US" dirty="0"/>
              <a:t>(</a:t>
            </a:r>
            <a:r>
              <a:rPr lang="en-US" altLang="en-US" i="1" dirty="0"/>
              <a:t>d</a:t>
            </a:r>
            <a:r>
              <a:rPr lang="en-US" altLang="en-US" baseline="-25000" dirty="0"/>
              <a:t>20</a:t>
            </a:r>
            <a:r>
              <a:rPr lang="en-US" altLang="en-US" dirty="0"/>
              <a:t>)</a:t>
            </a:r>
            <a:r>
              <a:rPr lang="en-US" altLang="en-US" baseline="-25000" dirty="0"/>
              <a:t> </a:t>
            </a:r>
            <a:r>
              <a:rPr lang="en-US" altLang="en-US" i="1" dirty="0"/>
              <a:t>d</a:t>
            </a:r>
            <a:r>
              <a:rPr lang="en-US" altLang="en-US" baseline="-25000" dirty="0"/>
              <a:t>21</a:t>
            </a:r>
            <a:r>
              <a:rPr lang="en-US" altLang="en-US" i="1" dirty="0"/>
              <a:t>d</a:t>
            </a:r>
            <a:r>
              <a:rPr lang="en-US" altLang="en-US" baseline="-25000" dirty="0"/>
              <a:t>22 </a:t>
            </a:r>
            <a:r>
              <a:rPr lang="en-US" altLang="en-US" dirty="0"/>
              <a:t>… </a:t>
            </a:r>
            <a:r>
              <a:rPr lang="en-US" altLang="en-US" i="1" dirty="0"/>
              <a:t>d</a:t>
            </a:r>
            <a:r>
              <a:rPr lang="en-US" altLang="en-US" baseline="-25000" dirty="0"/>
              <a:t>2</a:t>
            </a:r>
            <a:r>
              <a:rPr lang="en-US" altLang="en-US" i="1" baseline="-25000" dirty="0"/>
              <a:t>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i="1" baseline="-25000" dirty="0"/>
              <a:t>        </a:t>
            </a:r>
            <a:r>
              <a:rPr lang="en-US" altLang="en-US" dirty="0"/>
              <a:t>… … … … … … … </a:t>
            </a:r>
            <a:endParaRPr lang="en-US" altLang="en-US" i="1" baseline="-250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(</a:t>
            </a:r>
            <a:r>
              <a:rPr lang="en-US" altLang="en-US" i="1" dirty="0"/>
              <a:t>d</a:t>
            </a:r>
            <a:r>
              <a:rPr lang="en-US" altLang="en-US" i="1" baseline="-25000" dirty="0"/>
              <a:t>n</a:t>
            </a:r>
            <a:r>
              <a:rPr lang="en-US" altLang="en-US" baseline="-25000" dirty="0"/>
              <a:t>0</a:t>
            </a:r>
            <a:r>
              <a:rPr lang="en-US" altLang="en-US" dirty="0"/>
              <a:t>)</a:t>
            </a:r>
            <a:r>
              <a:rPr lang="en-US" altLang="en-US" baseline="-25000" dirty="0"/>
              <a:t> </a:t>
            </a:r>
            <a:r>
              <a:rPr lang="en-US" altLang="en-US" i="1" dirty="0"/>
              <a:t>d</a:t>
            </a:r>
            <a:r>
              <a:rPr lang="en-US" altLang="en-US" i="1" baseline="-25000" dirty="0"/>
              <a:t>n</a:t>
            </a:r>
            <a:r>
              <a:rPr lang="en-US" altLang="en-US" baseline="-25000" dirty="0"/>
              <a:t>1</a:t>
            </a:r>
            <a:r>
              <a:rPr lang="en-US" altLang="en-US" i="1" dirty="0"/>
              <a:t>d</a:t>
            </a:r>
            <a:r>
              <a:rPr lang="en-US" altLang="en-US" i="1" baseline="-25000" dirty="0"/>
              <a:t>n</a:t>
            </a:r>
            <a:r>
              <a:rPr lang="en-US" altLang="en-US" baseline="-25000" dirty="0"/>
              <a:t>2 </a:t>
            </a:r>
            <a:r>
              <a:rPr lang="en-US" altLang="en-US" dirty="0"/>
              <a:t>… </a:t>
            </a:r>
            <a:r>
              <a:rPr lang="en-US" altLang="en-US" i="1" dirty="0" err="1"/>
              <a:t>d</a:t>
            </a:r>
            <a:r>
              <a:rPr lang="en-US" altLang="en-US" i="1" baseline="-25000" dirty="0" err="1"/>
              <a:t>nn</a:t>
            </a:r>
            <a:endParaRPr lang="en-US" altLang="en-US" i="1" baseline="-250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i="1" baseline="-25000" dirty="0"/>
              <a:t> </a:t>
            </a:r>
            <a:br>
              <a:rPr lang="en-US" altLang="en-US" i="1" baseline="-25000" dirty="0"/>
            </a:br>
            <a:br>
              <a:rPr lang="en-US" altLang="en-US" i="1" baseline="-25000" dirty="0"/>
            </a:br>
            <a:r>
              <a:rPr kumimoji="0" lang="en-US" altLang="en-US" dirty="0"/>
              <a:t>Efficiency: </a:t>
            </a:r>
            <a:r>
              <a:rPr lang="en-US" altLang="en-US" i="1" dirty="0"/>
              <a:t>n</a:t>
            </a:r>
            <a:r>
              <a:rPr lang="en-US" altLang="en-US" baseline="30000" dirty="0"/>
              <a:t>2 </a:t>
            </a:r>
            <a:r>
              <a:rPr lang="en-US" altLang="en-US" dirty="0"/>
              <a:t>one-digit multiplications</a:t>
            </a:r>
            <a:endParaRPr lang="en-US" altLang="en-US" baseline="30000" dirty="0"/>
          </a:p>
        </p:txBody>
      </p:sp>
      <p:sp>
        <p:nvSpPr>
          <p:cNvPr id="316420" name="Line 4"/>
          <p:cNvSpPr>
            <a:spLocks noChangeShapeType="1"/>
          </p:cNvSpPr>
          <p:nvPr/>
        </p:nvSpPr>
        <p:spPr bwMode="auto">
          <a:xfrm>
            <a:off x="4038600" y="3962400"/>
            <a:ext cx="1371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1" name="Line 5"/>
          <p:cNvSpPr>
            <a:spLocks noChangeShapeType="1"/>
          </p:cNvSpPr>
          <p:nvPr/>
        </p:nvSpPr>
        <p:spPr bwMode="auto">
          <a:xfrm>
            <a:off x="2209800" y="5486400"/>
            <a:ext cx="31242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23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7587-F48B-47DD-9C5C-9E1EBC789E2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First Divide-and-Conquer Algorithm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0"/>
            <a:ext cx="8686800" cy="5638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A small example: A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 where A = 2135 and B = 4014</a:t>
            </a:r>
          </a:p>
          <a:p>
            <a:pPr marL="0" indent="0">
              <a:buNone/>
            </a:pPr>
            <a:r>
              <a:rPr lang="en-US" altLang="en-US" dirty="0"/>
              <a:t>A = (21·10</a:t>
            </a:r>
            <a:r>
              <a:rPr lang="en-US" altLang="en-US" baseline="30000" dirty="0"/>
              <a:t>2</a:t>
            </a:r>
            <a:r>
              <a:rPr lang="en-US" altLang="en-US" dirty="0"/>
              <a:t> + 35),  B = (40 ·10</a:t>
            </a:r>
            <a:r>
              <a:rPr lang="en-US" altLang="en-US" baseline="30000" dirty="0"/>
              <a:t>2</a:t>
            </a:r>
            <a:r>
              <a:rPr lang="en-US" altLang="en-US" dirty="0"/>
              <a:t> + 14)</a:t>
            </a:r>
          </a:p>
          <a:p>
            <a:pPr marL="0" indent="0">
              <a:buNone/>
            </a:pPr>
            <a:r>
              <a:rPr lang="en-US" altLang="en-US" dirty="0"/>
              <a:t>So, A </a:t>
            </a:r>
            <a:r>
              <a:rPr lang="en-US" altLang="en-US" b="0" dirty="0">
                <a:sym typeface="Symbol" panose="05050102010706020507" pitchFamily="18" charset="2"/>
              </a:rPr>
              <a:t> </a:t>
            </a:r>
            <a:r>
              <a:rPr lang="en-US" altLang="en-US" dirty="0"/>
              <a:t>B = (21 ·10</a:t>
            </a:r>
            <a:r>
              <a:rPr lang="en-US" altLang="en-US" baseline="30000" dirty="0"/>
              <a:t>2</a:t>
            </a:r>
            <a:r>
              <a:rPr lang="en-US" altLang="en-US" dirty="0"/>
              <a:t> + 35)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(40 ·10</a:t>
            </a:r>
            <a:r>
              <a:rPr lang="en-US" altLang="en-US" baseline="30000" dirty="0"/>
              <a:t>2</a:t>
            </a:r>
            <a:r>
              <a:rPr lang="en-US" altLang="en-US" dirty="0"/>
              <a:t> + 14) </a:t>
            </a:r>
          </a:p>
          <a:p>
            <a:pPr marL="0" indent="0">
              <a:buNone/>
            </a:pPr>
            <a:r>
              <a:rPr lang="en-US" altLang="en-US" dirty="0"/>
              <a:t>      = 21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40 ·10</a:t>
            </a:r>
            <a:r>
              <a:rPr lang="en-US" altLang="en-US" baseline="30000" dirty="0"/>
              <a:t>4  </a:t>
            </a:r>
            <a:r>
              <a:rPr lang="en-US" altLang="en-US" dirty="0"/>
              <a:t>+ (21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14 + 35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40) ·10</a:t>
            </a:r>
            <a:r>
              <a:rPr lang="en-US" altLang="en-US" baseline="30000" dirty="0"/>
              <a:t>2</a:t>
            </a:r>
            <a:r>
              <a:rPr lang="en-US" altLang="en-US" dirty="0"/>
              <a:t> + 35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14</a:t>
            </a:r>
            <a:br>
              <a:rPr lang="en-US" altLang="en-US" dirty="0"/>
            </a:b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In general, if A = A</a:t>
            </a:r>
            <a:r>
              <a:rPr lang="en-US" altLang="en-US" baseline="-25000" dirty="0"/>
              <a:t>1</a:t>
            </a:r>
            <a:r>
              <a:rPr lang="en-US" altLang="en-US" dirty="0"/>
              <a:t>A</a:t>
            </a:r>
            <a:r>
              <a:rPr lang="en-US" altLang="en-US" baseline="-25000" dirty="0"/>
              <a:t>2 </a:t>
            </a:r>
            <a:r>
              <a:rPr lang="en-US" altLang="en-US" dirty="0"/>
              <a:t>and B = B</a:t>
            </a:r>
            <a:r>
              <a:rPr lang="en-US" altLang="en-US" baseline="-25000" dirty="0"/>
              <a:t>1</a:t>
            </a:r>
            <a:r>
              <a:rPr lang="en-US" altLang="en-US" dirty="0"/>
              <a:t>B</a:t>
            </a:r>
            <a:r>
              <a:rPr lang="en-US" altLang="en-US" baseline="-25000" dirty="0"/>
              <a:t>2   </a:t>
            </a:r>
            <a:r>
              <a:rPr lang="en-US" altLang="en-US" dirty="0"/>
              <a:t>(where A and B are </a:t>
            </a:r>
            <a:r>
              <a:rPr lang="en-US" altLang="en-US" i="1" dirty="0"/>
              <a:t>n</a:t>
            </a:r>
            <a:r>
              <a:rPr lang="en-US" altLang="en-US" dirty="0"/>
              <a:t>-digit, </a:t>
            </a:r>
          </a:p>
          <a:p>
            <a:pPr marL="0" indent="0">
              <a:buNone/>
            </a:pPr>
            <a:r>
              <a:rPr lang="en-US" altLang="en-US" dirty="0"/>
              <a:t>A</a:t>
            </a:r>
            <a:r>
              <a:rPr lang="en-US" altLang="en-US" baseline="-25000" dirty="0"/>
              <a:t>1</a:t>
            </a:r>
            <a:r>
              <a:rPr lang="en-US" altLang="en-US" dirty="0"/>
              <a:t>, A</a:t>
            </a:r>
            <a:r>
              <a:rPr lang="en-US" altLang="en-US" baseline="-25000" dirty="0"/>
              <a:t>2</a:t>
            </a:r>
            <a:r>
              <a:rPr lang="en-US" altLang="en-US" dirty="0"/>
              <a:t>, B</a:t>
            </a:r>
            <a:r>
              <a:rPr lang="en-US" altLang="en-US" baseline="-25000" dirty="0"/>
              <a:t>1</a:t>
            </a:r>
            <a:r>
              <a:rPr lang="en-US" altLang="en-US" dirty="0"/>
              <a:t>,</a:t>
            </a:r>
            <a:r>
              <a:rPr lang="en-US" altLang="en-US" baseline="-25000" dirty="0"/>
              <a:t> </a:t>
            </a:r>
            <a:r>
              <a:rPr lang="en-US" altLang="en-US" dirty="0"/>
              <a:t>B</a:t>
            </a:r>
            <a:r>
              <a:rPr lang="en-US" altLang="en-US" baseline="-25000" dirty="0"/>
              <a:t>2 </a:t>
            </a:r>
            <a:r>
              <a:rPr lang="en-US" altLang="en-US" dirty="0"/>
              <a:t>are </a:t>
            </a:r>
            <a:r>
              <a:rPr lang="en-US" altLang="en-US" i="1" dirty="0"/>
              <a:t>n/</a:t>
            </a:r>
            <a:r>
              <a:rPr lang="en-US" altLang="en-US" dirty="0"/>
              <a:t>2-digit numbers),</a:t>
            </a:r>
          </a:p>
          <a:p>
            <a:pPr marL="0" indent="0">
              <a:buNone/>
            </a:pPr>
            <a:r>
              <a:rPr lang="en-US" altLang="en-US" dirty="0"/>
              <a:t>A </a:t>
            </a:r>
            <a:r>
              <a:rPr lang="en-US" altLang="en-US" b="0" dirty="0">
                <a:sym typeface="Symbol" panose="05050102010706020507" pitchFamily="18" charset="2"/>
              </a:rPr>
              <a:t> </a:t>
            </a:r>
            <a:r>
              <a:rPr lang="en-US" altLang="en-US" dirty="0"/>
              <a:t>B = A</a:t>
            </a:r>
            <a:r>
              <a:rPr lang="en-US" altLang="en-US" baseline="-25000" dirty="0"/>
              <a:t>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1</a:t>
            </a:r>
            <a:r>
              <a:rPr lang="en-US" altLang="en-US" dirty="0"/>
              <a:t>·10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  </a:t>
            </a:r>
            <a:r>
              <a:rPr lang="en-US" altLang="en-US" dirty="0"/>
              <a:t>+ (A</a:t>
            </a:r>
            <a:r>
              <a:rPr lang="en-US" altLang="en-US" baseline="-25000" dirty="0"/>
              <a:t>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2 </a:t>
            </a:r>
            <a:r>
              <a:rPr lang="en-US" altLang="en-US" dirty="0"/>
              <a:t>+ A</a:t>
            </a:r>
            <a:r>
              <a:rPr lang="en-US" altLang="en-US" baseline="-25000" dirty="0"/>
              <a:t>2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1</a:t>
            </a:r>
            <a:r>
              <a:rPr lang="en-US" altLang="en-US" dirty="0"/>
              <a:t>) ·10</a:t>
            </a:r>
            <a:r>
              <a:rPr lang="en-US" altLang="en-US" i="1" baseline="30000" dirty="0"/>
              <a:t>n/</a:t>
            </a:r>
            <a:r>
              <a:rPr lang="en-US" altLang="en-US" baseline="30000" dirty="0"/>
              <a:t>2 </a:t>
            </a:r>
            <a:r>
              <a:rPr lang="en-US" altLang="en-US" dirty="0"/>
              <a:t>+ A</a:t>
            </a:r>
            <a:r>
              <a:rPr lang="en-US" altLang="en-US" baseline="-25000" dirty="0"/>
              <a:t>2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2</a:t>
            </a:r>
            <a:br>
              <a:rPr lang="en-US" altLang="en-US" baseline="-25000" dirty="0"/>
            </a:br>
            <a:endParaRPr lang="en-US" altLang="en-US" baseline="-25000" dirty="0"/>
          </a:p>
          <a:p>
            <a:pPr marL="0" indent="0">
              <a:buNone/>
            </a:pPr>
            <a:r>
              <a:rPr lang="en-US" altLang="en-US" dirty="0"/>
              <a:t>Recurrence for the number of one-digit multiplications M(</a:t>
            </a:r>
            <a:r>
              <a:rPr lang="en-US" altLang="en-US" i="1" dirty="0"/>
              <a:t>n</a:t>
            </a:r>
            <a:r>
              <a:rPr lang="en-US" altLang="en-US" dirty="0"/>
              <a:t>): </a:t>
            </a:r>
          </a:p>
          <a:p>
            <a:pPr marL="0" indent="0">
              <a:buNone/>
            </a:pPr>
            <a:r>
              <a:rPr lang="en-US" altLang="en-US" i="1" dirty="0"/>
              <a:t>                             </a:t>
            </a:r>
            <a:r>
              <a:rPr lang="en-US" altLang="en-US" dirty="0"/>
              <a:t>M(</a:t>
            </a:r>
            <a:r>
              <a:rPr lang="en-US" altLang="en-US" i="1" dirty="0"/>
              <a:t>n</a:t>
            </a:r>
            <a:r>
              <a:rPr lang="en-US" altLang="en-US" dirty="0"/>
              <a:t>) = 4M(</a:t>
            </a:r>
            <a:r>
              <a:rPr lang="en-US" altLang="en-US" i="1" dirty="0"/>
              <a:t>n</a:t>
            </a:r>
            <a:r>
              <a:rPr lang="en-US" altLang="en-US" dirty="0"/>
              <a:t>/2),   M(1) = 1</a:t>
            </a:r>
            <a:br>
              <a:rPr lang="en-US" altLang="en-US" dirty="0"/>
            </a:br>
            <a:endParaRPr lang="en-US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52931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5F31-B86B-404D-BA50-689261FB855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1981200" y="228600"/>
            <a:ext cx="7588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General Divide-and-Conquer Recurrence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981200" y="10668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algn="l">
              <a:spcBef>
                <a:spcPct val="20000"/>
              </a:spcBef>
              <a:buClr>
                <a:srgbClr val="A50021"/>
              </a:buClr>
              <a:buSzPct val="75000"/>
              <a:buFont typeface="Monotype Sorts" pitchFamily="2" charset="2"/>
              <a:buChar char="b"/>
              <a:defRPr kumimoji="1" sz="24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838200" indent="-381000" algn="l">
              <a:spcBef>
                <a:spcPct val="20000"/>
              </a:spcBef>
              <a:buClr>
                <a:srgbClr val="A50021"/>
              </a:buClr>
              <a:buChar char="•"/>
              <a:defRPr kumimoji="1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2573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7145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171700" indent="-342900" algn="l">
              <a:spcBef>
                <a:spcPct val="20000"/>
              </a:spcBef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i="1" dirty="0">
                <a:solidFill>
                  <a:srgbClr val="FF0000"/>
                </a:solidFill>
              </a:rPr>
              <a:t>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= </a:t>
            </a:r>
            <a:r>
              <a:rPr lang="en-US" altLang="en-US" i="1" dirty="0" err="1">
                <a:solidFill>
                  <a:srgbClr val="FF0000"/>
                </a:solidFill>
              </a:rPr>
              <a:t>aT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n/b</a:t>
            </a:r>
            <a:r>
              <a:rPr lang="en-US" altLang="en-US" dirty="0">
                <a:solidFill>
                  <a:srgbClr val="FF0000"/>
                </a:solidFill>
              </a:rPr>
              <a:t>) + </a:t>
            </a:r>
            <a:r>
              <a:rPr lang="en-US" altLang="en-US" i="1" dirty="0">
                <a:solidFill>
                  <a:srgbClr val="FF0000"/>
                </a:solidFill>
              </a:rPr>
              <a:t>f 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where </a:t>
            </a:r>
            <a:r>
              <a:rPr lang="en-US" altLang="en-US" i="1" dirty="0">
                <a:solidFill>
                  <a:srgbClr val="FF0000"/>
                </a:solidFill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),</a:t>
            </a:r>
            <a:r>
              <a:rPr lang="en-US" altLang="en-US" i="1" dirty="0">
                <a:solidFill>
                  <a:srgbClr val="FF0000"/>
                </a:solidFill>
              </a:rPr>
              <a:t>   d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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Master Theorem</a:t>
            </a:r>
            <a:r>
              <a:rPr lang="en-US" altLang="en-US" dirty="0">
                <a:solidFill>
                  <a:srgbClr val="FF0000"/>
                </a:solidFill>
              </a:rPr>
              <a:t>:    If </a:t>
            </a:r>
            <a:r>
              <a:rPr lang="en-US" altLang="en-US" i="1" dirty="0">
                <a:solidFill>
                  <a:srgbClr val="FF0000"/>
                </a:solidFill>
              </a:rPr>
              <a:t>a &lt;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=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i="1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log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&gt;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FF0000"/>
                </a:solidFill>
              </a:rPr>
              <a:t>n</a:t>
            </a:r>
            <a:r>
              <a:rPr lang="en-US" altLang="en-US" sz="2800" baseline="30000" dirty="0" err="1">
                <a:solidFill>
                  <a:srgbClr val="FF0000"/>
                </a:solidFill>
              </a:rPr>
              <a:t>log</a:t>
            </a:r>
            <a:r>
              <a:rPr lang="en-US" altLang="en-US" sz="2800" baseline="30000" dirty="0">
                <a:solidFill>
                  <a:srgbClr val="FF0000"/>
                </a:solidFill>
              </a:rPr>
              <a:t> </a:t>
            </a:r>
            <a:r>
              <a:rPr lang="en-US" altLang="en-US" sz="2800" i="1" baseline="14000" dirty="0">
                <a:solidFill>
                  <a:srgbClr val="FF0000"/>
                </a:solidFill>
              </a:rPr>
              <a:t>b </a:t>
            </a:r>
            <a:r>
              <a:rPr lang="en-US" altLang="en-US" sz="3200" i="1" baseline="30000" dirty="0">
                <a:solidFill>
                  <a:srgbClr val="FF0000"/>
                </a:solidFill>
              </a:rPr>
              <a:t>a 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Note: The same results hold with O instead of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buFont typeface="Monotype Sorts" pitchFamily="2" charset="2"/>
              <a:buNone/>
            </a:pP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09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27587-F48B-47DD-9C5C-9E1EBC789E2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First Divide-and-Conquer Algorithm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0"/>
            <a:ext cx="8686800" cy="5638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A small example: A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 where A = 2135 and B = 4014</a:t>
            </a:r>
          </a:p>
          <a:p>
            <a:pPr marL="0" indent="0">
              <a:buNone/>
            </a:pPr>
            <a:r>
              <a:rPr lang="en-US" altLang="en-US"/>
              <a:t>A = (21·10</a:t>
            </a:r>
            <a:r>
              <a:rPr lang="en-US" altLang="en-US" baseline="30000"/>
              <a:t>2</a:t>
            </a:r>
            <a:r>
              <a:rPr lang="en-US" altLang="en-US"/>
              <a:t> + 35),  B = (40 ·10</a:t>
            </a:r>
            <a:r>
              <a:rPr lang="en-US" altLang="en-US" baseline="30000"/>
              <a:t>2</a:t>
            </a:r>
            <a:r>
              <a:rPr lang="en-US" altLang="en-US"/>
              <a:t> + 14)</a:t>
            </a:r>
          </a:p>
          <a:p>
            <a:pPr marL="0" indent="0">
              <a:buNone/>
            </a:pPr>
            <a:r>
              <a:rPr lang="en-US" altLang="en-US"/>
              <a:t>So, A </a:t>
            </a:r>
            <a:r>
              <a:rPr lang="en-US" altLang="en-US" b="0">
                <a:sym typeface="Symbol" panose="05050102010706020507" pitchFamily="18" charset="2"/>
              </a:rPr>
              <a:t> </a:t>
            </a:r>
            <a:r>
              <a:rPr lang="en-US" altLang="en-US"/>
              <a:t>B = (21 ·10</a:t>
            </a:r>
            <a:r>
              <a:rPr lang="en-US" altLang="en-US" baseline="30000"/>
              <a:t>2</a:t>
            </a:r>
            <a:r>
              <a:rPr lang="en-US" altLang="en-US"/>
              <a:t> + 35)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(40 ·10</a:t>
            </a:r>
            <a:r>
              <a:rPr lang="en-US" altLang="en-US" baseline="30000"/>
              <a:t>2</a:t>
            </a:r>
            <a:r>
              <a:rPr lang="en-US" altLang="en-US"/>
              <a:t> + 14) </a:t>
            </a:r>
          </a:p>
          <a:p>
            <a:pPr marL="0" indent="0">
              <a:buNone/>
            </a:pPr>
            <a:r>
              <a:rPr lang="en-US" altLang="en-US"/>
              <a:t>      = 21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40 ·10</a:t>
            </a:r>
            <a:r>
              <a:rPr lang="en-US" altLang="en-US" baseline="30000"/>
              <a:t>4  </a:t>
            </a:r>
            <a:r>
              <a:rPr lang="en-US" altLang="en-US"/>
              <a:t>+ (21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14 + 35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40) ·10</a:t>
            </a:r>
            <a:r>
              <a:rPr lang="en-US" altLang="en-US" baseline="30000"/>
              <a:t>2</a:t>
            </a:r>
            <a:r>
              <a:rPr lang="en-US" altLang="en-US"/>
              <a:t> + 35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14</a:t>
            </a:r>
            <a:br>
              <a:rPr lang="en-US" altLang="en-US"/>
            </a:br>
            <a:endParaRPr lang="en-US" altLang="en-US"/>
          </a:p>
          <a:p>
            <a:pPr marL="0" indent="0">
              <a:buNone/>
            </a:pPr>
            <a:r>
              <a:rPr lang="en-US" altLang="en-US"/>
              <a:t>In general, if A = A</a:t>
            </a:r>
            <a:r>
              <a:rPr lang="en-US" altLang="en-US" baseline="-25000"/>
              <a:t>1</a:t>
            </a:r>
            <a:r>
              <a:rPr lang="en-US" altLang="en-US"/>
              <a:t>A</a:t>
            </a:r>
            <a:r>
              <a:rPr lang="en-US" altLang="en-US" baseline="-25000"/>
              <a:t>2 </a:t>
            </a:r>
            <a:r>
              <a:rPr lang="en-US" altLang="en-US"/>
              <a:t>and B = B</a:t>
            </a:r>
            <a:r>
              <a:rPr lang="en-US" altLang="en-US" baseline="-25000"/>
              <a:t>1</a:t>
            </a:r>
            <a:r>
              <a:rPr lang="en-US" altLang="en-US"/>
              <a:t>B</a:t>
            </a:r>
            <a:r>
              <a:rPr lang="en-US" altLang="en-US" baseline="-25000"/>
              <a:t>2   </a:t>
            </a:r>
            <a:r>
              <a:rPr lang="en-US" altLang="en-US"/>
              <a:t>(where A and B are </a:t>
            </a:r>
            <a:r>
              <a:rPr lang="en-US" altLang="en-US" i="1"/>
              <a:t>n</a:t>
            </a:r>
            <a:r>
              <a:rPr lang="en-US" altLang="en-US"/>
              <a:t>-digit, </a:t>
            </a:r>
          </a:p>
          <a:p>
            <a:pPr marL="0" indent="0">
              <a:buNone/>
            </a:pPr>
            <a:r>
              <a:rPr lang="en-US" altLang="en-US"/>
              <a:t>A</a:t>
            </a:r>
            <a:r>
              <a:rPr lang="en-US" altLang="en-US" baseline="-25000"/>
              <a:t>1</a:t>
            </a:r>
            <a:r>
              <a:rPr lang="en-US" altLang="en-US"/>
              <a:t>, A</a:t>
            </a:r>
            <a:r>
              <a:rPr lang="en-US" altLang="en-US" baseline="-25000"/>
              <a:t>2</a:t>
            </a:r>
            <a:r>
              <a:rPr lang="en-US" altLang="en-US"/>
              <a:t>, B</a:t>
            </a:r>
            <a:r>
              <a:rPr lang="en-US" altLang="en-US" baseline="-25000"/>
              <a:t>1</a:t>
            </a:r>
            <a:r>
              <a:rPr lang="en-US" altLang="en-US"/>
              <a:t>,</a:t>
            </a:r>
            <a:r>
              <a:rPr lang="en-US" altLang="en-US" baseline="-25000"/>
              <a:t> </a:t>
            </a:r>
            <a:r>
              <a:rPr lang="en-US" altLang="en-US"/>
              <a:t>B</a:t>
            </a:r>
            <a:r>
              <a:rPr lang="en-US" altLang="en-US" baseline="-25000"/>
              <a:t>2 </a:t>
            </a:r>
            <a:r>
              <a:rPr lang="en-US" altLang="en-US"/>
              <a:t>are </a:t>
            </a:r>
            <a:r>
              <a:rPr lang="en-US" altLang="en-US" i="1"/>
              <a:t>n/</a:t>
            </a:r>
            <a:r>
              <a:rPr lang="en-US" altLang="en-US"/>
              <a:t>2-digit numbers),</a:t>
            </a:r>
          </a:p>
          <a:p>
            <a:pPr marL="0" indent="0">
              <a:buNone/>
            </a:pPr>
            <a:r>
              <a:rPr lang="en-US" altLang="en-US"/>
              <a:t>A </a:t>
            </a:r>
            <a:r>
              <a:rPr lang="en-US" altLang="en-US" b="0">
                <a:sym typeface="Symbol" panose="05050102010706020507" pitchFamily="18" charset="2"/>
              </a:rPr>
              <a:t> </a:t>
            </a:r>
            <a:r>
              <a:rPr lang="en-US" altLang="en-US"/>
              <a:t>B = A</a:t>
            </a:r>
            <a:r>
              <a:rPr lang="en-US" altLang="en-US" baseline="-25000"/>
              <a:t>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1</a:t>
            </a:r>
            <a:r>
              <a:rPr lang="en-US" altLang="en-US"/>
              <a:t>·10</a:t>
            </a:r>
            <a:r>
              <a:rPr lang="en-US" altLang="en-US" i="1" baseline="30000"/>
              <a:t>n</a:t>
            </a:r>
            <a:r>
              <a:rPr lang="en-US" altLang="en-US" baseline="30000"/>
              <a:t>  </a:t>
            </a:r>
            <a:r>
              <a:rPr lang="en-US" altLang="en-US"/>
              <a:t>+ (A</a:t>
            </a:r>
            <a:r>
              <a:rPr lang="en-US" altLang="en-US" baseline="-25000"/>
              <a:t>1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2 </a:t>
            </a:r>
            <a:r>
              <a:rPr lang="en-US" altLang="en-US"/>
              <a:t>+ A</a:t>
            </a:r>
            <a:r>
              <a:rPr lang="en-US" altLang="en-US" baseline="-25000"/>
              <a:t>2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1</a:t>
            </a:r>
            <a:r>
              <a:rPr lang="en-US" altLang="en-US"/>
              <a:t>) ·10</a:t>
            </a:r>
            <a:r>
              <a:rPr lang="en-US" altLang="en-US" i="1" baseline="30000"/>
              <a:t>n/</a:t>
            </a:r>
            <a:r>
              <a:rPr lang="en-US" altLang="en-US" baseline="30000"/>
              <a:t>2 </a:t>
            </a:r>
            <a:r>
              <a:rPr lang="en-US" altLang="en-US"/>
              <a:t>+ A</a:t>
            </a:r>
            <a:r>
              <a:rPr lang="en-US" altLang="en-US" baseline="-25000"/>
              <a:t>2 </a:t>
            </a:r>
            <a:r>
              <a:rPr lang="en-US" altLang="en-US" b="0">
                <a:sym typeface="Symbol" panose="05050102010706020507" pitchFamily="18" charset="2"/>
              </a:rPr>
              <a:t></a:t>
            </a:r>
            <a:r>
              <a:rPr lang="en-US" altLang="en-US"/>
              <a:t> B</a:t>
            </a:r>
            <a:r>
              <a:rPr lang="en-US" altLang="en-US" baseline="-25000"/>
              <a:t>2</a:t>
            </a:r>
            <a:br>
              <a:rPr lang="en-US" altLang="en-US" baseline="-25000"/>
            </a:br>
            <a:endParaRPr lang="en-US" altLang="en-US" baseline="-25000"/>
          </a:p>
          <a:p>
            <a:pPr marL="0" indent="0">
              <a:buNone/>
            </a:pPr>
            <a:r>
              <a:rPr lang="en-US" altLang="en-US"/>
              <a:t>Recurrence for the number of one-digit multiplications M(</a:t>
            </a:r>
            <a:r>
              <a:rPr lang="en-US" altLang="en-US" i="1"/>
              <a:t>n</a:t>
            </a:r>
            <a:r>
              <a:rPr lang="en-US" altLang="en-US"/>
              <a:t>): </a:t>
            </a:r>
          </a:p>
          <a:p>
            <a:pPr marL="0" indent="0">
              <a:buNone/>
            </a:pPr>
            <a:r>
              <a:rPr lang="en-US" altLang="en-US" i="1"/>
              <a:t>                             </a:t>
            </a:r>
            <a:r>
              <a:rPr lang="en-US" altLang="en-US"/>
              <a:t>M(</a:t>
            </a:r>
            <a:r>
              <a:rPr lang="en-US" altLang="en-US" i="1"/>
              <a:t>n</a:t>
            </a:r>
            <a:r>
              <a:rPr lang="en-US" altLang="en-US"/>
              <a:t>) = 4M(</a:t>
            </a:r>
            <a:r>
              <a:rPr lang="en-US" altLang="en-US" i="1"/>
              <a:t>n</a:t>
            </a:r>
            <a:r>
              <a:rPr lang="en-US" altLang="en-US"/>
              <a:t>/2),   M(1) = 1</a:t>
            </a:r>
            <a:br>
              <a:rPr lang="en-US" altLang="en-US"/>
            </a:br>
            <a:r>
              <a:rPr lang="en-US" altLang="en-US"/>
              <a:t>Solution: M(</a:t>
            </a:r>
            <a:r>
              <a:rPr lang="en-US" altLang="en-US" i="1"/>
              <a:t>n</a:t>
            </a:r>
            <a:r>
              <a:rPr lang="en-US" altLang="en-US"/>
              <a:t>) = </a:t>
            </a:r>
            <a:r>
              <a:rPr lang="en-US" altLang="en-US" i="1"/>
              <a:t>n</a:t>
            </a:r>
            <a:r>
              <a:rPr lang="en-US" altLang="en-US" baseline="3000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3264281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4241-B2A1-40EC-BEF1-E9A837CD1EE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Second Divide-and-Conquer Algorithm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95400"/>
            <a:ext cx="8763000" cy="5562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A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 = A</a:t>
            </a:r>
            <a:r>
              <a:rPr lang="en-US" altLang="en-US" baseline="-25000" dirty="0"/>
              <a:t>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1</a:t>
            </a:r>
            <a:r>
              <a:rPr lang="en-US" altLang="en-US" dirty="0"/>
              <a:t>·10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  </a:t>
            </a:r>
            <a:r>
              <a:rPr lang="en-US" altLang="en-US" dirty="0"/>
              <a:t>+ (A</a:t>
            </a:r>
            <a:r>
              <a:rPr lang="en-US" altLang="en-US" baseline="-25000" dirty="0"/>
              <a:t>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2 </a:t>
            </a:r>
            <a:r>
              <a:rPr lang="en-US" altLang="en-US" dirty="0"/>
              <a:t>+ A</a:t>
            </a:r>
            <a:r>
              <a:rPr lang="en-US" altLang="en-US" baseline="-25000" dirty="0"/>
              <a:t>2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1</a:t>
            </a:r>
            <a:r>
              <a:rPr lang="en-US" altLang="en-US" dirty="0"/>
              <a:t>) ·10</a:t>
            </a:r>
            <a:r>
              <a:rPr lang="en-US" altLang="en-US" i="1" baseline="30000" dirty="0"/>
              <a:t>n/</a:t>
            </a:r>
            <a:r>
              <a:rPr lang="en-US" altLang="en-US" baseline="30000" dirty="0"/>
              <a:t>2 </a:t>
            </a:r>
            <a:r>
              <a:rPr lang="en-US" altLang="en-US" dirty="0"/>
              <a:t>+ A</a:t>
            </a:r>
            <a:r>
              <a:rPr lang="en-US" altLang="en-US" baseline="-25000" dirty="0"/>
              <a:t>2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2</a:t>
            </a:r>
            <a:br>
              <a:rPr lang="en-US" altLang="en-US" baseline="-25000" dirty="0"/>
            </a:br>
            <a:endParaRPr lang="en-US" altLang="en-US" baseline="-25000" dirty="0"/>
          </a:p>
          <a:p>
            <a:pPr marL="0" indent="0">
              <a:buNone/>
            </a:pPr>
            <a:r>
              <a:rPr lang="en-US" altLang="en-US" dirty="0"/>
              <a:t>The idea is to decrease the number of multiplications from 4 to 3:  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   (A</a:t>
            </a:r>
            <a:r>
              <a:rPr lang="en-US" altLang="en-US" baseline="-25000" dirty="0"/>
              <a:t>1</a:t>
            </a:r>
            <a:r>
              <a:rPr lang="en-US" altLang="en-US" dirty="0"/>
              <a:t> + A</a:t>
            </a:r>
            <a:r>
              <a:rPr lang="en-US" altLang="en-US" baseline="-25000" dirty="0"/>
              <a:t>2</a:t>
            </a:r>
            <a:r>
              <a:rPr lang="en-US" altLang="en-US" dirty="0"/>
              <a:t> )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(B</a:t>
            </a:r>
            <a:r>
              <a:rPr lang="en-US" altLang="en-US" baseline="-25000" dirty="0"/>
              <a:t>1</a:t>
            </a:r>
            <a:r>
              <a:rPr lang="en-US" altLang="en-US" dirty="0"/>
              <a:t> + B</a:t>
            </a:r>
            <a:r>
              <a:rPr lang="en-US" altLang="en-US" baseline="-25000" dirty="0"/>
              <a:t>2</a:t>
            </a:r>
            <a:r>
              <a:rPr lang="en-US" altLang="en-US" dirty="0"/>
              <a:t> ) = A</a:t>
            </a:r>
            <a:r>
              <a:rPr lang="en-US" altLang="en-US" baseline="-25000" dirty="0"/>
              <a:t>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1</a:t>
            </a:r>
            <a:r>
              <a:rPr lang="en-US" altLang="en-US" dirty="0"/>
              <a:t> + (A</a:t>
            </a:r>
            <a:r>
              <a:rPr lang="en-US" altLang="en-US" baseline="-25000" dirty="0"/>
              <a:t>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2 </a:t>
            </a:r>
            <a:r>
              <a:rPr lang="en-US" altLang="en-US" dirty="0"/>
              <a:t>+ A</a:t>
            </a:r>
            <a:r>
              <a:rPr lang="en-US" altLang="en-US" baseline="-25000" dirty="0"/>
              <a:t>2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1</a:t>
            </a:r>
            <a:r>
              <a:rPr lang="en-US" altLang="en-US" dirty="0"/>
              <a:t>) + A</a:t>
            </a:r>
            <a:r>
              <a:rPr lang="en-US" altLang="en-US" baseline="-25000" dirty="0"/>
              <a:t>2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2,</a:t>
            </a:r>
            <a:br>
              <a:rPr lang="en-US" altLang="en-US" baseline="-25000" dirty="0"/>
            </a:br>
            <a:br>
              <a:rPr lang="en-US" altLang="en-US" dirty="0"/>
            </a:br>
            <a:r>
              <a:rPr lang="en-US" altLang="en-US" dirty="0"/>
              <a:t>I.e., (A</a:t>
            </a:r>
            <a:r>
              <a:rPr lang="en-US" altLang="en-US" baseline="-25000" dirty="0"/>
              <a:t>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2 </a:t>
            </a:r>
            <a:r>
              <a:rPr lang="en-US" altLang="en-US" dirty="0"/>
              <a:t>+ A</a:t>
            </a:r>
            <a:r>
              <a:rPr lang="en-US" altLang="en-US" baseline="-25000" dirty="0"/>
              <a:t>2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1</a:t>
            </a:r>
            <a:r>
              <a:rPr lang="en-US" altLang="en-US" dirty="0"/>
              <a:t>) = (A</a:t>
            </a:r>
            <a:r>
              <a:rPr lang="en-US" altLang="en-US" baseline="-25000" dirty="0"/>
              <a:t>1</a:t>
            </a:r>
            <a:r>
              <a:rPr lang="en-US" altLang="en-US" dirty="0"/>
              <a:t> + A</a:t>
            </a:r>
            <a:r>
              <a:rPr lang="en-US" altLang="en-US" baseline="-25000" dirty="0"/>
              <a:t>2</a:t>
            </a:r>
            <a:r>
              <a:rPr lang="en-US" altLang="en-US" dirty="0"/>
              <a:t> )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(B</a:t>
            </a:r>
            <a:r>
              <a:rPr lang="en-US" altLang="en-US" baseline="-25000" dirty="0"/>
              <a:t>1</a:t>
            </a:r>
            <a:r>
              <a:rPr lang="en-US" altLang="en-US" dirty="0"/>
              <a:t> + B</a:t>
            </a:r>
            <a:r>
              <a:rPr lang="en-US" altLang="en-US" baseline="-25000" dirty="0"/>
              <a:t>2</a:t>
            </a:r>
            <a:r>
              <a:rPr lang="en-US" altLang="en-US" dirty="0"/>
              <a:t> ) - A</a:t>
            </a:r>
            <a:r>
              <a:rPr lang="en-US" altLang="en-US" baseline="-25000" dirty="0"/>
              <a:t>1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1</a:t>
            </a:r>
            <a:r>
              <a:rPr lang="en-US" altLang="en-US" dirty="0"/>
              <a:t> - A</a:t>
            </a:r>
            <a:r>
              <a:rPr lang="en-US" altLang="en-US" baseline="-25000" dirty="0"/>
              <a:t>2 </a:t>
            </a:r>
            <a:r>
              <a:rPr lang="en-US" altLang="en-US" b="0" dirty="0">
                <a:sym typeface="Symbol" panose="05050102010706020507" pitchFamily="18" charset="2"/>
              </a:rPr>
              <a:t></a:t>
            </a:r>
            <a:r>
              <a:rPr lang="en-US" altLang="en-US" dirty="0"/>
              <a:t> B</a:t>
            </a:r>
            <a:r>
              <a:rPr lang="en-US" altLang="en-US" baseline="-25000" dirty="0"/>
              <a:t>2,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/>
              <a:t>which requires only 3 multiplications at the expense of (4-1) extra add/sub.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en-US" altLang="en-US" dirty="0"/>
            </a:br>
            <a:r>
              <a:rPr lang="en-US" altLang="en-US" dirty="0"/>
              <a:t>Recurrence for the  number of multiplications M(</a:t>
            </a:r>
            <a:r>
              <a:rPr lang="en-US" altLang="en-US" i="1" dirty="0"/>
              <a:t>n</a:t>
            </a:r>
            <a:r>
              <a:rPr lang="en-US" altLang="en-US" dirty="0"/>
              <a:t>):</a:t>
            </a:r>
            <a:br>
              <a:rPr lang="en-US" altLang="en-US" dirty="0"/>
            </a:br>
            <a:r>
              <a:rPr lang="en-US" altLang="en-US" dirty="0"/>
              <a:t>                             M(</a:t>
            </a:r>
            <a:r>
              <a:rPr lang="en-US" altLang="en-US" i="1" dirty="0"/>
              <a:t>n</a:t>
            </a:r>
            <a:r>
              <a:rPr lang="en-US" altLang="en-US" dirty="0"/>
              <a:t>) = 3</a:t>
            </a:r>
            <a:r>
              <a:rPr lang="en-US" altLang="en-US" i="1" dirty="0"/>
              <a:t>M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/2),   M(1) = 1</a:t>
            </a:r>
            <a:br>
              <a:rPr lang="en-US" altLang="en-US" dirty="0"/>
            </a:br>
            <a:endParaRPr lang="en-US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215282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5F31-B86B-404D-BA50-689261FB855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1981200" y="228600"/>
            <a:ext cx="7588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General Divide-and-Conquer Recurrence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981200" y="10668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algn="l">
              <a:spcBef>
                <a:spcPct val="20000"/>
              </a:spcBef>
              <a:buClr>
                <a:srgbClr val="A50021"/>
              </a:buClr>
              <a:buSzPct val="75000"/>
              <a:buFont typeface="Monotype Sorts" pitchFamily="2" charset="2"/>
              <a:buChar char="b"/>
              <a:defRPr kumimoji="1" sz="24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838200" indent="-381000" algn="l">
              <a:spcBef>
                <a:spcPct val="20000"/>
              </a:spcBef>
              <a:buClr>
                <a:srgbClr val="A50021"/>
              </a:buClr>
              <a:buChar char="•"/>
              <a:defRPr kumimoji="1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2573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7145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171700" indent="-342900" algn="l">
              <a:spcBef>
                <a:spcPct val="20000"/>
              </a:spcBef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i="1" dirty="0">
                <a:solidFill>
                  <a:srgbClr val="FF0000"/>
                </a:solidFill>
              </a:rPr>
              <a:t>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= </a:t>
            </a:r>
            <a:r>
              <a:rPr lang="en-US" altLang="en-US" i="1" dirty="0" err="1">
                <a:solidFill>
                  <a:srgbClr val="FF0000"/>
                </a:solidFill>
              </a:rPr>
              <a:t>aT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n/b</a:t>
            </a:r>
            <a:r>
              <a:rPr lang="en-US" altLang="en-US" dirty="0">
                <a:solidFill>
                  <a:srgbClr val="FF0000"/>
                </a:solidFill>
              </a:rPr>
              <a:t>) + </a:t>
            </a:r>
            <a:r>
              <a:rPr lang="en-US" altLang="en-US" i="1" dirty="0">
                <a:solidFill>
                  <a:srgbClr val="FF0000"/>
                </a:solidFill>
              </a:rPr>
              <a:t>f 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where </a:t>
            </a:r>
            <a:r>
              <a:rPr lang="en-US" altLang="en-US" i="1" dirty="0">
                <a:solidFill>
                  <a:srgbClr val="FF0000"/>
                </a:solidFill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),</a:t>
            </a:r>
            <a:r>
              <a:rPr lang="en-US" altLang="en-US" i="1" dirty="0">
                <a:solidFill>
                  <a:srgbClr val="FF0000"/>
                </a:solidFill>
              </a:rPr>
              <a:t>   d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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Master Theorem</a:t>
            </a:r>
            <a:r>
              <a:rPr lang="en-US" altLang="en-US" dirty="0">
                <a:solidFill>
                  <a:srgbClr val="FF0000"/>
                </a:solidFill>
              </a:rPr>
              <a:t>:    If </a:t>
            </a:r>
            <a:r>
              <a:rPr lang="en-US" altLang="en-US" i="1" dirty="0">
                <a:solidFill>
                  <a:srgbClr val="FF0000"/>
                </a:solidFill>
              </a:rPr>
              <a:t>a &lt;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=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i="1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log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&gt;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FF0000"/>
                </a:solidFill>
              </a:rPr>
              <a:t>n</a:t>
            </a:r>
            <a:r>
              <a:rPr lang="en-US" altLang="en-US" sz="2800" baseline="30000" dirty="0" err="1">
                <a:solidFill>
                  <a:srgbClr val="FF0000"/>
                </a:solidFill>
              </a:rPr>
              <a:t>log</a:t>
            </a:r>
            <a:r>
              <a:rPr lang="en-US" altLang="en-US" sz="2800" baseline="30000" dirty="0">
                <a:solidFill>
                  <a:srgbClr val="FF0000"/>
                </a:solidFill>
              </a:rPr>
              <a:t> </a:t>
            </a:r>
            <a:r>
              <a:rPr lang="en-US" altLang="en-US" sz="2800" i="1" baseline="14000" dirty="0">
                <a:solidFill>
                  <a:srgbClr val="FF0000"/>
                </a:solidFill>
              </a:rPr>
              <a:t>b </a:t>
            </a:r>
            <a:r>
              <a:rPr lang="en-US" altLang="en-US" sz="3200" i="1" baseline="30000" dirty="0">
                <a:solidFill>
                  <a:srgbClr val="FF0000"/>
                </a:solidFill>
              </a:rPr>
              <a:t>a 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Note: The same results hold with O instead of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buFont typeface="Monotype Sorts" pitchFamily="2" charset="2"/>
              <a:buNone/>
            </a:pP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104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403</TotalTime>
  <Words>1422</Words>
  <Application>Microsoft Office PowerPoint</Application>
  <PresentationFormat>Widescreen</PresentationFormat>
  <Paragraphs>166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Monotype Sorts</vt:lpstr>
      <vt:lpstr>Times New Roman</vt:lpstr>
      <vt:lpstr>Wingdings 3</vt:lpstr>
      <vt:lpstr>Wisp</vt:lpstr>
      <vt:lpstr>PowerPoint Presentation</vt:lpstr>
      <vt:lpstr>PowerPoint Presentation</vt:lpstr>
      <vt:lpstr>Multiplication of Large Integers</vt:lpstr>
      <vt:lpstr>Multiplication of Large Integers </vt:lpstr>
      <vt:lpstr>First Divide-and-Conquer Algorithm</vt:lpstr>
      <vt:lpstr>PowerPoint Presentation</vt:lpstr>
      <vt:lpstr>First Divide-and-Conquer Algorithm</vt:lpstr>
      <vt:lpstr>Second Divide-and-Conquer Algorithm</vt:lpstr>
      <vt:lpstr>PowerPoint Presentation</vt:lpstr>
      <vt:lpstr>Second Divide-and-Conquer Algorithm</vt:lpstr>
      <vt:lpstr>Matrix multiplication</vt:lpstr>
      <vt:lpstr>Strassen’s Matrix Multiplication</vt:lpstr>
      <vt:lpstr>Formulas for Strassen’s Algorithm</vt:lpstr>
      <vt:lpstr>Analysis of Strassen’s Algorithm</vt:lpstr>
      <vt:lpstr>PowerPoint Presentation</vt:lpstr>
      <vt:lpstr>Analysis of Strassen’s Algorithm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68</cp:revision>
  <dcterms:created xsi:type="dcterms:W3CDTF">2016-08-31T19:16:09Z</dcterms:created>
  <dcterms:modified xsi:type="dcterms:W3CDTF">2019-10-22T22:42:06Z</dcterms:modified>
</cp:coreProperties>
</file>