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303" r:id="rId4"/>
    <p:sldId id="302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7/29/2019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9CB602-4A6E-46E5-8FCB-0515048FCD7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4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4529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360C52-97AA-48A5-B3B9-AADB1203B49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4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9592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038755-BE72-4ACD-90D1-F73EE96FDCE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4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4464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B61DE-3BFF-46F3-B1F8-CD608C7F392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878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21D835-83B3-4145-8E7D-CF0BC7D0398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44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92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2205" y="411480"/>
            <a:ext cx="8915399" cy="3831336"/>
          </a:xfrm>
        </p:spPr>
        <p:txBody>
          <a:bodyPr>
            <a:normAutofit/>
          </a:bodyPr>
          <a:lstStyle/>
          <a:p>
            <a:r>
              <a:rPr lang="en-US" dirty="0"/>
              <a:t>CMPS 3120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				</a:t>
            </a:r>
            <a:r>
              <a:rPr lang="en-US" b="1" dirty="0"/>
              <a:t>Algorithm Analysis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Dr. Chengwei Lei</a:t>
            </a:r>
          </a:p>
          <a:p>
            <a:pPr algn="ctr"/>
            <a:r>
              <a:rPr lang="en-US" dirty="0"/>
              <a:t>CEECS</a:t>
            </a:r>
          </a:p>
          <a:p>
            <a:pPr algn="ctr"/>
            <a:r>
              <a:rPr lang="en-US" dirty="0"/>
              <a:t>California State University, Bakersfield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92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AE0A-1E3B-45CB-8AF6-54E29A0345A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7664450" cy="685800"/>
          </a:xfrm>
        </p:spPr>
        <p:txBody>
          <a:bodyPr/>
          <a:lstStyle/>
          <a:p>
            <a:r>
              <a:rPr lang="en-US" altLang="en-US"/>
              <a:t>Transform and Conquer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295401"/>
            <a:ext cx="8458200" cy="4829175"/>
          </a:xfrm>
        </p:spPr>
        <p:txBody>
          <a:bodyPr>
            <a:normAutofit fontScale="92500" lnSpcReduction="10000"/>
          </a:bodyPr>
          <a:lstStyle/>
          <a:p>
            <a:pPr>
              <a:buFont typeface="Monotype Sorts" pitchFamily="2" charset="2"/>
              <a:buNone/>
            </a:pPr>
            <a:r>
              <a:rPr lang="en-US" altLang="en-US" sz="2800"/>
              <a:t>This group of techniques solves a problem by a </a:t>
            </a:r>
            <a:r>
              <a:rPr lang="en-US" altLang="en-US" sz="2800" i="1"/>
              <a:t>transformation</a:t>
            </a:r>
            <a:r>
              <a:rPr lang="en-US" altLang="en-US" sz="2800"/>
              <a:t> to</a:t>
            </a:r>
            <a:br>
              <a:rPr lang="en-US" altLang="en-US" sz="2800" i="1"/>
            </a:br>
            <a:endParaRPr lang="en-US" altLang="en-US" sz="2800"/>
          </a:p>
          <a:p>
            <a:r>
              <a:rPr lang="en-US" altLang="en-US" sz="2800"/>
              <a:t>a simpler/more convenient instance of the same  problem (</a:t>
            </a:r>
            <a:r>
              <a:rPr lang="en-US" altLang="en-US" sz="2800" i="1"/>
              <a:t>instance simplification</a:t>
            </a:r>
            <a:r>
              <a:rPr lang="en-US" altLang="en-US" sz="2800"/>
              <a:t>) </a:t>
            </a:r>
            <a:br>
              <a:rPr lang="en-US" altLang="en-US" sz="2800"/>
            </a:br>
            <a:endParaRPr lang="en-US" altLang="en-US" sz="2800"/>
          </a:p>
          <a:p>
            <a:r>
              <a:rPr lang="en-US" altLang="en-US" sz="2800"/>
              <a:t>a different representation of the same instance (</a:t>
            </a:r>
            <a:r>
              <a:rPr lang="en-US" altLang="en-US" sz="2800" i="1"/>
              <a:t>representation change</a:t>
            </a:r>
            <a:r>
              <a:rPr lang="en-US" altLang="en-US" sz="2800"/>
              <a:t>)</a:t>
            </a:r>
            <a:br>
              <a:rPr lang="en-US" altLang="en-US" sz="2800"/>
            </a:br>
            <a:endParaRPr lang="en-US" altLang="en-US" sz="2800"/>
          </a:p>
          <a:p>
            <a:r>
              <a:rPr lang="en-US" altLang="en-US" sz="2800"/>
              <a:t>a different problem for which an algorithm is already available (</a:t>
            </a:r>
            <a:r>
              <a:rPr lang="en-US" altLang="en-US" sz="2800" i="1"/>
              <a:t>problem reduction</a:t>
            </a:r>
            <a:r>
              <a:rPr lang="en-US" altLang="en-US" sz="2800"/>
              <a:t>) </a:t>
            </a:r>
            <a:br>
              <a:rPr lang="en-US" altLang="en-US" sz="2800"/>
            </a:b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1838579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checking if all elements are distinct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52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computing the median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05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547D7-86B2-446D-88FF-689EA20FDDB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Instance simplification - Presorting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95400"/>
            <a:ext cx="8534400" cy="51816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Solve a problem’s instance  by transforming it into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another simpler/easier instance of the same problem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 dirty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u="sng" dirty="0"/>
              <a:t>Presorting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Many problems involving lists are easier when list is sorted, e.g.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searching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computing the median (selection problem)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checking if all elements  are distinct (element uniqueness)</a:t>
            </a:r>
            <a:br>
              <a:rPr lang="en-US" altLang="en-US" dirty="0"/>
            </a:br>
            <a:endParaRPr lang="en-US" altLang="en-US" dirty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Also: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Topological sorting helps solving some problems for </a:t>
            </a:r>
            <a:r>
              <a:rPr lang="en-US" altLang="en-US" dirty="0" err="1"/>
              <a:t>dags</a:t>
            </a:r>
            <a:r>
              <a:rPr lang="en-US" altLang="en-US" dirty="0"/>
              <a:t>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Presorting is used in many geometric algorithms.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7214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19A6-36BE-4ED0-9DA8-07903F8C86E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fast can we sort ?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66826"/>
            <a:ext cx="8534400" cy="5591175"/>
          </a:xfrm>
        </p:spPr>
        <p:txBody>
          <a:bodyPr/>
          <a:lstStyle/>
          <a:p>
            <a:pPr marL="290513" indent="-290513">
              <a:buNone/>
            </a:pPr>
            <a:r>
              <a:rPr lang="en-US" altLang="en-US"/>
              <a:t>Efficiency of algorithms involving sorting depends on</a:t>
            </a:r>
          </a:p>
          <a:p>
            <a:pPr marL="290513" indent="-290513">
              <a:buNone/>
            </a:pPr>
            <a:r>
              <a:rPr lang="en-US" altLang="en-US"/>
              <a:t>efficiency of sorting.</a:t>
            </a:r>
            <a:endParaRPr lang="en-US" altLang="en-US" sz="2800"/>
          </a:p>
          <a:p>
            <a:pPr marL="290513" indent="-290513">
              <a:buNone/>
            </a:pPr>
            <a:endParaRPr lang="en-US" altLang="en-US"/>
          </a:p>
          <a:p>
            <a:pPr marL="290513" indent="-290513">
              <a:buNone/>
            </a:pPr>
            <a:r>
              <a:rPr lang="en-US" altLang="en-US" u="sng"/>
              <a:t>Theorem</a:t>
            </a:r>
            <a:r>
              <a:rPr lang="en-US" altLang="en-US"/>
              <a:t> (see Sec. 11.2):  </a:t>
            </a:r>
            <a:r>
              <a:rPr lang="en-US" altLang="en-US">
                <a:sym typeface="Symbol" panose="05050102010706020507" pitchFamily="18" charset="2"/>
              </a:rPr>
              <a:t></a:t>
            </a:r>
            <a:r>
              <a:rPr lang="en-US" altLang="en-US"/>
              <a:t>log</a:t>
            </a:r>
            <a:r>
              <a:rPr lang="en-US" altLang="en-US" baseline="-25000"/>
              <a:t>2 </a:t>
            </a:r>
            <a:r>
              <a:rPr lang="en-US" altLang="en-US" i="1"/>
              <a:t>n</a:t>
            </a:r>
            <a:r>
              <a:rPr lang="en-US" altLang="en-US"/>
              <a:t>!</a:t>
            </a:r>
            <a:r>
              <a:rPr lang="en-US" altLang="en-US">
                <a:sym typeface="Symbol" panose="05050102010706020507" pitchFamily="18" charset="2"/>
              </a:rPr>
              <a:t>  </a:t>
            </a:r>
            <a:r>
              <a:rPr lang="en-US" altLang="en-US" i="1">
                <a:sym typeface="Symbol" panose="05050102010706020507" pitchFamily="18" charset="2"/>
              </a:rPr>
              <a:t>n </a:t>
            </a:r>
            <a:r>
              <a:rPr lang="en-US" altLang="en-US"/>
              <a:t>log</a:t>
            </a:r>
            <a:r>
              <a:rPr lang="en-US" altLang="en-US" baseline="-25000"/>
              <a:t>2 </a:t>
            </a:r>
            <a:r>
              <a:rPr lang="en-US" altLang="en-US" i="1"/>
              <a:t>n  </a:t>
            </a:r>
            <a:r>
              <a:rPr lang="en-US" altLang="en-US"/>
              <a:t>comparisons are necessary in the worst case to sort a list of size </a:t>
            </a:r>
            <a:r>
              <a:rPr lang="en-US" altLang="en-US" i="1"/>
              <a:t>n</a:t>
            </a:r>
            <a:r>
              <a:rPr lang="en-US" altLang="en-US"/>
              <a:t> by </a:t>
            </a:r>
            <a:r>
              <a:rPr lang="en-US" altLang="en-US" u="sng"/>
              <a:t>any</a:t>
            </a:r>
            <a:r>
              <a:rPr lang="en-US" altLang="en-US"/>
              <a:t> comparison-based algorithm.</a:t>
            </a:r>
            <a:br>
              <a:rPr lang="en-US" altLang="en-US"/>
            </a:br>
            <a:endParaRPr lang="en-US" altLang="en-US"/>
          </a:p>
          <a:p>
            <a:pPr marL="290513" indent="-290513">
              <a:lnSpc>
                <a:spcPct val="90000"/>
              </a:lnSpc>
              <a:buNone/>
            </a:pPr>
            <a:r>
              <a:rPr lang="en-US" altLang="en-US"/>
              <a:t>Note: About </a:t>
            </a:r>
            <a:r>
              <a:rPr lang="en-US" altLang="en-US" i="1"/>
              <a:t>n</a:t>
            </a:r>
            <a:r>
              <a:rPr lang="en-US" altLang="en-US"/>
              <a:t>log</a:t>
            </a:r>
            <a:r>
              <a:rPr lang="en-US" altLang="en-US" baseline="-25000"/>
              <a:t>2 </a:t>
            </a:r>
            <a:r>
              <a:rPr lang="en-US" altLang="en-US" i="1"/>
              <a:t>n</a:t>
            </a:r>
            <a:r>
              <a:rPr lang="en-US" altLang="en-US"/>
              <a:t> comparisons are also sufficient to sort array of size </a:t>
            </a:r>
            <a:r>
              <a:rPr lang="en-US" altLang="en-US" i="1"/>
              <a:t>n </a:t>
            </a:r>
            <a:r>
              <a:rPr lang="en-US" altLang="en-US"/>
              <a:t>(by mergesort).</a:t>
            </a:r>
          </a:p>
        </p:txBody>
      </p:sp>
    </p:spTree>
    <p:extLst>
      <p:ext uri="{BB962C8B-B14F-4D97-AF65-F5344CB8AC3E}">
        <p14:creationId xmlns:p14="http://schemas.microsoft.com/office/powerpoint/2010/main" val="3851734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871D-E333-43AC-88AD-77728C2DB66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Searching with presorting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66826"/>
            <a:ext cx="8534400" cy="5362575"/>
          </a:xfrm>
        </p:spPr>
        <p:txBody>
          <a:bodyPr/>
          <a:lstStyle/>
          <a:p>
            <a:pPr marL="290513" indent="-290513">
              <a:buNone/>
            </a:pPr>
            <a:r>
              <a:rPr lang="en-US" altLang="en-US"/>
              <a:t>Problem: Search for a given </a:t>
            </a:r>
            <a:r>
              <a:rPr lang="en-US" altLang="en-US" i="1"/>
              <a:t>K</a:t>
            </a:r>
            <a:r>
              <a:rPr lang="en-US" altLang="en-US"/>
              <a:t> in A[0..</a:t>
            </a:r>
            <a:r>
              <a:rPr lang="en-US" altLang="en-US" i="1"/>
              <a:t>n</a:t>
            </a:r>
            <a:r>
              <a:rPr lang="en-US" altLang="en-US"/>
              <a:t>-1]</a:t>
            </a:r>
            <a:r>
              <a:rPr lang="en-US" altLang="en-US" sz="2800"/>
              <a:t> </a:t>
            </a:r>
          </a:p>
          <a:p>
            <a:pPr marL="290513" indent="-290513">
              <a:buNone/>
            </a:pPr>
            <a:endParaRPr lang="en-US" altLang="en-US"/>
          </a:p>
          <a:p>
            <a:pPr marL="290513" indent="-290513">
              <a:buNone/>
            </a:pPr>
            <a:r>
              <a:rPr lang="en-US" altLang="en-US"/>
              <a:t>Presorting-based algorithm:</a:t>
            </a:r>
          </a:p>
          <a:p>
            <a:pPr marL="290513" indent="-290513">
              <a:buNone/>
            </a:pPr>
            <a:r>
              <a:rPr lang="en-US" altLang="en-US"/>
              <a:t>	Stage 1  Sort the array by an efficient sorting algorithm</a:t>
            </a:r>
          </a:p>
          <a:p>
            <a:pPr marL="290513" indent="-290513">
              <a:buNone/>
            </a:pPr>
            <a:r>
              <a:rPr lang="en-US" altLang="en-US"/>
              <a:t>    Stage 2  Apply binary search </a:t>
            </a:r>
          </a:p>
          <a:p>
            <a:pPr marL="290513" indent="-290513">
              <a:buNone/>
            </a:pPr>
            <a:endParaRPr lang="en-US" altLang="en-US"/>
          </a:p>
          <a:p>
            <a:pPr marL="290513" indent="-290513">
              <a:buNone/>
            </a:pPr>
            <a:r>
              <a:rPr lang="en-US" altLang="en-US"/>
              <a:t>Efficiency: </a:t>
            </a:r>
            <a:r>
              <a:rPr lang="el-GR" altLang="en-US">
                <a:cs typeface="Times New Roman" panose="02020603050405020304" pitchFamily="18" charset="0"/>
              </a:rPr>
              <a:t>Θ</a:t>
            </a:r>
            <a:r>
              <a:rPr lang="en-US" altLang="en-US">
                <a:cs typeface="Times New Roman" panose="02020603050405020304" pitchFamily="18" charset="0"/>
              </a:rPr>
              <a:t>(</a:t>
            </a:r>
            <a:r>
              <a:rPr lang="en-US" altLang="en-US" i="1">
                <a:cs typeface="Times New Roman" panose="02020603050405020304" pitchFamily="18" charset="0"/>
              </a:rPr>
              <a:t>n</a:t>
            </a:r>
            <a:r>
              <a:rPr lang="en-US" altLang="en-US">
                <a:cs typeface="Times New Roman" panose="02020603050405020304" pitchFamily="18" charset="0"/>
              </a:rPr>
              <a:t>log </a:t>
            </a:r>
            <a:r>
              <a:rPr lang="en-US" altLang="en-US" i="1">
                <a:cs typeface="Times New Roman" panose="02020603050405020304" pitchFamily="18" charset="0"/>
              </a:rPr>
              <a:t>n</a:t>
            </a:r>
            <a:r>
              <a:rPr lang="en-US" altLang="en-US">
                <a:cs typeface="Times New Roman" panose="02020603050405020304" pitchFamily="18" charset="0"/>
              </a:rPr>
              <a:t>) + O(log </a:t>
            </a:r>
            <a:r>
              <a:rPr lang="en-US" altLang="en-US" i="1">
                <a:cs typeface="Times New Roman" panose="02020603050405020304" pitchFamily="18" charset="0"/>
              </a:rPr>
              <a:t>n</a:t>
            </a:r>
            <a:r>
              <a:rPr lang="en-US" altLang="en-US">
                <a:cs typeface="Times New Roman" panose="02020603050405020304" pitchFamily="18" charset="0"/>
              </a:rPr>
              <a:t>) = </a:t>
            </a:r>
            <a:r>
              <a:rPr lang="el-GR" altLang="en-US">
                <a:cs typeface="Times New Roman" panose="02020603050405020304" pitchFamily="18" charset="0"/>
              </a:rPr>
              <a:t>Θ</a:t>
            </a:r>
            <a:r>
              <a:rPr lang="en-US" altLang="en-US">
                <a:cs typeface="Times New Roman" panose="02020603050405020304" pitchFamily="18" charset="0"/>
              </a:rPr>
              <a:t>(</a:t>
            </a:r>
            <a:r>
              <a:rPr lang="en-US" altLang="en-US" i="1">
                <a:cs typeface="Times New Roman" panose="02020603050405020304" pitchFamily="18" charset="0"/>
              </a:rPr>
              <a:t>n</a:t>
            </a:r>
            <a:r>
              <a:rPr lang="en-US" altLang="en-US">
                <a:cs typeface="Times New Roman" panose="02020603050405020304" pitchFamily="18" charset="0"/>
              </a:rPr>
              <a:t>log </a:t>
            </a:r>
            <a:r>
              <a:rPr lang="en-US" altLang="en-US" i="1">
                <a:cs typeface="Times New Roman" panose="02020603050405020304" pitchFamily="18" charset="0"/>
              </a:rPr>
              <a:t>n</a:t>
            </a:r>
            <a:r>
              <a:rPr lang="en-US" altLang="en-US">
                <a:cs typeface="Times New Roman" panose="02020603050405020304" pitchFamily="18" charset="0"/>
              </a:rPr>
              <a:t>) </a:t>
            </a:r>
            <a:endParaRPr lang="en-US" altLang="en-US"/>
          </a:p>
          <a:p>
            <a:pPr marL="290513" indent="-290513">
              <a:buNone/>
            </a:pPr>
            <a:endParaRPr lang="en-US" altLang="en-US"/>
          </a:p>
          <a:p>
            <a:pPr marL="290513" indent="-290513">
              <a:buNone/>
            </a:pPr>
            <a:r>
              <a:rPr lang="en-US" altLang="en-US"/>
              <a:t>Good or bad?</a:t>
            </a:r>
          </a:p>
          <a:p>
            <a:pPr marL="290513" indent="-290513">
              <a:buNone/>
            </a:pPr>
            <a:r>
              <a:rPr lang="en-US" altLang="en-US"/>
              <a:t>Why do we have our dictionaries, telephone directories, etc. sorted?</a:t>
            </a:r>
            <a:br>
              <a:rPr lang="en-US" altLang="en-US"/>
            </a:b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2333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0BEE2-7EA7-4EFA-8322-999167B0739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Element Uniqueness with presorting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66826"/>
            <a:ext cx="8534400" cy="5286375"/>
          </a:xfrm>
        </p:spPr>
        <p:txBody>
          <a:bodyPr>
            <a:normAutofit lnSpcReduction="10000"/>
          </a:bodyPr>
          <a:lstStyle/>
          <a:p>
            <a:r>
              <a:rPr lang="en-US" altLang="en-US"/>
              <a:t>Presorting-based</a:t>
            </a:r>
            <a:r>
              <a:rPr lang="en-US" altLang="en-US" sz="2800"/>
              <a:t> algorithm</a:t>
            </a:r>
            <a:endParaRPr lang="en-US" altLang="en-US"/>
          </a:p>
          <a:p>
            <a:pPr lvl="1">
              <a:buFontTx/>
              <a:buNone/>
            </a:pPr>
            <a:r>
              <a:rPr lang="en-US" altLang="en-US" sz="2400">
                <a:cs typeface="Times New Roman" panose="02020603050405020304" pitchFamily="18" charset="0"/>
              </a:rPr>
              <a:t> Stage 1: sort by efficient sorting algorithm (e.g. mergesort)</a:t>
            </a:r>
          </a:p>
          <a:p>
            <a:pPr lvl="1">
              <a:buFontTx/>
              <a:buNone/>
            </a:pPr>
            <a:r>
              <a:rPr lang="en-US" altLang="en-US" sz="2400">
                <a:cs typeface="Times New Roman" panose="02020603050405020304" pitchFamily="18" charset="0"/>
              </a:rPr>
              <a:t> Stage 2: scan array to check pairs of </a:t>
            </a:r>
            <a:r>
              <a:rPr lang="en-US" altLang="en-US" sz="2400" u="sng">
                <a:cs typeface="Times New Roman" panose="02020603050405020304" pitchFamily="18" charset="0"/>
              </a:rPr>
              <a:t>adjacent</a:t>
            </a:r>
            <a:r>
              <a:rPr lang="en-US" altLang="en-US" sz="2400">
                <a:cs typeface="Times New Roman" panose="02020603050405020304" pitchFamily="18" charset="0"/>
              </a:rPr>
              <a:t> elements</a:t>
            </a:r>
            <a:endParaRPr lang="en-US" altLang="en-US">
              <a:cs typeface="Times New Roman" panose="02020603050405020304" pitchFamily="18" charset="0"/>
            </a:endParaRPr>
          </a:p>
          <a:p>
            <a:pPr lvl="1">
              <a:buFontTx/>
              <a:buNone/>
            </a:pPr>
            <a:endParaRPr lang="en-US" altLang="en-US">
              <a:cs typeface="Times New Roman" panose="02020603050405020304" pitchFamily="18" charset="0"/>
            </a:endParaRPr>
          </a:p>
          <a:p>
            <a:pPr lvl="1">
              <a:buFontTx/>
              <a:buNone/>
            </a:pPr>
            <a:r>
              <a:rPr lang="en-US" altLang="en-US" sz="2400">
                <a:cs typeface="Times New Roman" panose="02020603050405020304" pitchFamily="18" charset="0"/>
              </a:rPr>
              <a:t> Efficiency</a:t>
            </a:r>
            <a:r>
              <a:rPr lang="en-US" altLang="en-US">
                <a:cs typeface="Times New Roman" panose="02020603050405020304" pitchFamily="18" charset="0"/>
              </a:rPr>
              <a:t>: </a:t>
            </a:r>
            <a:r>
              <a:rPr lang="el-GR" altLang="en-US" sz="2400">
                <a:cs typeface="Times New Roman" panose="02020603050405020304" pitchFamily="18" charset="0"/>
              </a:rPr>
              <a:t>Θ</a:t>
            </a:r>
            <a:r>
              <a:rPr lang="en-US" altLang="en-US" sz="2400">
                <a:cs typeface="Times New Roman" panose="02020603050405020304" pitchFamily="18" charset="0"/>
              </a:rPr>
              <a:t>(</a:t>
            </a:r>
            <a:r>
              <a:rPr lang="en-US" altLang="en-US" sz="2400" i="1">
                <a:cs typeface="Times New Roman" panose="02020603050405020304" pitchFamily="18" charset="0"/>
              </a:rPr>
              <a:t>n</a:t>
            </a:r>
            <a:r>
              <a:rPr lang="en-US" altLang="en-US" sz="2400">
                <a:cs typeface="Times New Roman" panose="02020603050405020304" pitchFamily="18" charset="0"/>
              </a:rPr>
              <a:t>log </a:t>
            </a:r>
            <a:r>
              <a:rPr lang="en-US" altLang="en-US" sz="2400" i="1">
                <a:cs typeface="Times New Roman" panose="02020603050405020304" pitchFamily="18" charset="0"/>
              </a:rPr>
              <a:t>n</a:t>
            </a:r>
            <a:r>
              <a:rPr lang="en-US" altLang="en-US" sz="2400">
                <a:cs typeface="Times New Roman" panose="02020603050405020304" pitchFamily="18" charset="0"/>
              </a:rPr>
              <a:t>) + O(</a:t>
            </a:r>
            <a:r>
              <a:rPr lang="en-US" altLang="en-US" sz="2400" i="1">
                <a:cs typeface="Times New Roman" panose="02020603050405020304" pitchFamily="18" charset="0"/>
              </a:rPr>
              <a:t>n</a:t>
            </a:r>
            <a:r>
              <a:rPr lang="en-US" altLang="en-US" sz="2400">
                <a:cs typeface="Times New Roman" panose="02020603050405020304" pitchFamily="18" charset="0"/>
              </a:rPr>
              <a:t>) = </a:t>
            </a:r>
            <a:r>
              <a:rPr lang="el-GR" altLang="en-US" sz="2400">
                <a:cs typeface="Times New Roman" panose="02020603050405020304" pitchFamily="18" charset="0"/>
              </a:rPr>
              <a:t>Θ</a:t>
            </a:r>
            <a:r>
              <a:rPr lang="en-US" altLang="en-US" sz="2400">
                <a:cs typeface="Times New Roman" panose="02020603050405020304" pitchFamily="18" charset="0"/>
              </a:rPr>
              <a:t>(</a:t>
            </a:r>
            <a:r>
              <a:rPr lang="en-US" altLang="en-US" sz="2400" i="1">
                <a:cs typeface="Times New Roman" panose="02020603050405020304" pitchFamily="18" charset="0"/>
              </a:rPr>
              <a:t>n</a:t>
            </a:r>
            <a:r>
              <a:rPr lang="en-US" altLang="en-US" sz="2400">
                <a:cs typeface="Times New Roman" panose="02020603050405020304" pitchFamily="18" charset="0"/>
              </a:rPr>
              <a:t>log </a:t>
            </a:r>
            <a:r>
              <a:rPr lang="en-US" altLang="en-US" sz="2400" i="1">
                <a:cs typeface="Times New Roman" panose="02020603050405020304" pitchFamily="18" charset="0"/>
              </a:rPr>
              <a:t>n</a:t>
            </a:r>
            <a:r>
              <a:rPr lang="en-US" altLang="en-US" sz="2400">
                <a:cs typeface="Times New Roman" panose="02020603050405020304" pitchFamily="18" charset="0"/>
              </a:rPr>
              <a:t>)</a:t>
            </a:r>
            <a:r>
              <a:rPr lang="en-US" altLang="en-US">
                <a:cs typeface="Times New Roman" panose="02020603050405020304" pitchFamily="18" charset="0"/>
              </a:rPr>
              <a:t> </a:t>
            </a:r>
            <a:br>
              <a:rPr lang="en-US" altLang="en-US">
                <a:cs typeface="Times New Roman" panose="02020603050405020304" pitchFamily="18" charset="0"/>
              </a:rPr>
            </a:br>
            <a:endParaRPr lang="el-GR" altLang="en-US">
              <a:cs typeface="Times New Roman" panose="02020603050405020304" pitchFamily="18" charset="0"/>
            </a:endParaRPr>
          </a:p>
          <a:p>
            <a:r>
              <a:rPr lang="en-US" altLang="en-US">
                <a:cs typeface="Times New Roman" panose="02020603050405020304" pitchFamily="18" charset="0"/>
              </a:rPr>
              <a:t>Brute force algorithm </a:t>
            </a:r>
            <a:br>
              <a:rPr lang="en-US" altLang="en-US">
                <a:cs typeface="Times New Roman" panose="02020603050405020304" pitchFamily="18" charset="0"/>
              </a:rPr>
            </a:br>
            <a:r>
              <a:rPr lang="en-US" altLang="en-US">
                <a:cs typeface="Times New Roman" panose="02020603050405020304" pitchFamily="18" charset="0"/>
              </a:rPr>
              <a:t>  Compare all pairs of elements</a:t>
            </a:r>
            <a:br>
              <a:rPr lang="en-US" altLang="en-US">
                <a:cs typeface="Times New Roman" panose="02020603050405020304" pitchFamily="18" charset="0"/>
              </a:rPr>
            </a:br>
            <a:br>
              <a:rPr lang="en-US" altLang="en-US">
                <a:cs typeface="Times New Roman" panose="02020603050405020304" pitchFamily="18" charset="0"/>
              </a:rPr>
            </a:br>
            <a:r>
              <a:rPr lang="en-US" altLang="en-US">
                <a:cs typeface="Times New Roman" panose="02020603050405020304" pitchFamily="18" charset="0"/>
              </a:rPr>
              <a:t>  Efficiency: O(</a:t>
            </a:r>
            <a:r>
              <a:rPr lang="en-US" altLang="en-US" i="1">
                <a:cs typeface="Times New Roman" panose="02020603050405020304" pitchFamily="18" charset="0"/>
              </a:rPr>
              <a:t>n</a:t>
            </a:r>
            <a:r>
              <a:rPr lang="en-US" altLang="en-US" baseline="30000">
                <a:cs typeface="Times New Roman" panose="02020603050405020304" pitchFamily="18" charset="0"/>
              </a:rPr>
              <a:t>2</a:t>
            </a:r>
            <a:r>
              <a:rPr lang="en-US" altLang="en-US">
                <a:cs typeface="Times New Roman" panose="02020603050405020304" pitchFamily="18" charset="0"/>
              </a:rPr>
              <a:t>)</a:t>
            </a:r>
            <a:r>
              <a:rPr lang="en-US" altLang="en-US" sz="2800">
                <a:cs typeface="Times New Roman" panose="02020603050405020304" pitchFamily="18" charset="0"/>
              </a:rPr>
              <a:t> </a:t>
            </a:r>
            <a:endParaRPr lang="en-US" altLang="en-US">
              <a:cs typeface="Times New Roman" panose="02020603050405020304" pitchFamily="18" charset="0"/>
            </a:endParaRPr>
          </a:p>
          <a:p>
            <a:pPr>
              <a:buFont typeface="Monotype Sorts" pitchFamily="2" charset="2"/>
              <a:buNone/>
            </a:pPr>
            <a:endParaRPr lang="en-US" altLang="en-US">
              <a:cs typeface="Times New Roman" panose="02020603050405020304" pitchFamily="18" charset="0"/>
            </a:endParaRPr>
          </a:p>
          <a:p>
            <a:r>
              <a:rPr lang="en-US" altLang="en-US">
                <a:cs typeface="Times New Roman" panose="02020603050405020304" pitchFamily="18" charset="0"/>
              </a:rPr>
              <a:t>Another algorithm?  Hashing</a:t>
            </a:r>
          </a:p>
        </p:txBody>
      </p:sp>
    </p:spTree>
    <p:extLst>
      <p:ext uri="{BB962C8B-B14F-4D97-AF65-F5344CB8AC3E}">
        <p14:creationId xmlns:p14="http://schemas.microsoft.com/office/powerpoint/2010/main" val="351957401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386</TotalTime>
  <Words>405</Words>
  <Application>Microsoft Office PowerPoint</Application>
  <PresentationFormat>Widescreen</PresentationFormat>
  <Paragraphs>64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Monotype Sorts</vt:lpstr>
      <vt:lpstr>Wingdings 3</vt:lpstr>
      <vt:lpstr>Wisp</vt:lpstr>
      <vt:lpstr>CMPS 3120       Algorithm Analysis  </vt:lpstr>
      <vt:lpstr>Transform and Conquer</vt:lpstr>
      <vt:lpstr>PowerPoint Presentation</vt:lpstr>
      <vt:lpstr>PowerPoint Presentation</vt:lpstr>
      <vt:lpstr>Instance simplification - Presorting</vt:lpstr>
      <vt:lpstr>How fast can we sort ?</vt:lpstr>
      <vt:lpstr>Searching with presorting</vt:lpstr>
      <vt:lpstr>Element Uniqueness with presorting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68</cp:revision>
  <dcterms:created xsi:type="dcterms:W3CDTF">2016-08-31T19:16:09Z</dcterms:created>
  <dcterms:modified xsi:type="dcterms:W3CDTF">2019-07-29T23:30:28Z</dcterms:modified>
</cp:coreProperties>
</file>