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5"/>
  </p:notes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77" d="100"/>
          <a:sy n="77" d="100"/>
        </p:scale>
        <p:origin x="55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1E65F-3C9D-4AC9-89F5-390E3D97661A}" type="datetimeFigureOut">
              <a:rPr lang="en-US" smtClean="0"/>
              <a:pPr/>
              <a:t>7/29/2019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6DF614-E641-4A77-8CEE-07AA863293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023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8D0BC6-D8D0-42FE-88F5-72238C545F4D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449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9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4994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38BD53-9992-4814-8717-EF7391041A58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456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6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43981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F9F7B4-572D-47AB-9EC4-2F36411338F5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457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7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54445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9CA08B-AF2F-4BC6-9554-68DAFF4018BA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458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8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61153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BCD163-DE54-4C0B-99FA-D5725B622B6D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450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90584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974FC2-3A21-4B36-9AAC-28EDA98931C1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451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1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18759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21CE9E-C60B-4183-89CF-888CAB199882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396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8788" y="720725"/>
            <a:ext cx="6400800" cy="3600450"/>
          </a:xfrm>
          <a:ln/>
        </p:spPr>
      </p:sp>
      <p:sp>
        <p:nvSpPr>
          <p:cNvPr id="396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</p:spPr>
        <p:txBody>
          <a:bodyPr/>
          <a:lstStyle/>
          <a:p>
            <a:r>
              <a:rPr lang="en-US" altLang="en-US"/>
              <a:t>1.41 lg n = 2 ln n</a:t>
            </a:r>
          </a:p>
        </p:txBody>
      </p:sp>
    </p:spTree>
    <p:extLst>
      <p:ext uri="{BB962C8B-B14F-4D97-AF65-F5344CB8AC3E}">
        <p14:creationId xmlns:p14="http://schemas.microsoft.com/office/powerpoint/2010/main" val="2109707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BF3A67-8551-4029-9B31-1D3A27261971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398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31800" y="687388"/>
            <a:ext cx="6451600" cy="3630612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398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2475"/>
            <a:ext cx="5365750" cy="4357688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rgbClr val="FF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6771" tIns="48386" rIns="96771" bIns="48386" anchor="t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3370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440E01-DBB5-4A16-80D0-6DF7F1357A8F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452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2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25104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0CD83C-A997-4709-9DF0-EBE652D04402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453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3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63816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38B082-DEE3-44C3-9FEC-4E6735E0DADD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454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4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07535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40C0BC-EE52-4988-A327-0530AA01DAB9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455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5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52534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52400"/>
            <a:ext cx="10117667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12800" y="1266825"/>
            <a:ext cx="5435600" cy="4905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1600" y="1266825"/>
            <a:ext cx="5435600" cy="4905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34067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24000" y="6400800"/>
            <a:ext cx="8534400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A. Levitin “Introduction to the Design &amp; Analysis of Algorithms,” 3rd ed., Ch. 6 ©2012 Pearson Education, Inc. Upper Saddle River, NJ. All Rights Reserved.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52000" y="6553200"/>
            <a:ext cx="2540000" cy="304800"/>
          </a:xfrm>
        </p:spPr>
        <p:txBody>
          <a:bodyPr/>
          <a:lstStyle>
            <a:lvl1pPr>
              <a:defRPr/>
            </a:lvl1pPr>
          </a:lstStyle>
          <a:p>
            <a:fld id="{44D680DD-0EB8-4FE3-8922-582A644B15F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24723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52400"/>
            <a:ext cx="10117667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12800" y="1266825"/>
            <a:ext cx="5435600" cy="4905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451600" y="1266825"/>
            <a:ext cx="5435600" cy="23764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451600" y="3795714"/>
            <a:ext cx="5435600" cy="23764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1634067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524000" y="6400800"/>
            <a:ext cx="8534400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A. Levitin “Introduction to the Design &amp; Analysis of Algorithms,” 3rd ed., Ch. 6 ©2012 Pearson Education, Inc. Upper Saddle River, NJ. All Rights Reserved. 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9652000" y="6553200"/>
            <a:ext cx="2540000" cy="304800"/>
          </a:xfrm>
        </p:spPr>
        <p:txBody>
          <a:bodyPr/>
          <a:lstStyle>
            <a:lvl1pPr>
              <a:defRPr/>
            </a:lvl1pPr>
          </a:lstStyle>
          <a:p>
            <a:fld id="{09346C38-EA2D-47EE-97E9-282168B19AE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1936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  <p:sldLayoutId id="2147483665" r:id="rId17"/>
    <p:sldLayoutId id="2147483666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7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9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3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2205" y="411480"/>
            <a:ext cx="8915399" cy="3831336"/>
          </a:xfrm>
        </p:spPr>
        <p:txBody>
          <a:bodyPr>
            <a:normAutofit/>
          </a:bodyPr>
          <a:lstStyle/>
          <a:p>
            <a:r>
              <a:rPr lang="en-US" dirty="0"/>
              <a:t>CMPS 3120</a:t>
            </a:r>
            <a:br>
              <a:rPr lang="en-US" dirty="0"/>
            </a:br>
            <a:br>
              <a:rPr lang="en-US" dirty="0"/>
            </a:br>
            <a:r>
              <a:rPr lang="en-US" dirty="0"/>
              <a:t>					</a:t>
            </a:r>
            <a:r>
              <a:rPr lang="en-US" b="1" dirty="0"/>
              <a:t>Algorithm Analysis</a:t>
            </a:r>
            <a:br>
              <a:rPr lang="en-US" dirty="0"/>
            </a:br>
            <a:r>
              <a:rPr lang="en-US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US" dirty="0"/>
              <a:t>Dr. Chengwei Lei</a:t>
            </a:r>
          </a:p>
          <a:p>
            <a:pPr algn="ctr"/>
            <a:r>
              <a:rPr lang="en-US" dirty="0"/>
              <a:t>CEECS</a:t>
            </a:r>
          </a:p>
          <a:p>
            <a:pPr algn="ctr"/>
            <a:r>
              <a:rPr lang="en-US" dirty="0"/>
              <a:t>California State University, Bakersfield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9920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6 ©2012 Pearson Education, Inc. Upper Saddle River, NJ. All Rights Reserved.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E5626-64E8-4AF3-BB78-544C2A35DE8F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361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General case: Double LR-rotation</a:t>
            </a:r>
          </a:p>
        </p:txBody>
      </p:sp>
      <p:pic>
        <p:nvPicPr>
          <p:cNvPr id="361479" name="Picture 7" descr="Chapter06c_24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81200" y="1423989"/>
            <a:ext cx="8686800" cy="34893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66014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6 ©2012 Pearson Education, Inc. Upper Saddle River, NJ. All Rights Reserved. 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19AA7-AE7B-45D5-861B-6434CAF0273C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400392" name="Rectangle 8"/>
          <p:cNvSpPr>
            <a:spLocks noChangeArrowheads="1"/>
          </p:cNvSpPr>
          <p:nvPr/>
        </p:nvSpPr>
        <p:spPr bwMode="auto">
          <a:xfrm>
            <a:off x="2286000" y="1752600"/>
            <a:ext cx="8001000" cy="48006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0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AVL tree construction - an example</a:t>
            </a:r>
          </a:p>
        </p:txBody>
      </p:sp>
      <p:sp>
        <p:nvSpPr>
          <p:cNvPr id="400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33600" y="1266826"/>
            <a:ext cx="8229600" cy="4905375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en-US" dirty="0"/>
              <a:t>Construct an AVL tree for the list  5, 6, 8, 3, 2, 4, 7 </a:t>
            </a:r>
          </a:p>
          <a:p>
            <a:pPr>
              <a:buFont typeface="Monotype Sorts" pitchFamily="2" charset="2"/>
              <a:buNone/>
            </a:pPr>
            <a:endParaRPr lang="en-US" altLang="en-US" dirty="0"/>
          </a:p>
          <a:p>
            <a:endParaRPr lang="en-US" altLang="en-US" dirty="0"/>
          </a:p>
          <a:p>
            <a:endParaRPr lang="en-US" altLang="en-US" sz="2000" dirty="0"/>
          </a:p>
          <a:p>
            <a:pPr>
              <a:buFont typeface="Monotype Sorts" pitchFamily="2" charset="2"/>
              <a:buNone/>
            </a:pPr>
            <a:br>
              <a:rPr lang="en-US" altLang="en-US" sz="2000" dirty="0"/>
            </a:br>
            <a:br>
              <a:rPr lang="en-US" altLang="en-US" sz="2000" dirty="0"/>
            </a:br>
            <a:br>
              <a:rPr lang="en-US" altLang="en-US" sz="2000" dirty="0"/>
            </a:br>
            <a:br>
              <a:rPr lang="en-US" altLang="en-US" sz="2000" dirty="0"/>
            </a:br>
            <a:br>
              <a:rPr lang="en-US" altLang="en-US" sz="2000" dirty="0"/>
            </a:br>
            <a:br>
              <a:rPr lang="en-US" altLang="en-US" sz="2000" dirty="0"/>
            </a:br>
            <a:endParaRPr lang="en-US" altLang="en-US" sz="2000" dirty="0"/>
          </a:p>
        </p:txBody>
      </p:sp>
      <p:pic>
        <p:nvPicPr>
          <p:cNvPr id="400388" name="Picture 4" descr="Fig 6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81200" y="1752600"/>
            <a:ext cx="8686800" cy="209708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/>
        </p:spPr>
      </p:pic>
      <p:pic>
        <p:nvPicPr>
          <p:cNvPr id="400390" name="Picture 6" descr="Fig 6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81200" y="4025900"/>
            <a:ext cx="8686800" cy="23749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11438370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6 ©2012 Pearson Education, Inc. Upper Saddle River, NJ. All Rights Reserved. 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D296C-FBCA-4C37-BDB7-43CDF9BE56C9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412674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152400"/>
            <a:ext cx="8382000" cy="685800"/>
          </a:xfrm>
        </p:spPr>
        <p:txBody>
          <a:bodyPr>
            <a:normAutofit fontScale="90000"/>
          </a:bodyPr>
          <a:lstStyle/>
          <a:p>
            <a:r>
              <a:rPr lang="en-US" altLang="en-US" sz="3200"/>
              <a:t>AVL tree construction - an example (cont.)</a:t>
            </a:r>
          </a:p>
        </p:txBody>
      </p:sp>
      <p:sp>
        <p:nvSpPr>
          <p:cNvPr id="4126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33600" y="1266826"/>
            <a:ext cx="8229600" cy="4905375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endParaRPr lang="en-US" altLang="en-US" dirty="0"/>
          </a:p>
          <a:p>
            <a:endParaRPr lang="en-US" altLang="en-US" dirty="0"/>
          </a:p>
          <a:p>
            <a:endParaRPr lang="en-US" altLang="en-US" sz="2000" dirty="0"/>
          </a:p>
          <a:p>
            <a:pPr>
              <a:buFont typeface="Monotype Sorts" pitchFamily="2" charset="2"/>
              <a:buNone/>
            </a:pPr>
            <a:br>
              <a:rPr lang="en-US" altLang="en-US" sz="2000" dirty="0"/>
            </a:br>
            <a:br>
              <a:rPr lang="en-US" altLang="en-US" sz="2000" dirty="0"/>
            </a:br>
            <a:br>
              <a:rPr lang="en-US" altLang="en-US" sz="2000" dirty="0"/>
            </a:br>
            <a:br>
              <a:rPr lang="en-US" altLang="en-US" sz="2000" dirty="0"/>
            </a:br>
            <a:br>
              <a:rPr lang="en-US" altLang="en-US" sz="2000" dirty="0"/>
            </a:br>
            <a:br>
              <a:rPr lang="en-US" altLang="en-US" sz="2000" dirty="0"/>
            </a:br>
            <a:endParaRPr lang="en-US" altLang="en-US" sz="2000" dirty="0"/>
          </a:p>
        </p:txBody>
      </p:sp>
      <p:pic>
        <p:nvPicPr>
          <p:cNvPr id="412679" name="Picture 7" descr="Fig 6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819400" y="1143000"/>
            <a:ext cx="7010400" cy="25019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/>
        </p:spPr>
      </p:pic>
      <p:pic>
        <p:nvPicPr>
          <p:cNvPr id="412681" name="Picture 9" descr="Fig 6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86000" y="3886201"/>
            <a:ext cx="8382000" cy="260826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23670323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6 ©2012 Pearson Education, Inc. Upper Saddle River, NJ. All Rights Reserved.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51A4F-CBFE-4A6F-93DA-DFCDBC76B18C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401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152400"/>
            <a:ext cx="7518400" cy="685800"/>
          </a:xfrm>
        </p:spPr>
        <p:txBody>
          <a:bodyPr/>
          <a:lstStyle/>
          <a:p>
            <a:r>
              <a:rPr lang="en-US" altLang="en-US"/>
              <a:t>Analysis of AVL trees</a:t>
            </a:r>
          </a:p>
        </p:txBody>
      </p: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266826"/>
            <a:ext cx="8686800" cy="5286375"/>
          </a:xfrm>
        </p:spPr>
        <p:txBody>
          <a:bodyPr/>
          <a:lstStyle/>
          <a:p>
            <a:r>
              <a:rPr lang="en-US" altLang="en-US" i="1"/>
              <a:t>h</a:t>
            </a:r>
            <a:r>
              <a:rPr lang="en-US" altLang="en-US"/>
              <a:t>  </a:t>
            </a:r>
            <a:r>
              <a:rPr lang="en-US" altLang="en-US">
                <a:cs typeface="Times New Roman" panose="02020603050405020304" pitchFamily="18" charset="0"/>
                <a:sym typeface="Symbol" panose="05050102010706020507" pitchFamily="18" charset="2"/>
              </a:rPr>
              <a:t></a:t>
            </a:r>
            <a:r>
              <a:rPr lang="en-US" altLang="en-US">
                <a:cs typeface="Times New Roman" panose="02020603050405020304" pitchFamily="18" charset="0"/>
              </a:rPr>
              <a:t>  1.4404 </a:t>
            </a:r>
            <a:r>
              <a:rPr lang="en-US" altLang="en-US"/>
              <a:t>log</a:t>
            </a:r>
            <a:r>
              <a:rPr lang="en-US" altLang="en-US" baseline="-25000"/>
              <a:t>2</a:t>
            </a:r>
            <a:r>
              <a:rPr lang="en-US" altLang="en-US">
                <a:cs typeface="Times New Roman" panose="02020603050405020304" pitchFamily="18" charset="0"/>
              </a:rPr>
              <a:t> (</a:t>
            </a:r>
            <a:r>
              <a:rPr lang="en-US" altLang="en-US" i="1">
                <a:cs typeface="Times New Roman" panose="02020603050405020304" pitchFamily="18" charset="0"/>
              </a:rPr>
              <a:t>n </a:t>
            </a:r>
            <a:r>
              <a:rPr lang="en-US" altLang="en-US">
                <a:cs typeface="Times New Roman" panose="02020603050405020304" pitchFamily="18" charset="0"/>
              </a:rPr>
              <a:t>+ 2)  - 1.3277                                </a:t>
            </a:r>
          </a:p>
          <a:p>
            <a:pPr>
              <a:buFont typeface="Monotype Sorts" pitchFamily="2" charset="2"/>
              <a:buNone/>
            </a:pPr>
            <a:r>
              <a:rPr lang="en-US" altLang="en-US">
                <a:cs typeface="Times New Roman" panose="02020603050405020304" pitchFamily="18" charset="0"/>
              </a:rPr>
              <a:t>    average height: 1.01 </a:t>
            </a:r>
            <a:r>
              <a:rPr lang="en-US" altLang="en-US"/>
              <a:t>log</a:t>
            </a:r>
            <a:r>
              <a:rPr lang="en-US" altLang="en-US" baseline="-25000"/>
              <a:t>2</a:t>
            </a:r>
            <a:r>
              <a:rPr lang="en-US" altLang="en-US" i="1"/>
              <a:t>n </a:t>
            </a:r>
            <a:r>
              <a:rPr lang="en-US" altLang="en-US" i="1">
                <a:cs typeface="Times New Roman" panose="02020603050405020304" pitchFamily="18" charset="0"/>
              </a:rPr>
              <a:t>+  </a:t>
            </a:r>
            <a:r>
              <a:rPr lang="en-US" altLang="en-US">
                <a:cs typeface="Times New Roman" panose="02020603050405020304" pitchFamily="18" charset="0"/>
              </a:rPr>
              <a:t>0.1 for large </a:t>
            </a:r>
            <a:r>
              <a:rPr lang="en-US" altLang="en-US" i="1">
                <a:cs typeface="Times New Roman" panose="02020603050405020304" pitchFamily="18" charset="0"/>
              </a:rPr>
              <a:t>n </a:t>
            </a:r>
            <a:r>
              <a:rPr lang="en-US" altLang="en-US">
                <a:cs typeface="Times New Roman" panose="02020603050405020304" pitchFamily="18" charset="0"/>
              </a:rPr>
              <a:t>(found empirically)</a:t>
            </a:r>
            <a:br>
              <a:rPr lang="en-US" altLang="en-US" i="1">
                <a:cs typeface="Times New Roman" panose="02020603050405020304" pitchFamily="18" charset="0"/>
              </a:rPr>
            </a:br>
            <a:endParaRPr lang="en-US" altLang="en-US" i="1">
              <a:cs typeface="Times New Roman" panose="02020603050405020304" pitchFamily="18" charset="0"/>
            </a:endParaRPr>
          </a:p>
          <a:p>
            <a:r>
              <a:rPr lang="en-US" altLang="en-US">
                <a:cs typeface="Times New Roman" panose="02020603050405020304" pitchFamily="18" charset="0"/>
              </a:rPr>
              <a:t>Search and insertion are O(</a:t>
            </a:r>
            <a:r>
              <a:rPr lang="en-US" altLang="en-US"/>
              <a:t>log </a:t>
            </a:r>
            <a:r>
              <a:rPr lang="en-US" altLang="en-US" i="1"/>
              <a:t>n</a:t>
            </a:r>
            <a:r>
              <a:rPr lang="en-US" altLang="en-US">
                <a:cs typeface="Times New Roman" panose="02020603050405020304" pitchFamily="18" charset="0"/>
              </a:rPr>
              <a:t>) </a:t>
            </a:r>
            <a:br>
              <a:rPr lang="en-US" altLang="en-US">
                <a:cs typeface="Times New Roman" panose="02020603050405020304" pitchFamily="18" charset="0"/>
              </a:rPr>
            </a:br>
            <a:endParaRPr lang="en-US" altLang="en-US">
              <a:cs typeface="Times New Roman" panose="02020603050405020304" pitchFamily="18" charset="0"/>
            </a:endParaRPr>
          </a:p>
          <a:p>
            <a:r>
              <a:rPr lang="en-US" altLang="en-US">
                <a:cs typeface="Times New Roman" panose="02020603050405020304" pitchFamily="18" charset="0"/>
              </a:rPr>
              <a:t>Deletion is more complicated but is also O(</a:t>
            </a:r>
            <a:r>
              <a:rPr lang="en-US" altLang="en-US"/>
              <a:t>log </a:t>
            </a:r>
            <a:r>
              <a:rPr lang="en-US" altLang="en-US" i="1"/>
              <a:t>n</a:t>
            </a:r>
            <a:r>
              <a:rPr lang="en-US" altLang="en-US">
                <a:cs typeface="Times New Roman" panose="02020603050405020304" pitchFamily="18" charset="0"/>
              </a:rPr>
              <a:t>)</a:t>
            </a:r>
            <a:br>
              <a:rPr lang="en-US" altLang="en-US">
                <a:cs typeface="Times New Roman" panose="02020603050405020304" pitchFamily="18" charset="0"/>
              </a:rPr>
            </a:br>
            <a:endParaRPr lang="en-US" altLang="en-US">
              <a:cs typeface="Times New Roman" panose="02020603050405020304" pitchFamily="18" charset="0"/>
            </a:endParaRPr>
          </a:p>
          <a:p>
            <a:r>
              <a:rPr lang="en-US" altLang="en-US">
                <a:cs typeface="Times New Roman" panose="02020603050405020304" pitchFamily="18" charset="0"/>
              </a:rPr>
              <a:t>Disadvantages: </a:t>
            </a:r>
          </a:p>
          <a:p>
            <a:pPr lvl="1"/>
            <a:r>
              <a:rPr lang="en-US" altLang="en-US" sz="2400">
                <a:cs typeface="Times New Roman" panose="02020603050405020304" pitchFamily="18" charset="0"/>
              </a:rPr>
              <a:t>frequent rotations</a:t>
            </a:r>
          </a:p>
          <a:p>
            <a:pPr lvl="1"/>
            <a:r>
              <a:rPr lang="en-US" altLang="en-US" sz="2400">
                <a:cs typeface="Times New Roman" panose="02020603050405020304" pitchFamily="18" charset="0"/>
              </a:rPr>
              <a:t>complexity</a:t>
            </a:r>
            <a:br>
              <a:rPr lang="en-US" altLang="en-US" sz="2400">
                <a:cs typeface="Times New Roman" panose="02020603050405020304" pitchFamily="18" charset="0"/>
              </a:rPr>
            </a:br>
            <a:endParaRPr lang="en-US" altLang="en-US" sz="2400">
              <a:cs typeface="Times New Roman" panose="02020603050405020304" pitchFamily="18" charset="0"/>
            </a:endParaRPr>
          </a:p>
          <a:p>
            <a:r>
              <a:rPr lang="en-US" altLang="en-US">
                <a:cs typeface="Times New Roman" panose="02020603050405020304" pitchFamily="18" charset="0"/>
              </a:rPr>
              <a:t>A similar idea: </a:t>
            </a:r>
            <a:r>
              <a:rPr lang="en-US" altLang="en-US" i="1">
                <a:cs typeface="Times New Roman" panose="02020603050405020304" pitchFamily="18" charset="0"/>
              </a:rPr>
              <a:t>red-black trees</a:t>
            </a:r>
            <a:r>
              <a:rPr lang="en-US" altLang="en-US">
                <a:cs typeface="Times New Roman" panose="02020603050405020304" pitchFamily="18" charset="0"/>
              </a:rPr>
              <a:t> (height of subtrees is allowed to differ by up to a factor of 2) </a:t>
            </a:r>
          </a:p>
        </p:txBody>
      </p:sp>
    </p:spTree>
    <p:extLst>
      <p:ext uri="{BB962C8B-B14F-4D97-AF65-F5344CB8AC3E}">
        <p14:creationId xmlns:p14="http://schemas.microsoft.com/office/powerpoint/2010/main" val="278503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6 ©2012 Pearson Education, Inc. Upper Saddle River, NJ. All Rights Reserved.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413D1-48AA-437D-8C1F-B6A3EA7F796C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392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Searching Problem</a:t>
            </a:r>
          </a:p>
        </p:txBody>
      </p:sp>
      <p:sp>
        <p:nvSpPr>
          <p:cNvPr id="392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Monotype Sorts" pitchFamily="2" charset="2"/>
              <a:buNone/>
            </a:pPr>
            <a:r>
              <a:rPr lang="en-US" altLang="en-US" u="sng" dirty="0"/>
              <a:t>Problem</a:t>
            </a:r>
            <a:r>
              <a:rPr lang="en-US" altLang="en-US" dirty="0"/>
              <a:t>: Given a (multi)set </a:t>
            </a:r>
            <a:r>
              <a:rPr lang="en-US" altLang="en-US" i="1" dirty="0"/>
              <a:t>S </a:t>
            </a:r>
            <a:r>
              <a:rPr lang="en-US" altLang="en-US" dirty="0"/>
              <a:t>of keys  and a search  </a:t>
            </a:r>
            <a:br>
              <a:rPr lang="en-US" altLang="en-US" dirty="0"/>
            </a:br>
            <a:r>
              <a:rPr lang="en-US" altLang="en-US" dirty="0"/>
              <a:t>             key </a:t>
            </a:r>
            <a:r>
              <a:rPr lang="en-US" altLang="en-US" i="1" dirty="0"/>
              <a:t>K</a:t>
            </a:r>
            <a:r>
              <a:rPr lang="en-US" altLang="en-US" dirty="0"/>
              <a:t>, find an occurrence of </a:t>
            </a:r>
            <a:r>
              <a:rPr lang="en-US" altLang="en-US" i="1" dirty="0"/>
              <a:t>K</a:t>
            </a:r>
            <a:r>
              <a:rPr lang="en-US" altLang="en-US" dirty="0"/>
              <a:t> in </a:t>
            </a:r>
            <a:r>
              <a:rPr lang="en-US" altLang="en-US" i="1" dirty="0"/>
              <a:t>S</a:t>
            </a:r>
            <a:r>
              <a:rPr lang="en-US" altLang="en-US" dirty="0"/>
              <a:t>, if any</a:t>
            </a:r>
            <a:br>
              <a:rPr lang="en-US" altLang="en-US" dirty="0"/>
            </a:br>
            <a:endParaRPr lang="en-US" altLang="en-US" dirty="0"/>
          </a:p>
          <a:p>
            <a:r>
              <a:rPr lang="en-US" altLang="en-US" dirty="0"/>
              <a:t>Searching must be considered in the context of:</a:t>
            </a:r>
          </a:p>
          <a:p>
            <a:pPr lvl="1"/>
            <a:r>
              <a:rPr lang="en-US" altLang="en-US" sz="2400" dirty="0"/>
              <a:t>file size (internal vs. external)</a:t>
            </a:r>
          </a:p>
          <a:p>
            <a:pPr lvl="1"/>
            <a:r>
              <a:rPr lang="en-US" altLang="en-US" sz="2400" dirty="0"/>
              <a:t>dynamics of data (static vs. dynamic)</a:t>
            </a:r>
          </a:p>
          <a:p>
            <a:endParaRPr lang="en-US" altLang="en-US" dirty="0"/>
          </a:p>
          <a:p>
            <a:r>
              <a:rPr lang="en-US" altLang="en-US" dirty="0"/>
              <a:t>Dictionary operations (dynamic data):</a:t>
            </a:r>
          </a:p>
          <a:p>
            <a:pPr lvl="1"/>
            <a:r>
              <a:rPr lang="en-US" altLang="en-US" sz="2400" dirty="0"/>
              <a:t>find (search)</a:t>
            </a:r>
          </a:p>
          <a:p>
            <a:pPr lvl="1"/>
            <a:r>
              <a:rPr lang="en-US" altLang="en-US" sz="2400" dirty="0"/>
              <a:t>insert</a:t>
            </a:r>
          </a:p>
          <a:p>
            <a:pPr lvl="1"/>
            <a:r>
              <a:rPr lang="en-US" altLang="en-US" sz="2400" dirty="0"/>
              <a:t>delete</a:t>
            </a:r>
          </a:p>
          <a:p>
            <a:pPr lvl="1">
              <a:buFontTx/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10311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6 ©2012 Pearson Education, Inc. Upper Saddle River, NJ. All Rights Reserved.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5676A-3BBE-4BCB-936F-39DF9DB9A899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350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Taxonomy of Searching Algorithms</a:t>
            </a:r>
          </a:p>
        </p:txBody>
      </p:sp>
      <p:sp>
        <p:nvSpPr>
          <p:cNvPr id="350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7400" y="1143000"/>
            <a:ext cx="8610600" cy="57150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dirty="0"/>
              <a:t>List searching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sequential search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binary search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interpolation search</a:t>
            </a:r>
          </a:p>
          <a:p>
            <a:pPr lvl="1">
              <a:lnSpc>
                <a:spcPct val="90000"/>
              </a:lnSpc>
            </a:pPr>
            <a:endParaRPr lang="en-US" altLang="en-US" sz="2400" dirty="0"/>
          </a:p>
          <a:p>
            <a:pPr>
              <a:lnSpc>
                <a:spcPct val="90000"/>
              </a:lnSpc>
            </a:pPr>
            <a:r>
              <a:rPr lang="en-US" altLang="en-US" dirty="0"/>
              <a:t>Tree searching 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binary search tree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binary balanced trees: AVL trees, red-black trees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err="1"/>
              <a:t>multiway</a:t>
            </a:r>
            <a:r>
              <a:rPr lang="en-US" altLang="en-US" sz="2400" dirty="0"/>
              <a:t> balanced trees: 2-3 trees, 2-3-4 trees, B trees</a:t>
            </a:r>
          </a:p>
          <a:p>
            <a:pPr lvl="1">
              <a:lnSpc>
                <a:spcPct val="90000"/>
              </a:lnSpc>
            </a:pPr>
            <a:endParaRPr lang="en-US" altLang="en-US" sz="2400" dirty="0"/>
          </a:p>
          <a:p>
            <a:pPr>
              <a:lnSpc>
                <a:spcPct val="90000"/>
              </a:lnSpc>
            </a:pPr>
            <a:r>
              <a:rPr lang="en-US" altLang="en-US" dirty="0"/>
              <a:t>Hashing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open hashing (separate chaining)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closed hashing (open addressing)</a:t>
            </a:r>
          </a:p>
        </p:txBody>
      </p:sp>
    </p:spTree>
    <p:extLst>
      <p:ext uri="{BB962C8B-B14F-4D97-AF65-F5344CB8AC3E}">
        <p14:creationId xmlns:p14="http://schemas.microsoft.com/office/powerpoint/2010/main" val="68908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6 ©2012 Pearson Education, Inc. Upper Saddle River, NJ. All Rights Reserved. 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F9E85-01C8-4EEB-A9B2-F93141516BF0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394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Binary Search Tree</a:t>
            </a:r>
          </a:p>
        </p:txBody>
      </p:sp>
      <p:sp>
        <p:nvSpPr>
          <p:cNvPr id="394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295401"/>
            <a:ext cx="8305800" cy="4905375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800" dirty="0"/>
              <a:t>Arrange keys in a binary tree with the </a:t>
            </a:r>
            <a:r>
              <a:rPr lang="en-US" altLang="en-US" sz="2800" i="1" dirty="0"/>
              <a:t>binary search tree  property</a:t>
            </a:r>
            <a:r>
              <a:rPr lang="en-US" altLang="en-US" sz="2800" dirty="0"/>
              <a:t>:</a:t>
            </a:r>
          </a:p>
          <a:p>
            <a:pPr marL="0" indent="0"/>
            <a:endParaRPr lang="en-US" altLang="en-US" sz="2800" dirty="0"/>
          </a:p>
        </p:txBody>
      </p:sp>
      <p:sp>
        <p:nvSpPr>
          <p:cNvPr id="394244" name="Oval 4"/>
          <p:cNvSpPr>
            <a:spLocks noChangeArrowheads="1"/>
          </p:cNvSpPr>
          <p:nvPr/>
        </p:nvSpPr>
        <p:spPr bwMode="auto">
          <a:xfrm>
            <a:off x="5562600" y="2362200"/>
            <a:ext cx="496888" cy="5334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i="1">
                <a:solidFill>
                  <a:schemeClr val="bg2"/>
                </a:solidFill>
              </a:rPr>
              <a:t>K</a:t>
            </a:r>
            <a:endParaRPr lang="en-US" altLang="en-US">
              <a:solidFill>
                <a:schemeClr val="bg2"/>
              </a:solidFill>
            </a:endParaRPr>
          </a:p>
        </p:txBody>
      </p:sp>
      <p:sp>
        <p:nvSpPr>
          <p:cNvPr id="394245" name="Line 5"/>
          <p:cNvSpPr>
            <a:spLocks noChangeShapeType="1"/>
          </p:cNvSpPr>
          <p:nvPr/>
        </p:nvSpPr>
        <p:spPr bwMode="auto">
          <a:xfrm>
            <a:off x="5943600" y="2895600"/>
            <a:ext cx="425450" cy="8382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4246" name="Line 6"/>
          <p:cNvSpPr>
            <a:spLocks noChangeShapeType="1"/>
          </p:cNvSpPr>
          <p:nvPr/>
        </p:nvSpPr>
        <p:spPr bwMode="auto">
          <a:xfrm flipH="1">
            <a:off x="5105401" y="2895600"/>
            <a:ext cx="568325" cy="8382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4247" name="Text Box 7"/>
          <p:cNvSpPr txBox="1">
            <a:spLocks noChangeArrowheads="1"/>
          </p:cNvSpPr>
          <p:nvPr/>
        </p:nvSpPr>
        <p:spPr bwMode="auto">
          <a:xfrm>
            <a:off x="6457951" y="228600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sp>
        <p:nvSpPr>
          <p:cNvPr id="394248" name="Text Box 8"/>
          <p:cNvSpPr txBox="1">
            <a:spLocks noChangeArrowheads="1"/>
          </p:cNvSpPr>
          <p:nvPr/>
        </p:nvSpPr>
        <p:spPr bwMode="auto">
          <a:xfrm>
            <a:off x="6457951" y="403860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sp>
        <p:nvSpPr>
          <p:cNvPr id="394249" name="Text Box 9"/>
          <p:cNvSpPr txBox="1">
            <a:spLocks noChangeArrowheads="1"/>
          </p:cNvSpPr>
          <p:nvPr/>
        </p:nvSpPr>
        <p:spPr bwMode="auto">
          <a:xfrm>
            <a:off x="6229351" y="289560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sp>
        <p:nvSpPr>
          <p:cNvPr id="394250" name="AutoShape 10"/>
          <p:cNvSpPr>
            <a:spLocks noChangeArrowheads="1"/>
          </p:cNvSpPr>
          <p:nvPr/>
        </p:nvSpPr>
        <p:spPr bwMode="auto">
          <a:xfrm>
            <a:off x="4572001" y="3733800"/>
            <a:ext cx="993775" cy="13716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12700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>
                <a:solidFill>
                  <a:schemeClr val="bg2"/>
                </a:solidFill>
              </a:rPr>
              <a:t>&lt;</a:t>
            </a:r>
            <a:r>
              <a:rPr lang="en-US" altLang="en-US" i="1">
                <a:solidFill>
                  <a:schemeClr val="bg2"/>
                </a:solidFill>
              </a:rPr>
              <a:t>K</a:t>
            </a:r>
            <a:endParaRPr lang="en-US" altLang="en-US">
              <a:solidFill>
                <a:schemeClr val="bg2"/>
              </a:solidFill>
            </a:endParaRPr>
          </a:p>
        </p:txBody>
      </p:sp>
      <p:sp>
        <p:nvSpPr>
          <p:cNvPr id="394251" name="AutoShape 11"/>
          <p:cNvSpPr>
            <a:spLocks noChangeArrowheads="1"/>
          </p:cNvSpPr>
          <p:nvPr/>
        </p:nvSpPr>
        <p:spPr bwMode="auto">
          <a:xfrm>
            <a:off x="5867401" y="3733800"/>
            <a:ext cx="993775" cy="13716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12700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>
                <a:solidFill>
                  <a:schemeClr val="bg2"/>
                </a:solidFill>
              </a:rPr>
              <a:t>&gt;</a:t>
            </a:r>
            <a:r>
              <a:rPr lang="en-US" altLang="en-US" i="1">
                <a:solidFill>
                  <a:schemeClr val="bg2"/>
                </a:solidFill>
              </a:rPr>
              <a:t>K</a:t>
            </a:r>
            <a:endParaRPr lang="en-US" altLang="en-US">
              <a:solidFill>
                <a:schemeClr val="bg2"/>
              </a:solidFill>
            </a:endParaRPr>
          </a:p>
        </p:txBody>
      </p:sp>
      <p:sp>
        <p:nvSpPr>
          <p:cNvPr id="394253" name="Text Box 13"/>
          <p:cNvSpPr txBox="1">
            <a:spLocks noChangeArrowheads="1"/>
          </p:cNvSpPr>
          <p:nvPr/>
        </p:nvSpPr>
        <p:spPr bwMode="auto">
          <a:xfrm>
            <a:off x="2209800" y="5715000"/>
            <a:ext cx="4114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en-US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Example: 5, 3, 1, 10, 12, 7, 9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55537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F3018-F7B9-4215-B675-84B99DB983BB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395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135188" y="0"/>
            <a:ext cx="8532812" cy="685800"/>
          </a:xfrm>
        </p:spPr>
        <p:txBody>
          <a:bodyPr>
            <a:normAutofit fontScale="90000"/>
          </a:bodyPr>
          <a:lstStyle/>
          <a:p>
            <a:r>
              <a:rPr lang="en-US" altLang="en-US" sz="3200"/>
              <a:t>Dictionary Operations on Binary Search Trees</a:t>
            </a:r>
          </a:p>
        </p:txBody>
      </p:sp>
      <p:sp>
        <p:nvSpPr>
          <p:cNvPr id="395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5188" y="914400"/>
            <a:ext cx="8763000" cy="5943600"/>
          </a:xfrm>
        </p:spPr>
        <p:txBody>
          <a:bodyPr/>
          <a:lstStyle/>
          <a:p>
            <a:pPr marL="114300" lvl="1" indent="0">
              <a:lnSpc>
                <a:spcPct val="80000"/>
              </a:lnSpc>
              <a:buNone/>
            </a:pPr>
            <a:r>
              <a:rPr lang="en-US" altLang="en-US" sz="2400" dirty="0"/>
              <a:t>Searching – straightforward</a:t>
            </a:r>
            <a:endParaRPr lang="en-US" altLang="en-US" dirty="0"/>
          </a:p>
          <a:p>
            <a:pPr marL="114300" lvl="1" indent="0">
              <a:lnSpc>
                <a:spcPct val="80000"/>
              </a:lnSpc>
              <a:buNone/>
            </a:pPr>
            <a:r>
              <a:rPr lang="en-US" altLang="en-US" sz="2400" dirty="0"/>
              <a:t>Insertion – search for key, insert at leaf where search terminated</a:t>
            </a:r>
          </a:p>
          <a:p>
            <a:pPr marL="114300" lvl="1" indent="0">
              <a:lnSpc>
                <a:spcPct val="80000"/>
              </a:lnSpc>
              <a:buNone/>
            </a:pPr>
            <a:r>
              <a:rPr lang="en-US" altLang="en-US" sz="2400" dirty="0"/>
              <a:t>Deletion – 3 cases:</a:t>
            </a:r>
          </a:p>
          <a:p>
            <a:pPr marL="1085850" lvl="2">
              <a:lnSpc>
                <a:spcPct val="80000"/>
              </a:lnSpc>
              <a:buNone/>
            </a:pPr>
            <a:r>
              <a:rPr lang="en-US" altLang="en-US" sz="2400" dirty="0"/>
              <a:t>deleting key at a leaf</a:t>
            </a:r>
          </a:p>
          <a:p>
            <a:pPr marL="1085850" lvl="2">
              <a:lnSpc>
                <a:spcPct val="80000"/>
              </a:lnSpc>
              <a:buNone/>
            </a:pPr>
            <a:r>
              <a:rPr lang="en-US" altLang="en-US" sz="2400" dirty="0"/>
              <a:t>deleting key at node with single child</a:t>
            </a:r>
          </a:p>
          <a:p>
            <a:pPr marL="1085850" lvl="2">
              <a:lnSpc>
                <a:spcPct val="80000"/>
              </a:lnSpc>
              <a:buNone/>
            </a:pPr>
            <a:r>
              <a:rPr lang="en-US" altLang="en-US" sz="2400" dirty="0"/>
              <a:t>deleting key at node with two children</a:t>
            </a:r>
          </a:p>
          <a:p>
            <a:pPr marL="1085850" lvl="2">
              <a:lnSpc>
                <a:spcPct val="80000"/>
              </a:lnSpc>
            </a:pPr>
            <a:endParaRPr lang="en-US" altLang="en-US" sz="24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 Efficiency depends of the tree’s height: </a:t>
            </a:r>
            <a:r>
              <a:rPr lang="en-US" altLang="en-US" dirty="0">
                <a:sym typeface="Symbol" panose="05050102010706020507" pitchFamily="18" charset="2"/>
              </a:rPr>
              <a:t></a:t>
            </a:r>
            <a:r>
              <a:rPr lang="en-US" altLang="en-US" dirty="0"/>
              <a:t>log</a:t>
            </a:r>
            <a:r>
              <a:rPr lang="en-US" altLang="en-US" baseline="-25000" dirty="0"/>
              <a:t>2 </a:t>
            </a:r>
            <a:r>
              <a:rPr lang="en-US" altLang="en-US" i="1" dirty="0"/>
              <a:t>n</a:t>
            </a:r>
            <a:r>
              <a:rPr lang="en-US" altLang="en-US" dirty="0">
                <a:sym typeface="Symbol" panose="05050102010706020507" pitchFamily="18" charset="2"/>
              </a:rPr>
              <a:t>    </a:t>
            </a:r>
            <a:r>
              <a:rPr lang="en-US" altLang="en-US" i="1" dirty="0">
                <a:sym typeface="Symbol" panose="05050102010706020507" pitchFamily="18" charset="2"/>
              </a:rPr>
              <a:t>h</a:t>
            </a:r>
            <a:r>
              <a:rPr lang="en-US" altLang="en-US" dirty="0">
                <a:sym typeface="Symbol" panose="05050102010706020507" pitchFamily="18" charset="2"/>
              </a:rPr>
              <a:t>    </a:t>
            </a:r>
            <a:r>
              <a:rPr lang="en-US" altLang="en-US" i="1" dirty="0">
                <a:sym typeface="Symbol" panose="05050102010706020507" pitchFamily="18" charset="2"/>
              </a:rPr>
              <a:t>n</a:t>
            </a:r>
            <a:r>
              <a:rPr lang="en-US" altLang="en-US" dirty="0">
                <a:sym typeface="Symbol" panose="05050102010706020507" pitchFamily="18" charset="2"/>
              </a:rPr>
              <a:t>-1,</a:t>
            </a:r>
            <a:br>
              <a:rPr lang="en-US" altLang="en-US" dirty="0"/>
            </a:br>
            <a:r>
              <a:rPr lang="en-US" altLang="en-US" dirty="0"/>
              <a:t> </a:t>
            </a:r>
            <a:r>
              <a:rPr lang="en-US" altLang="en-US" dirty="0">
                <a:cs typeface="Times New Roman" panose="02020603050405020304" pitchFamily="18" charset="0"/>
              </a:rPr>
              <a:t>with height  average (random files) be about 3</a:t>
            </a:r>
            <a:r>
              <a:rPr lang="en-US" altLang="en-US" dirty="0"/>
              <a:t>log</a:t>
            </a:r>
            <a:r>
              <a:rPr lang="en-US" altLang="en-US" baseline="-25000" dirty="0"/>
              <a:t>2 </a:t>
            </a:r>
            <a:r>
              <a:rPr lang="en-US" altLang="en-US" i="1" dirty="0"/>
              <a:t>n</a:t>
            </a:r>
            <a:endParaRPr lang="en-US" altLang="en-US" dirty="0">
              <a:cs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en-US" dirty="0">
              <a:cs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 Thus all three operations have</a:t>
            </a:r>
          </a:p>
          <a:p>
            <a:pPr marL="114300" lvl="1" indent="0">
              <a:lnSpc>
                <a:spcPct val="80000"/>
              </a:lnSpc>
            </a:pPr>
            <a:r>
              <a:rPr lang="en-US" altLang="en-US" dirty="0">
                <a:cs typeface="Times New Roman" panose="02020603050405020304" pitchFamily="18" charset="0"/>
              </a:rPr>
              <a:t>  </a:t>
            </a:r>
            <a:r>
              <a:rPr lang="en-US" altLang="en-US" sz="2400" dirty="0">
                <a:cs typeface="Times New Roman" panose="02020603050405020304" pitchFamily="18" charset="0"/>
              </a:rPr>
              <a:t>worst case efficiency: 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</a:t>
            </a:r>
            <a:r>
              <a:rPr lang="en-US" altLang="en-US" sz="2400" dirty="0">
                <a:cs typeface="Times New Roman" panose="02020603050405020304" pitchFamily="18" charset="0"/>
              </a:rPr>
              <a:t>(</a:t>
            </a:r>
            <a:r>
              <a:rPr lang="en-US" altLang="en-US" sz="2400" i="1" dirty="0">
                <a:cs typeface="Times New Roman" panose="02020603050405020304" pitchFamily="18" charset="0"/>
              </a:rPr>
              <a:t>n</a:t>
            </a:r>
            <a:r>
              <a:rPr lang="en-US" altLang="en-US" sz="2400" dirty="0">
                <a:cs typeface="Times New Roman" panose="02020603050405020304" pitchFamily="18" charset="0"/>
              </a:rPr>
              <a:t>) </a:t>
            </a:r>
          </a:p>
          <a:p>
            <a:pPr marL="114300" lvl="1" indent="0">
              <a:lnSpc>
                <a:spcPct val="80000"/>
              </a:lnSpc>
            </a:pPr>
            <a:r>
              <a:rPr lang="en-US" altLang="en-US" sz="2400" dirty="0">
                <a:cs typeface="Times New Roman" panose="02020603050405020304" pitchFamily="18" charset="0"/>
              </a:rPr>
              <a:t>  average case efficiency: 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</a:t>
            </a:r>
            <a:r>
              <a:rPr lang="en-US" altLang="en-US" sz="2400" dirty="0">
                <a:cs typeface="Times New Roman" panose="02020603050405020304" pitchFamily="18" charset="0"/>
              </a:rPr>
              <a:t>(log </a:t>
            </a:r>
            <a:r>
              <a:rPr lang="en-US" altLang="en-US" sz="2400" i="1" dirty="0">
                <a:cs typeface="Times New Roman" panose="02020603050405020304" pitchFamily="18" charset="0"/>
              </a:rPr>
              <a:t>n</a:t>
            </a:r>
            <a:r>
              <a:rPr lang="en-US" altLang="en-US" sz="2400" dirty="0">
                <a:cs typeface="Times New Roman" panose="02020603050405020304" pitchFamily="18" charset="0"/>
              </a:rPr>
              <a:t>)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</a:p>
          <a:p>
            <a:pPr marL="0" indent="0">
              <a:lnSpc>
                <a:spcPct val="80000"/>
              </a:lnSpc>
              <a:buNone/>
            </a:pPr>
            <a:br>
              <a:rPr lang="en-US" altLang="en-US" u="sng" dirty="0">
                <a:cs typeface="Times New Roman" panose="02020603050405020304" pitchFamily="18" charset="0"/>
              </a:rPr>
            </a:b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u="sng" dirty="0">
                <a:cs typeface="Times New Roman" panose="02020603050405020304" pitchFamily="18" charset="0"/>
              </a:rPr>
              <a:t>Bonus</a:t>
            </a:r>
            <a:r>
              <a:rPr lang="en-US" altLang="en-US" dirty="0">
                <a:cs typeface="Times New Roman" panose="02020603050405020304" pitchFamily="18" charset="0"/>
              </a:rPr>
              <a:t>: </a:t>
            </a:r>
            <a:r>
              <a:rPr lang="en-US" altLang="en-US" dirty="0" err="1">
                <a:cs typeface="Times New Roman" panose="02020603050405020304" pitchFamily="18" charset="0"/>
              </a:rPr>
              <a:t>inorder</a:t>
            </a:r>
            <a:r>
              <a:rPr lang="en-US" altLang="en-US" dirty="0">
                <a:cs typeface="Times New Roman" panose="02020603050405020304" pitchFamily="18" charset="0"/>
              </a:rPr>
              <a:t> traversal produces sorted list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10706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6 ©2012 Pearson Education, Inc. Upper Saddle River, NJ. All Rights Reserved.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C10-67D9-4496-8C81-FBD2E71F5244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397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76200"/>
            <a:ext cx="8458200" cy="838200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2075" tIns="46038" rIns="92075" bIns="46038" rtlCol="0" anchor="ctr">
            <a:normAutofit/>
          </a:bodyPr>
          <a:lstStyle/>
          <a:p>
            <a:r>
              <a:rPr lang="en-US" altLang="en-US"/>
              <a:t>Balanced Search Trees </a:t>
            </a:r>
          </a:p>
        </p:txBody>
      </p:sp>
      <p:sp>
        <p:nvSpPr>
          <p:cNvPr id="397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143000"/>
            <a:ext cx="8686800" cy="5867400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2075" tIns="46038" rIns="92075" bIns="46038" rtlCol="0">
            <a:normAutofit/>
          </a:bodyPr>
          <a:lstStyle/>
          <a:p>
            <a:pPr marL="0" indent="0">
              <a:buNone/>
            </a:pPr>
            <a:r>
              <a:rPr lang="en-US" altLang="en-US"/>
              <a:t>Attractiveness of </a:t>
            </a:r>
            <a:r>
              <a:rPr lang="en-US" altLang="en-US" i="1"/>
              <a:t>binary search tree </a:t>
            </a:r>
            <a:r>
              <a:rPr lang="en-US" altLang="en-US"/>
              <a:t>is marred by the bad (linear) worst-case efficiency.  Two ideas to overcome it are:</a:t>
            </a:r>
            <a:br>
              <a:rPr lang="en-US" altLang="en-US"/>
            </a:br>
            <a:endParaRPr lang="en-US" altLang="en-US"/>
          </a:p>
          <a:p>
            <a:pPr marL="0" indent="0"/>
            <a:r>
              <a:rPr lang="en-US" altLang="en-US"/>
              <a:t>  to rebalance binary search tree when a new insertion</a:t>
            </a:r>
            <a:br>
              <a:rPr lang="en-US" altLang="en-US"/>
            </a:br>
            <a:r>
              <a:rPr lang="en-US" altLang="en-US"/>
              <a:t>    makes the tree “too unbalanced”</a:t>
            </a:r>
          </a:p>
          <a:p>
            <a:pPr lvl="1"/>
            <a:r>
              <a:rPr lang="en-US" altLang="en-US" sz="2400"/>
              <a:t> </a:t>
            </a:r>
            <a:r>
              <a:rPr lang="en-US" altLang="en-US" sz="2400" i="1"/>
              <a:t>AVL trees</a:t>
            </a:r>
            <a:endParaRPr lang="en-US" altLang="en-US" sz="2400"/>
          </a:p>
          <a:p>
            <a:pPr lvl="1"/>
            <a:r>
              <a:rPr lang="en-US" altLang="en-US" sz="2400"/>
              <a:t> </a:t>
            </a:r>
            <a:r>
              <a:rPr lang="en-US" altLang="en-US" sz="2400" i="1"/>
              <a:t>red-black trees</a:t>
            </a:r>
            <a:br>
              <a:rPr lang="en-US" altLang="en-US" sz="2400"/>
            </a:br>
            <a:endParaRPr lang="en-US" altLang="en-US" sz="2400"/>
          </a:p>
          <a:p>
            <a:pPr marL="0" indent="0"/>
            <a:r>
              <a:rPr lang="en-US" altLang="en-US"/>
              <a:t>   to allow more than one key per node of a search tree</a:t>
            </a:r>
          </a:p>
          <a:p>
            <a:pPr lvl="1"/>
            <a:r>
              <a:rPr lang="en-US" altLang="en-US" sz="2400"/>
              <a:t> </a:t>
            </a:r>
            <a:r>
              <a:rPr lang="en-US" altLang="en-US" sz="2400" i="1"/>
              <a:t>2-3 trees</a:t>
            </a:r>
            <a:endParaRPr lang="en-US" altLang="en-US" sz="2400"/>
          </a:p>
          <a:p>
            <a:pPr lvl="1"/>
            <a:r>
              <a:rPr lang="en-US" altLang="en-US" sz="2400"/>
              <a:t> </a:t>
            </a:r>
            <a:r>
              <a:rPr lang="en-US" altLang="en-US" sz="2400" i="1"/>
              <a:t>2-3-4 trees</a:t>
            </a:r>
            <a:endParaRPr lang="en-US" altLang="en-US" sz="2400"/>
          </a:p>
          <a:p>
            <a:pPr lvl="1"/>
            <a:r>
              <a:rPr lang="en-US" altLang="en-US" sz="2400"/>
              <a:t> </a:t>
            </a:r>
            <a:r>
              <a:rPr lang="en-US" altLang="en-US" sz="2400" i="1"/>
              <a:t>B-trees</a:t>
            </a:r>
            <a:br>
              <a:rPr lang="en-US" altLang="en-US" sz="2400"/>
            </a:br>
            <a:r>
              <a:rPr lang="en-US" alt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54810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6 ©2012 Pearson Education, Inc. Upper Saddle River, NJ. All Rights Reserved. 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EDEC5-A3AD-4FBF-9DC4-FAC17666B36E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438278" name="Rectangle 6"/>
          <p:cNvSpPr>
            <a:spLocks noChangeArrowheads="1"/>
          </p:cNvSpPr>
          <p:nvPr/>
        </p:nvSpPr>
        <p:spPr bwMode="auto">
          <a:xfrm>
            <a:off x="2209800" y="2667000"/>
            <a:ext cx="8229600" cy="304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8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Balanced trees:  AVL trees</a:t>
            </a:r>
          </a:p>
        </p:txBody>
      </p:sp>
      <p:sp>
        <p:nvSpPr>
          <p:cNvPr id="4382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33600" y="1266826"/>
            <a:ext cx="8305800" cy="4905375"/>
          </a:xfrm>
        </p:spPr>
        <p:txBody>
          <a:bodyPr/>
          <a:lstStyle/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u="sng"/>
              <a:t>Definition</a:t>
            </a:r>
            <a:r>
              <a:rPr lang="en-US" altLang="en-US"/>
              <a:t>   An </a:t>
            </a:r>
            <a:r>
              <a:rPr lang="en-US" altLang="en-US" i="1"/>
              <a:t>AVL tree</a:t>
            </a:r>
            <a:r>
              <a:rPr lang="en-US" altLang="en-US"/>
              <a:t> is a binary search tree in which, for every node, the difference between the heights of its left and right subtrees, called the </a:t>
            </a:r>
            <a:r>
              <a:rPr lang="en-US" altLang="en-US" i="1"/>
              <a:t>balance factor</a:t>
            </a:r>
            <a:r>
              <a:rPr lang="en-US" altLang="en-US"/>
              <a:t>, is at most 1 (with the height of an empty tree defined as -1)</a:t>
            </a:r>
            <a:br>
              <a:rPr lang="en-US" altLang="en-US"/>
            </a:br>
            <a:br>
              <a:rPr lang="en-US" altLang="en-US"/>
            </a:br>
            <a:br>
              <a:rPr lang="en-US" altLang="en-US"/>
            </a:br>
            <a:br>
              <a:rPr lang="en-US" altLang="en-US"/>
            </a:br>
            <a:br>
              <a:rPr lang="en-US" altLang="en-US"/>
            </a:br>
            <a:endParaRPr lang="en-US" altLang="en-US"/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endParaRPr lang="en-US" altLang="en-US"/>
          </a:p>
        </p:txBody>
      </p:sp>
      <p:pic>
        <p:nvPicPr>
          <p:cNvPr id="438276" name="Picture 4" descr="Fig 6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2667001"/>
            <a:ext cx="9144000" cy="307022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/>
        </p:spPr>
      </p:pic>
      <p:sp>
        <p:nvSpPr>
          <p:cNvPr id="438277" name="Text Box 5"/>
          <p:cNvSpPr txBox="1">
            <a:spLocks noChangeArrowheads="1"/>
          </p:cNvSpPr>
          <p:nvPr/>
        </p:nvSpPr>
        <p:spPr bwMode="auto">
          <a:xfrm>
            <a:off x="2438400" y="5715000"/>
            <a:ext cx="7620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Tree (a) is an AVL tree; tree (b) is not an AVL tree</a:t>
            </a:r>
          </a:p>
        </p:txBody>
      </p:sp>
    </p:spTree>
    <p:extLst>
      <p:ext uri="{BB962C8B-B14F-4D97-AF65-F5344CB8AC3E}">
        <p14:creationId xmlns:p14="http://schemas.microsoft.com/office/powerpoint/2010/main" val="3292831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6 ©2012 Pearson Education, Inc. Upper Saddle River, NJ. All Rights Reserved. </a:t>
            </a:r>
          </a:p>
        </p:txBody>
      </p:sp>
      <p:sp>
        <p:nvSpPr>
          <p:cNvPr id="10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16D60-D2BA-455D-9471-8058E0227159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407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Rotations</a:t>
            </a:r>
          </a:p>
        </p:txBody>
      </p:sp>
      <p:sp>
        <p:nvSpPr>
          <p:cNvPr id="407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33600" y="1266826"/>
            <a:ext cx="8534400" cy="4905375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altLang="en-US"/>
              <a:t>If a key insertion violates the balance requirement at some node, the subtree rooted at that node is transformed via one of the four </a:t>
            </a:r>
            <a:r>
              <a:rPr lang="en-US" altLang="en-US" i="1"/>
              <a:t>rotations.  </a:t>
            </a:r>
            <a:r>
              <a:rPr lang="en-US" altLang="en-US"/>
              <a:t>(The rotation is always performed for a subtree rooted at an “unbalanced” node closest to the new leaf.)</a:t>
            </a:r>
          </a:p>
        </p:txBody>
      </p:sp>
      <p:pic>
        <p:nvPicPr>
          <p:cNvPr id="407558" name="Picture 6" descr="Fig 6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2743200"/>
            <a:ext cx="5029200" cy="188753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407562" name="Picture 10" descr="Fig 6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96000" y="2743201"/>
            <a:ext cx="4572000" cy="187801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/>
        </p:spPr>
      </p:pic>
      <p:sp>
        <p:nvSpPr>
          <p:cNvPr id="407563" name="Text Box 11"/>
          <p:cNvSpPr txBox="1">
            <a:spLocks noChangeArrowheads="1"/>
          </p:cNvSpPr>
          <p:nvPr/>
        </p:nvSpPr>
        <p:spPr bwMode="auto">
          <a:xfrm>
            <a:off x="2667000" y="4953000"/>
            <a:ext cx="2667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Single </a:t>
            </a:r>
            <a:r>
              <a:rPr lang="en-US" altLang="en-US" b="1" i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R-</a:t>
            </a:r>
            <a:r>
              <a:rPr lang="en-US" altLang="en-US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rotation</a:t>
            </a:r>
          </a:p>
        </p:txBody>
      </p:sp>
      <p:sp>
        <p:nvSpPr>
          <p:cNvPr id="407564" name="Text Box 12"/>
          <p:cNvSpPr txBox="1">
            <a:spLocks noChangeArrowheads="1"/>
          </p:cNvSpPr>
          <p:nvPr/>
        </p:nvSpPr>
        <p:spPr bwMode="auto">
          <a:xfrm>
            <a:off x="6858000" y="4953000"/>
            <a:ext cx="31242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Double </a:t>
            </a:r>
            <a:r>
              <a:rPr lang="en-US" altLang="en-US" b="1" i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LR-</a:t>
            </a:r>
            <a:r>
              <a:rPr lang="en-US" altLang="en-US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rotation</a:t>
            </a:r>
          </a:p>
        </p:txBody>
      </p:sp>
    </p:spTree>
    <p:extLst>
      <p:ext uri="{BB962C8B-B14F-4D97-AF65-F5344CB8AC3E}">
        <p14:creationId xmlns:p14="http://schemas.microsoft.com/office/powerpoint/2010/main" val="211181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6 ©2012 Pearson Education, Inc. Upper Saddle River, NJ. All Rights Reserved.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CD39C-4309-48C4-9B09-005502B9C840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35942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General case: Single R-rotation</a:t>
            </a:r>
          </a:p>
        </p:txBody>
      </p:sp>
      <p:pic>
        <p:nvPicPr>
          <p:cNvPr id="359428" name="Picture 4" descr="Chapter06c_2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57400" y="1600200"/>
            <a:ext cx="8610600" cy="39433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3824630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455</TotalTime>
  <Words>832</Words>
  <Application>Microsoft Office PowerPoint</Application>
  <PresentationFormat>Widescreen</PresentationFormat>
  <Paragraphs>122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Century Gothic</vt:lpstr>
      <vt:lpstr>Monotype Sorts</vt:lpstr>
      <vt:lpstr>Wingdings 3</vt:lpstr>
      <vt:lpstr>Wisp</vt:lpstr>
      <vt:lpstr>CMPS 3120       Algorithm Analysis  </vt:lpstr>
      <vt:lpstr>Searching Problem</vt:lpstr>
      <vt:lpstr>Taxonomy of Searching Algorithms</vt:lpstr>
      <vt:lpstr>Binary Search Tree</vt:lpstr>
      <vt:lpstr>Dictionary Operations on Binary Search Trees</vt:lpstr>
      <vt:lpstr>Balanced Search Trees </vt:lpstr>
      <vt:lpstr>Balanced trees:  AVL trees</vt:lpstr>
      <vt:lpstr>Rotations</vt:lpstr>
      <vt:lpstr>General case: Single R-rotation</vt:lpstr>
      <vt:lpstr>General case: Double LR-rotation</vt:lpstr>
      <vt:lpstr>AVL tree construction - an example</vt:lpstr>
      <vt:lpstr>AVL tree construction - an example (cont.)</vt:lpstr>
      <vt:lpstr>Analysis of AVL trees</vt:lpstr>
    </vt:vector>
  </TitlesOfParts>
  <Company>California State University, Bakersfield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Chengwei Lei</dc:creator>
  <cp:lastModifiedBy>Chengwei Lei</cp:lastModifiedBy>
  <cp:revision>68</cp:revision>
  <dcterms:created xsi:type="dcterms:W3CDTF">2016-08-31T19:16:09Z</dcterms:created>
  <dcterms:modified xsi:type="dcterms:W3CDTF">2019-07-29T23:32:39Z</dcterms:modified>
</cp:coreProperties>
</file>