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6"/>
  </p:notesMasterIdLst>
  <p:sldIdLst>
    <p:sldId id="256" r:id="rId2"/>
    <p:sldId id="279" r:id="rId3"/>
    <p:sldId id="280" r:id="rId4"/>
    <p:sldId id="281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77" d="100"/>
          <a:sy n="77" d="100"/>
        </p:scale>
        <p:origin x="55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1E65F-3C9D-4AC9-89F5-390E3D97661A}" type="datetimeFigureOut">
              <a:rPr lang="en-US" smtClean="0"/>
              <a:pPr/>
              <a:t>7/29/2019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6DF614-E641-4A77-8CEE-07AA863293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023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612082-623E-4814-A3AA-684D2B37C164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460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44539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FE9FB8-6A60-46C2-9E98-8411934AF7F6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461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1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52896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FBA1D5-A51F-43B5-92EF-306522A818B4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462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2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4191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52400"/>
            <a:ext cx="10117667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12800" y="1266825"/>
            <a:ext cx="5435600" cy="4905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1600" y="1266825"/>
            <a:ext cx="5435600" cy="4905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34067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24000" y="6400800"/>
            <a:ext cx="8534400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A. Levitin “Introduction to the Design &amp; Analysis of Algorithms,” 3rd ed., Ch. 6 ©2012 Pearson Education, Inc. Upper Saddle River, NJ. All Rights Reserved.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52000" y="6553200"/>
            <a:ext cx="2540000" cy="304800"/>
          </a:xfrm>
        </p:spPr>
        <p:txBody>
          <a:bodyPr/>
          <a:lstStyle>
            <a:lvl1pPr>
              <a:defRPr/>
            </a:lvl1pPr>
          </a:lstStyle>
          <a:p>
            <a:fld id="{44D680DD-0EB8-4FE3-8922-582A644B15F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2472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  <p:sldLayoutId id="214748366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2205" y="411480"/>
            <a:ext cx="8915399" cy="3831336"/>
          </a:xfrm>
        </p:spPr>
        <p:txBody>
          <a:bodyPr>
            <a:normAutofit/>
          </a:bodyPr>
          <a:lstStyle/>
          <a:p>
            <a:r>
              <a:rPr lang="en-US" dirty="0"/>
              <a:t>CMPS 3120</a:t>
            </a:r>
            <a:br>
              <a:rPr lang="en-US" dirty="0"/>
            </a:br>
            <a:br>
              <a:rPr lang="en-US" dirty="0"/>
            </a:br>
            <a:r>
              <a:rPr lang="en-US" dirty="0"/>
              <a:t>					</a:t>
            </a:r>
            <a:r>
              <a:rPr lang="en-US" b="1" dirty="0"/>
              <a:t>Algorithm Analysis</a:t>
            </a:r>
            <a:br>
              <a:rPr lang="en-US" dirty="0"/>
            </a:br>
            <a:r>
              <a:rPr lang="en-US" dirty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n-US" dirty="0"/>
              <a:t>Dr. Chengwei Lei</a:t>
            </a:r>
          </a:p>
          <a:p>
            <a:pPr algn="ctr"/>
            <a:r>
              <a:rPr lang="en-US" dirty="0"/>
              <a:t>CEECS</a:t>
            </a:r>
          </a:p>
          <a:p>
            <a:pPr algn="ctr"/>
            <a:r>
              <a:rPr lang="en-US" dirty="0"/>
              <a:t>California State University, Bakersfield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992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6 ©2012 Pearson Education, Inc. Upper Saddle River, NJ. All Rights Reserved.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E9C48-9A82-4F05-AE91-5939D4E8FB05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41369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2075" tIns="46038" rIns="92075" bIns="46038" rtlCol="0" anchor="ctr">
            <a:normAutofit/>
          </a:bodyPr>
          <a:lstStyle/>
          <a:p>
            <a:r>
              <a:rPr lang="en-US" altLang="en-US"/>
              <a:t>2-3 Tree </a:t>
            </a:r>
          </a:p>
        </p:txBody>
      </p:sp>
      <p:sp>
        <p:nvSpPr>
          <p:cNvPr id="413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33600" y="1266826"/>
            <a:ext cx="8534400" cy="5362575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2075" tIns="46038" rIns="92075" bIns="46038" rtlCol="0"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u="sng"/>
              <a:t>Definition</a:t>
            </a:r>
            <a:r>
              <a:rPr lang="en-US" altLang="en-US"/>
              <a:t>   A </a:t>
            </a:r>
            <a:r>
              <a:rPr lang="en-US" altLang="en-US" i="1"/>
              <a:t>2-3 tree</a:t>
            </a:r>
            <a:r>
              <a:rPr lang="en-US" altLang="en-US"/>
              <a:t> is a search tree that</a:t>
            </a:r>
          </a:p>
          <a:p>
            <a:pPr marL="0" indent="0">
              <a:lnSpc>
                <a:spcPct val="80000"/>
              </a:lnSpc>
            </a:pPr>
            <a:r>
              <a:rPr lang="en-US" altLang="en-US"/>
              <a:t>  may have 2-nodes and 3-nodes</a:t>
            </a:r>
          </a:p>
          <a:p>
            <a:pPr marL="0" indent="0">
              <a:lnSpc>
                <a:spcPct val="80000"/>
              </a:lnSpc>
            </a:pPr>
            <a:r>
              <a:rPr lang="en-US" altLang="en-US"/>
              <a:t>  height-balanced (all leaves are on the same level)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/>
          </a:p>
          <a:p>
            <a:pPr marL="0" indent="0">
              <a:lnSpc>
                <a:spcPct val="80000"/>
              </a:lnSpc>
              <a:buNone/>
            </a:pPr>
            <a:br>
              <a:rPr lang="en-US" altLang="en-US" sz="1600"/>
            </a:br>
            <a:br>
              <a:rPr lang="en-US" altLang="en-US" sz="1600"/>
            </a:br>
            <a:br>
              <a:rPr lang="en-US" altLang="en-US" sz="1600"/>
            </a:br>
            <a:br>
              <a:rPr lang="en-US" altLang="en-US" sz="1600"/>
            </a:br>
            <a:br>
              <a:rPr lang="en-US" altLang="en-US" sz="1600"/>
            </a:br>
            <a:br>
              <a:rPr lang="en-US" altLang="en-US" sz="1600"/>
            </a:br>
            <a:br>
              <a:rPr lang="en-US" altLang="en-US" sz="1600"/>
            </a:br>
            <a:br>
              <a:rPr lang="en-US" altLang="en-US" sz="1600"/>
            </a:br>
            <a:br>
              <a:rPr lang="en-US" altLang="en-US" sz="1600"/>
            </a:br>
            <a:br>
              <a:rPr lang="en-US" altLang="en-US" sz="1600"/>
            </a:br>
            <a:endParaRPr lang="en-US" altLang="en-US" sz="1600"/>
          </a:p>
          <a:p>
            <a:pPr marL="0" indent="0">
              <a:lnSpc>
                <a:spcPct val="80000"/>
              </a:lnSpc>
              <a:buNone/>
            </a:pPr>
            <a:endParaRPr lang="en-US" altLang="en-US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/>
              <a:t>A 2-3 tree is constructed by successive insertions of keys given, with a new key always inserted into a leaf of the tree.  If the leaf is a 3-node, it’s split into two with the middle key promoted to the parent. 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/>
          </a:p>
        </p:txBody>
      </p:sp>
      <p:pic>
        <p:nvPicPr>
          <p:cNvPr id="413700" name="Picture 4" descr="Fig 6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90800" y="2590801"/>
            <a:ext cx="7391400" cy="2524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2409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6 ©2012 Pearson Education, Inc. Upper Saddle River, NJ. All Rights Reserved.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FC307-959D-4CFC-8454-4B426A8A1103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2075" tIns="46038" rIns="92075" bIns="46038" rtlCol="0" anchor="ctr">
            <a:normAutofit/>
          </a:bodyPr>
          <a:lstStyle/>
          <a:p>
            <a:r>
              <a:rPr lang="en-US" altLang="en-US"/>
              <a:t>2-3 tree construction – an example</a:t>
            </a:r>
          </a:p>
        </p:txBody>
      </p:sp>
      <p:sp>
        <p:nvSpPr>
          <p:cNvPr id="403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33600" y="1266826"/>
            <a:ext cx="8534400" cy="4905375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2075" tIns="46038" rIns="92075" bIns="46038" rtlCol="0">
            <a:normAutofit/>
          </a:bodyPr>
          <a:lstStyle/>
          <a:p>
            <a:pPr marL="0" indent="0">
              <a:buNone/>
            </a:pPr>
            <a:r>
              <a:rPr lang="en-US" altLang="en-US" dirty="0"/>
              <a:t>Construct a 2-3 tree the list  9, 5, 8, 3, 2, 4, 7</a:t>
            </a:r>
            <a:r>
              <a:rPr lang="en-US" altLang="en-US" sz="2000" dirty="0"/>
              <a:t> </a:t>
            </a:r>
          </a:p>
          <a:p>
            <a:pPr marL="0" indent="0">
              <a:buNone/>
            </a:pPr>
            <a:endParaRPr lang="en-US" altLang="en-US" sz="2000" dirty="0"/>
          </a:p>
          <a:p>
            <a:pPr marL="0" indent="0">
              <a:buNone/>
            </a:pPr>
            <a:endParaRPr lang="en-US" altLang="en-US" dirty="0"/>
          </a:p>
        </p:txBody>
      </p:sp>
      <p:pic>
        <p:nvPicPr>
          <p:cNvPr id="403460" name="Picture 4" descr="Fig 6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57400" y="1905000"/>
            <a:ext cx="8610600" cy="4375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9606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6 ©2012 Pearson Education, Inc. Upper Saddle River, NJ. All Rights Reserved.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BD346-3A4E-4096-905F-978A11CFE031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404482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152400"/>
            <a:ext cx="7518400" cy="685800"/>
          </a:xfrm>
        </p:spPr>
        <p:txBody>
          <a:bodyPr/>
          <a:lstStyle/>
          <a:p>
            <a:r>
              <a:rPr lang="en-US" altLang="en-US"/>
              <a:t>Analysis of 2-3 trees</a:t>
            </a:r>
          </a:p>
        </p:txBody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266826"/>
            <a:ext cx="8305800" cy="5286375"/>
          </a:xfrm>
        </p:spPr>
        <p:txBody>
          <a:bodyPr/>
          <a:lstStyle/>
          <a:p>
            <a:r>
              <a:rPr lang="en-US" altLang="en-US"/>
              <a:t>log</a:t>
            </a:r>
            <a:r>
              <a:rPr lang="en-US" altLang="en-US" baseline="-25000"/>
              <a:t>3 </a:t>
            </a:r>
            <a:r>
              <a:rPr lang="en-US" altLang="en-US">
                <a:cs typeface="Times New Roman" panose="02020603050405020304" pitchFamily="18" charset="0"/>
              </a:rPr>
              <a:t>(</a:t>
            </a:r>
            <a:r>
              <a:rPr lang="en-US" altLang="en-US" i="1">
                <a:cs typeface="Times New Roman" panose="02020603050405020304" pitchFamily="18" charset="0"/>
              </a:rPr>
              <a:t>n </a:t>
            </a:r>
            <a:r>
              <a:rPr lang="en-US" altLang="en-US">
                <a:cs typeface="Times New Roman" panose="02020603050405020304" pitchFamily="18" charset="0"/>
              </a:rPr>
              <a:t>+ 1) - 1 </a:t>
            </a:r>
            <a:r>
              <a:rPr lang="en-US" altLang="en-US">
                <a:cs typeface="Times New Roman" panose="02020603050405020304" pitchFamily="18" charset="0"/>
                <a:sym typeface="Symbol" panose="05050102010706020507" pitchFamily="18" charset="2"/>
              </a:rPr>
              <a:t> </a:t>
            </a:r>
            <a:r>
              <a:rPr lang="en-US" altLang="en-US" i="1"/>
              <a:t>h</a:t>
            </a:r>
            <a:r>
              <a:rPr lang="en-US" altLang="en-US"/>
              <a:t>  </a:t>
            </a:r>
            <a:r>
              <a:rPr lang="en-US" altLang="en-US">
                <a:cs typeface="Times New Roman" panose="02020603050405020304" pitchFamily="18" charset="0"/>
                <a:sym typeface="Symbol" panose="05050102010706020507" pitchFamily="18" charset="2"/>
              </a:rPr>
              <a:t></a:t>
            </a:r>
            <a:r>
              <a:rPr lang="en-US" altLang="en-US">
                <a:cs typeface="Times New Roman" panose="02020603050405020304" pitchFamily="18" charset="0"/>
              </a:rPr>
              <a:t>  </a:t>
            </a:r>
            <a:r>
              <a:rPr lang="en-US" altLang="en-US"/>
              <a:t>log</a:t>
            </a:r>
            <a:r>
              <a:rPr lang="en-US" altLang="en-US" baseline="-25000"/>
              <a:t>2</a:t>
            </a:r>
            <a:r>
              <a:rPr lang="en-US" altLang="en-US">
                <a:cs typeface="Times New Roman" panose="02020603050405020304" pitchFamily="18" charset="0"/>
              </a:rPr>
              <a:t> (</a:t>
            </a:r>
            <a:r>
              <a:rPr lang="en-US" altLang="en-US" i="1">
                <a:cs typeface="Times New Roman" panose="02020603050405020304" pitchFamily="18" charset="0"/>
              </a:rPr>
              <a:t>n </a:t>
            </a:r>
            <a:r>
              <a:rPr lang="en-US" altLang="en-US">
                <a:cs typeface="Times New Roman" panose="02020603050405020304" pitchFamily="18" charset="0"/>
              </a:rPr>
              <a:t>+ 1)  - 1</a:t>
            </a:r>
          </a:p>
          <a:p>
            <a:pPr>
              <a:buFont typeface="Monotype Sorts" pitchFamily="2" charset="2"/>
              <a:buNone/>
            </a:pPr>
            <a:endParaRPr lang="en-US" altLang="en-US" i="1">
              <a:cs typeface="Times New Roman" panose="02020603050405020304" pitchFamily="18" charset="0"/>
            </a:endParaRPr>
          </a:p>
          <a:p>
            <a:r>
              <a:rPr lang="en-US" altLang="en-US">
                <a:cs typeface="Times New Roman" panose="02020603050405020304" pitchFamily="18" charset="0"/>
              </a:rPr>
              <a:t>Search, insertion, and deletion are in </a:t>
            </a:r>
            <a:r>
              <a:rPr lang="en-US" altLang="en-US">
                <a:cs typeface="Times New Roman" panose="02020603050405020304" pitchFamily="18" charset="0"/>
                <a:sym typeface="Symbol" panose="05050102010706020507" pitchFamily="18" charset="2"/>
              </a:rPr>
              <a:t></a:t>
            </a:r>
            <a:r>
              <a:rPr lang="en-US" altLang="en-US">
                <a:cs typeface="Times New Roman" panose="02020603050405020304" pitchFamily="18" charset="0"/>
              </a:rPr>
              <a:t>(</a:t>
            </a:r>
            <a:r>
              <a:rPr lang="en-US" altLang="en-US"/>
              <a:t>log </a:t>
            </a:r>
            <a:r>
              <a:rPr lang="en-US" altLang="en-US" i="1"/>
              <a:t>n</a:t>
            </a:r>
            <a:r>
              <a:rPr lang="en-US" altLang="en-US">
                <a:cs typeface="Times New Roman" panose="02020603050405020304" pitchFamily="18" charset="0"/>
              </a:rPr>
              <a:t>) </a:t>
            </a:r>
            <a:br>
              <a:rPr lang="en-US" altLang="en-US">
                <a:cs typeface="Times New Roman" panose="02020603050405020304" pitchFamily="18" charset="0"/>
              </a:rPr>
            </a:br>
            <a:endParaRPr lang="en-US" altLang="en-US">
              <a:cs typeface="Times New Roman" panose="02020603050405020304" pitchFamily="18" charset="0"/>
            </a:endParaRPr>
          </a:p>
          <a:p>
            <a:r>
              <a:rPr lang="en-US" altLang="en-US">
                <a:cs typeface="Times New Roman" panose="02020603050405020304" pitchFamily="18" charset="0"/>
              </a:rPr>
              <a:t>The idea of 2-3 tree can be generalized by allowing more keys per node </a:t>
            </a:r>
          </a:p>
          <a:p>
            <a:pPr lvl="1"/>
            <a:r>
              <a:rPr lang="en-US" altLang="en-US" sz="2400">
                <a:cs typeface="Times New Roman" panose="02020603050405020304" pitchFamily="18" charset="0"/>
              </a:rPr>
              <a:t>2-3-4 trees </a:t>
            </a:r>
          </a:p>
          <a:p>
            <a:pPr lvl="1"/>
            <a:r>
              <a:rPr lang="en-US" altLang="en-US" sz="2400">
                <a:cs typeface="Times New Roman" panose="02020603050405020304" pitchFamily="18" charset="0"/>
              </a:rPr>
              <a:t>B-trees</a:t>
            </a:r>
            <a:br>
              <a:rPr lang="en-US" altLang="en-US" sz="2400">
                <a:cs typeface="Times New Roman" panose="02020603050405020304" pitchFamily="18" charset="0"/>
              </a:rPr>
            </a:br>
            <a:endParaRPr lang="en-US" altLang="en-US" sz="2400">
              <a:cs typeface="Times New Roman" panose="02020603050405020304" pitchFamily="18" charset="0"/>
            </a:endParaRPr>
          </a:p>
          <a:p>
            <a:pPr>
              <a:buFont typeface="Monotype Sorts" pitchFamily="2" charset="2"/>
              <a:buNone/>
            </a:pPr>
            <a:endParaRPr lang="en-US" altLang="en-US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3401914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441</TotalTime>
  <Words>215</Words>
  <Application>Microsoft Office PowerPoint</Application>
  <PresentationFormat>Widescreen</PresentationFormat>
  <Paragraphs>30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Century Gothic</vt:lpstr>
      <vt:lpstr>Monotype Sorts</vt:lpstr>
      <vt:lpstr>Wingdings 3</vt:lpstr>
      <vt:lpstr>Wisp</vt:lpstr>
      <vt:lpstr>CMPS 3120       Algorithm Analysis  </vt:lpstr>
      <vt:lpstr>2-3 Tree </vt:lpstr>
      <vt:lpstr>2-3 tree construction – an example</vt:lpstr>
      <vt:lpstr>Analysis of 2-3 trees</vt:lpstr>
    </vt:vector>
  </TitlesOfParts>
  <Company>California State University, Bakersfield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Chengwei Lei</dc:creator>
  <cp:lastModifiedBy>Chengwei Lei</cp:lastModifiedBy>
  <cp:revision>68</cp:revision>
  <dcterms:created xsi:type="dcterms:W3CDTF">2016-08-31T19:16:09Z</dcterms:created>
  <dcterms:modified xsi:type="dcterms:W3CDTF">2019-07-29T23:34:03Z</dcterms:modified>
</cp:coreProperties>
</file>