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302" r:id="rId3"/>
    <p:sldId id="282" r:id="rId4"/>
    <p:sldId id="283" r:id="rId5"/>
    <p:sldId id="301" r:id="rId6"/>
    <p:sldId id="284" r:id="rId7"/>
    <p:sldId id="285" r:id="rId8"/>
    <p:sldId id="286" r:id="rId9"/>
    <p:sldId id="287" r:id="rId10"/>
    <p:sldId id="304" r:id="rId11"/>
    <p:sldId id="305" r:id="rId12"/>
    <p:sldId id="303" r:id="rId13"/>
    <p:sldId id="288" r:id="rId14"/>
    <p:sldId id="289" r:id="rId15"/>
    <p:sldId id="290" r:id="rId16"/>
    <p:sldId id="291" r:id="rId17"/>
    <p:sldId id="29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11/5/2019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EC9A3D-CF8D-490C-97A0-3FF6DC8B688A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63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3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9146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CD18D-A891-4214-BB7A-5F9A590FB0A2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08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D8C4DC-3AEA-48E0-A66F-B03E188077E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470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0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0156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08D506-239F-46EB-9158-A2CABD5E83A0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71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290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9A29B-374B-45DE-9958-023AD2BADAA0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12079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45F04A-72C8-4F98-A57C-CBA4B646E032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16698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FC0B7-0E11-4988-99A9-C091D25C867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3485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C703F-4F48-4F68-AF86-C9866BEAD10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9383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3C703F-4F48-4F68-AF86-C9866BEAD10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95068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13553-BAE0-4CDE-9E94-997D472EA746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716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DE970-9A94-4FF9-9E9D-B735576A2F7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5496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0722B-CA55-406A-AB09-A2BB6702F48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67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77081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CD18D-A891-4214-BB7A-5F9A590FB0A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5532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CD18D-A891-4214-BB7A-5F9A590FB0A2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0821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CD18D-A891-4214-BB7A-5F9A590FB0A2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251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52400"/>
            <a:ext cx="10117667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28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1600" y="1266825"/>
            <a:ext cx="5435600" cy="4905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34067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0" y="6400800"/>
            <a:ext cx="8534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2000" y="6553200"/>
            <a:ext cx="2540000" cy="304800"/>
          </a:xfrm>
        </p:spPr>
        <p:txBody>
          <a:bodyPr/>
          <a:lstStyle>
            <a:lvl1pPr>
              <a:defRPr/>
            </a:lvl1pPr>
          </a:lstStyle>
          <a:p>
            <a:fld id="{44D680DD-0EB8-4FE3-8922-582A644B15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472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  <p:sldLayoutId id="214748366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2205" y="411480"/>
            <a:ext cx="8915399" cy="3831336"/>
          </a:xfrm>
        </p:spPr>
        <p:txBody>
          <a:bodyPr>
            <a:normAutofit/>
          </a:bodyPr>
          <a:lstStyle/>
          <a:p>
            <a:r>
              <a:rPr lang="en-US" dirty="0"/>
              <a:t>CMPS 3120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				</a:t>
            </a:r>
            <a:r>
              <a:rPr lang="en-US" b="1" dirty="0"/>
              <a:t>Algorithm Analysis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dirty="0"/>
              <a:t>Dr. Chengwei Lei</a:t>
            </a:r>
          </a:p>
          <a:p>
            <a:pPr algn="ctr"/>
            <a:r>
              <a:rPr lang="en-US" dirty="0"/>
              <a:t>CEECS</a:t>
            </a:r>
          </a:p>
          <a:p>
            <a:pPr algn="ctr"/>
            <a:r>
              <a:rPr lang="en-US" dirty="0"/>
              <a:t>California State University, Bakersfield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92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1AD8-3E23-4209-AC74-E451E960C72F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Example of Heap Construction</a:t>
            </a:r>
          </a:p>
        </p:txBody>
      </p:sp>
      <p:sp>
        <p:nvSpPr>
          <p:cNvPr id="425990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571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 a heap for the list 2, 9, 7, 6, 5, 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0" y="2614612"/>
            <a:ext cx="571500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700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1AD8-3E23-4209-AC74-E451E960C72F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Example of Heap Construction</a:t>
            </a:r>
          </a:p>
        </p:txBody>
      </p:sp>
      <p:sp>
        <p:nvSpPr>
          <p:cNvPr id="425990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571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 a heap for the list 2, 9, 7, 6, 5, 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7325" y="2129586"/>
            <a:ext cx="8591550" cy="162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466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1AD8-3E23-4209-AC74-E451E960C72F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Example of Heap Construction</a:t>
            </a:r>
          </a:p>
        </p:txBody>
      </p:sp>
      <p:pic>
        <p:nvPicPr>
          <p:cNvPr id="425988" name="Picture 4" descr="Fig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981200"/>
            <a:ext cx="8686800" cy="3168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5990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571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 a heap for the list 2, 9, 7, 6, 5, 8</a:t>
            </a:r>
          </a:p>
        </p:txBody>
      </p:sp>
    </p:spTree>
    <p:extLst>
      <p:ext uri="{BB962C8B-B14F-4D97-AF65-F5344CB8AC3E}">
        <p14:creationId xmlns:p14="http://schemas.microsoft.com/office/powerpoint/2010/main" val="734285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818E2-BED6-4758-886C-8193644BB8A8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077200" cy="685800"/>
          </a:xfrm>
        </p:spPr>
        <p:txBody>
          <a:bodyPr>
            <a:normAutofit fontScale="90000"/>
          </a:bodyPr>
          <a:lstStyle/>
          <a:p>
            <a:r>
              <a:rPr lang="en-US" altLang="en-US" sz="3200"/>
              <a:t>Pseudopodia of bottom-up heap construction</a:t>
            </a:r>
          </a:p>
        </p:txBody>
      </p:sp>
      <p:pic>
        <p:nvPicPr>
          <p:cNvPr id="371715" name="Picture 3" descr="heapbottomup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143000"/>
            <a:ext cx="7467600" cy="54435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729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7695C-C688-4481-B672-6DB41C3F34B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4300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None/>
            </a:pPr>
            <a:r>
              <a:rPr lang="en-US" altLang="en-US"/>
              <a:t>Stage 1: Construct a heap for a given list of </a:t>
            </a:r>
            <a:r>
              <a:rPr lang="en-US" altLang="en-US" i="1"/>
              <a:t>n</a:t>
            </a:r>
            <a:r>
              <a:rPr lang="en-US" altLang="en-US"/>
              <a:t> keys</a:t>
            </a:r>
          </a:p>
          <a:p>
            <a:pPr marL="457200" indent="-457200"/>
            <a:endParaRPr lang="en-US" altLang="en-US"/>
          </a:p>
          <a:p>
            <a:pPr marL="457200" indent="-457200">
              <a:buNone/>
            </a:pPr>
            <a:r>
              <a:rPr lang="en-US" altLang="en-US"/>
              <a:t>Stage 2: Repeat operation of root removal </a:t>
            </a:r>
            <a:r>
              <a:rPr lang="en-US" altLang="en-US" i="1"/>
              <a:t>n</a:t>
            </a:r>
            <a:r>
              <a:rPr lang="en-US" altLang="en-US"/>
              <a:t>-1 times:</a:t>
            </a:r>
          </a:p>
          <a:p>
            <a:pPr marL="1485900" lvl="2" indent="-342900"/>
            <a:r>
              <a:rPr lang="en-US" altLang="en-US" sz="2400"/>
              <a:t>Exchange keys in the root and in the last (rightmost) leaf</a:t>
            </a:r>
          </a:p>
          <a:p>
            <a:pPr marL="1485900" lvl="2" indent="-342900"/>
            <a:r>
              <a:rPr lang="en-US" altLang="en-US" sz="2400"/>
              <a:t>Decrease heap size by 1</a:t>
            </a:r>
          </a:p>
          <a:p>
            <a:pPr marL="1485900" lvl="2" indent="-342900"/>
            <a:r>
              <a:rPr lang="en-US" altLang="en-US" sz="2400"/>
              <a:t>If necessary,  swap new root with larger child until the heap condition holds</a:t>
            </a:r>
          </a:p>
          <a:p>
            <a:pPr marL="457200" indent="-457200">
              <a:buNone/>
            </a:pPr>
            <a:endParaRPr lang="en-US" altLang="en-US"/>
          </a:p>
          <a:p>
            <a:pPr marL="457200" indent="-457200">
              <a:buNone/>
            </a:pPr>
            <a:endParaRPr lang="en-US" altLang="en-US"/>
          </a:p>
          <a:p>
            <a:pPr marL="457200" indent="-457200">
              <a:buNone/>
            </a:pPr>
            <a:endParaRPr lang="en-US" altLang="en-US"/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Heapsort</a:t>
            </a:r>
          </a:p>
        </p:txBody>
      </p:sp>
    </p:spTree>
    <p:extLst>
      <p:ext uri="{BB962C8B-B14F-4D97-AF65-F5344CB8AC3E}">
        <p14:creationId xmlns:p14="http://schemas.microsoft.com/office/powerpoint/2010/main" val="2131438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BFEAA-6EC3-4A41-8B56-F6508625481B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534400" cy="536257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Sort the list  2,  9,  7,  6,  5,  8  by </a:t>
            </a:r>
            <a:r>
              <a:rPr lang="en-US" altLang="en-US" dirty="0" err="1"/>
              <a:t>heapsort</a:t>
            </a:r>
            <a:endParaRPr lang="en-US" altLang="en-US" dirty="0"/>
          </a:p>
          <a:p>
            <a:pPr marL="457200" indent="-457200">
              <a:lnSpc>
                <a:spcPct val="90000"/>
              </a:lnSpc>
              <a:buNone/>
            </a:pPr>
            <a:endParaRPr lang="en-US" altLang="en-US" dirty="0"/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Stage 1 (heap construction)		 Stage 2 (root/max removal)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     2   9   </a:t>
            </a:r>
            <a:r>
              <a:rPr lang="en-US" altLang="en-US" u="sng" dirty="0"/>
              <a:t>7</a:t>
            </a:r>
            <a:r>
              <a:rPr lang="en-US" altLang="en-US" dirty="0"/>
              <a:t>   6   5   8			       </a:t>
            </a:r>
            <a:r>
              <a:rPr lang="en-US" altLang="en-US" u="sng" dirty="0"/>
              <a:t>9</a:t>
            </a:r>
            <a:r>
              <a:rPr lang="en-US" altLang="en-US" dirty="0"/>
              <a:t>   6   8   2   5   7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     2   </a:t>
            </a:r>
            <a:r>
              <a:rPr lang="en-US" altLang="en-US" u="sng" dirty="0"/>
              <a:t>9</a:t>
            </a:r>
            <a:r>
              <a:rPr lang="en-US" altLang="en-US" dirty="0"/>
              <a:t>   8   6   5   7			       7   6   8   2   5 |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     </a:t>
            </a:r>
            <a:r>
              <a:rPr lang="en-US" altLang="en-US" u="sng" dirty="0"/>
              <a:t>2</a:t>
            </a:r>
            <a:r>
              <a:rPr lang="en-US" altLang="en-US" dirty="0"/>
              <a:t>   9   8   6   5   7			       </a:t>
            </a:r>
            <a:r>
              <a:rPr lang="en-US" altLang="en-US" u="sng" dirty="0"/>
              <a:t>8</a:t>
            </a:r>
            <a:r>
              <a:rPr lang="en-US" altLang="en-US" dirty="0"/>
              <a:t>   6   7   2   5 |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     9   </a:t>
            </a:r>
            <a:r>
              <a:rPr lang="en-US" altLang="en-US" u="sng" dirty="0"/>
              <a:t>2</a:t>
            </a:r>
            <a:r>
              <a:rPr lang="en-US" altLang="en-US" dirty="0"/>
              <a:t>   8   6   5   7			       5   6   7   2 |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     9   6   8   2   5   7			       </a:t>
            </a:r>
            <a:r>
              <a:rPr lang="en-US" altLang="en-US" u="sng" dirty="0"/>
              <a:t>7</a:t>
            </a:r>
            <a:r>
              <a:rPr lang="en-US" altLang="en-US" dirty="0"/>
              <a:t>   6   5   2 |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						       2   6   5 | 7  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						       </a:t>
            </a:r>
            <a:r>
              <a:rPr lang="en-US" altLang="en-US" u="sng" dirty="0"/>
              <a:t>6</a:t>
            </a:r>
            <a:r>
              <a:rPr lang="en-US" altLang="en-US" dirty="0"/>
              <a:t>   2   5 | 7  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						       </a:t>
            </a:r>
            <a:r>
              <a:rPr lang="en-US" altLang="en-US" b="0" dirty="0"/>
              <a:t>5</a:t>
            </a:r>
            <a:r>
              <a:rPr lang="en-US" altLang="en-US" dirty="0"/>
              <a:t>   2 | 6   7  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b="0" dirty="0"/>
              <a:t>						       </a:t>
            </a:r>
            <a:r>
              <a:rPr lang="en-US" altLang="en-US" u="sng" dirty="0"/>
              <a:t>5</a:t>
            </a:r>
            <a:r>
              <a:rPr lang="en-US" altLang="en-US" dirty="0"/>
              <a:t>   2 | 6   7   8   9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en-US" altLang="en-US" dirty="0"/>
              <a:t>						       2 | 5   6   7   8   9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Example of Sorting by Heapsort</a:t>
            </a:r>
          </a:p>
        </p:txBody>
      </p:sp>
    </p:spTree>
    <p:extLst>
      <p:ext uri="{BB962C8B-B14F-4D97-AF65-F5344CB8AC3E}">
        <p14:creationId xmlns:p14="http://schemas.microsoft.com/office/powerpoint/2010/main" val="3839800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B09CE-A046-4833-8E0C-907D037F7DF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33600" y="1295400"/>
            <a:ext cx="8534400" cy="5562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Stage 1: Build heap for a given list of </a:t>
            </a:r>
            <a:r>
              <a:rPr lang="en-US" altLang="en-US" i="1"/>
              <a:t>n</a:t>
            </a:r>
            <a:r>
              <a:rPr lang="en-US" altLang="en-US"/>
              <a:t> keys</a:t>
            </a:r>
          </a:p>
          <a:p>
            <a:pPr marL="0" indent="0">
              <a:buNone/>
            </a:pPr>
            <a:r>
              <a:rPr lang="en-US" altLang="en-US"/>
              <a:t>worst-case</a:t>
            </a:r>
          </a:p>
          <a:p>
            <a:pPr marL="0" indent="0">
              <a:buNone/>
            </a:pPr>
            <a:r>
              <a:rPr lang="en-US" altLang="en-US"/>
              <a:t>         </a:t>
            </a: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=  </a:t>
            </a:r>
          </a:p>
          <a:p>
            <a:pPr marL="0" indent="0">
              <a:buNone/>
            </a:pPr>
            <a:endParaRPr lang="en-US" altLang="en-US"/>
          </a:p>
          <a:p>
            <a:pPr marL="0" indent="0">
              <a:buNone/>
            </a:pPr>
            <a:br>
              <a:rPr lang="en-US" altLang="en-US"/>
            </a:br>
            <a:br>
              <a:rPr lang="en-US" altLang="en-US"/>
            </a:br>
            <a:r>
              <a:rPr lang="en-US" altLang="en-US"/>
              <a:t>Stage 2: Repeat operation of root removal </a:t>
            </a:r>
            <a:r>
              <a:rPr lang="en-US" altLang="en-US" i="1"/>
              <a:t>n</a:t>
            </a:r>
            <a:r>
              <a:rPr lang="en-US" altLang="en-US"/>
              <a:t>-1 times (fix heap)</a:t>
            </a:r>
          </a:p>
          <a:p>
            <a:pPr marL="0" indent="0">
              <a:buNone/>
            </a:pPr>
            <a:r>
              <a:rPr lang="en-US" altLang="en-US"/>
              <a:t>worst-case</a:t>
            </a:r>
          </a:p>
          <a:p>
            <a:pPr marL="0" indent="0">
              <a:buNone/>
            </a:pPr>
            <a:r>
              <a:rPr lang="en-US" altLang="en-US"/>
              <a:t>         </a:t>
            </a:r>
            <a:r>
              <a:rPr lang="en-US" altLang="en-US" i="1"/>
              <a:t>C</a:t>
            </a:r>
            <a:r>
              <a:rPr lang="en-US" altLang="en-US"/>
              <a:t>(</a:t>
            </a:r>
            <a:r>
              <a:rPr lang="en-US" altLang="en-US" i="1"/>
              <a:t>n</a:t>
            </a:r>
            <a:r>
              <a:rPr lang="en-US" altLang="en-US"/>
              <a:t>) =  							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Both worst-case and average-case efficiency: </a:t>
            </a:r>
            <a:r>
              <a:rPr lang="en-US" altLang="en-US">
                <a:sym typeface="Symbol" panose="05050102010706020507" pitchFamily="18" charset="2"/>
              </a:rPr>
              <a:t>(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log</a:t>
            </a:r>
            <a:r>
              <a:rPr lang="en-US" altLang="en-US" i="1">
                <a:sym typeface="Symbol" panose="05050102010706020507" pitchFamily="18" charset="2"/>
              </a:rPr>
              <a:t>n</a:t>
            </a:r>
            <a:r>
              <a:rPr lang="en-US" altLang="en-US">
                <a:sym typeface="Symbol" panose="05050102010706020507" pitchFamily="18" charset="2"/>
              </a:rPr>
              <a:t>) 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In-place: yes</a:t>
            </a:r>
            <a:br>
              <a:rPr lang="en-US" altLang="en-US">
                <a:sym typeface="Symbol" panose="05050102010706020507" pitchFamily="18" charset="2"/>
              </a:rPr>
            </a:br>
            <a:r>
              <a:rPr lang="en-US" altLang="en-US">
                <a:sym typeface="Symbol" panose="05050102010706020507" pitchFamily="18" charset="2"/>
              </a:rPr>
              <a:t>Stability: no (e.g., 1  1)</a:t>
            </a:r>
            <a:r>
              <a:rPr lang="en-US" altLang="en-US"/>
              <a:t>			</a:t>
            </a:r>
          </a:p>
        </p:txBody>
      </p:sp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3810000" y="1981200"/>
            <a:ext cx="51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l-GR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</a:t>
            </a:r>
            <a:endParaRPr lang="el-GR" altLang="en-US" sz="3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4192588" y="2057401"/>
            <a:ext cx="586581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2(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h-i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2</a:t>
            </a:r>
            <a:r>
              <a:rPr lang="en-US" altLang="en-US" b="1" i="1" baseline="30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     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 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( 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– log</a:t>
            </a:r>
            <a:r>
              <a:rPr lang="en-US" altLang="en-US" b="1" baseline="-25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+ 1))  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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l-GR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altLang="en-US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n</a:t>
            </a: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</a:t>
            </a:r>
            <a:endParaRPr lang="el-GR" altLang="en-US" b="1" i="1" baseline="3000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anose="02020603050405020304" pitchFamily="18" charset="0"/>
            </a:endParaRPr>
          </a:p>
          <a:p>
            <a:pPr algn="l"/>
            <a:endParaRPr lang="en-US" altLang="en-US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45" name="Text Box 5"/>
          <p:cNvSpPr txBox="1">
            <a:spLocks noChangeArrowheads="1"/>
          </p:cNvSpPr>
          <p:nvPr/>
        </p:nvSpPr>
        <p:spPr bwMode="auto">
          <a:xfrm>
            <a:off x="3810000" y="2438401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=0</a:t>
            </a:r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3733800" y="1828801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</a:p>
        </p:txBody>
      </p:sp>
      <p:sp>
        <p:nvSpPr>
          <p:cNvPr id="419847" name="Text Box 7"/>
          <p:cNvSpPr txBox="1">
            <a:spLocks noChangeArrowheads="1"/>
          </p:cNvSpPr>
          <p:nvPr/>
        </p:nvSpPr>
        <p:spPr bwMode="auto">
          <a:xfrm>
            <a:off x="4419600" y="2667001"/>
            <a:ext cx="1447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/>
              <a:t># nodes at level </a:t>
            </a:r>
            <a:r>
              <a:rPr lang="en-US" altLang="en-US" i="1"/>
              <a:t>i</a:t>
            </a:r>
            <a:endParaRPr lang="en-US" altLang="en-US"/>
          </a:p>
        </p:txBody>
      </p:sp>
      <p:sp>
        <p:nvSpPr>
          <p:cNvPr id="419848" name="Line 8"/>
          <p:cNvSpPr>
            <a:spLocks noChangeShapeType="1"/>
          </p:cNvSpPr>
          <p:nvPr/>
        </p:nvSpPr>
        <p:spPr bwMode="auto">
          <a:xfrm flipV="1">
            <a:off x="5029200" y="2514600"/>
            <a:ext cx="76200" cy="3048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49" name="Text Box 9"/>
          <p:cNvSpPr txBox="1">
            <a:spLocks noChangeArrowheads="1"/>
          </p:cNvSpPr>
          <p:nvPr/>
        </p:nvSpPr>
        <p:spPr bwMode="auto">
          <a:xfrm>
            <a:off x="3895531" y="4135656"/>
            <a:ext cx="30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36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</a:t>
            </a:r>
            <a:endParaRPr lang="en-US" altLang="en-US" sz="3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50" name="Text Box 10"/>
          <p:cNvSpPr txBox="1">
            <a:spLocks noChangeArrowheads="1"/>
          </p:cNvSpPr>
          <p:nvPr/>
        </p:nvSpPr>
        <p:spPr bwMode="auto">
          <a:xfrm>
            <a:off x="3819331" y="4608732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i=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  <a:endParaRPr lang="en-US" altLang="en-US" sz="20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51" name="Text Box 11"/>
          <p:cNvSpPr txBox="1">
            <a:spLocks noChangeArrowheads="1"/>
          </p:cNvSpPr>
          <p:nvPr/>
        </p:nvSpPr>
        <p:spPr bwMode="auto">
          <a:xfrm>
            <a:off x="3666931" y="3922932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sz="20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</a:t>
            </a:r>
            <a:r>
              <a:rPr lang="en-US" altLang="en-US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-1</a:t>
            </a:r>
            <a:endParaRPr lang="en-US" altLang="en-US" sz="20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52" name="Text Box 12"/>
          <p:cNvSpPr txBox="1">
            <a:spLocks noChangeArrowheads="1"/>
          </p:cNvSpPr>
          <p:nvPr/>
        </p:nvSpPr>
        <p:spPr bwMode="auto">
          <a:xfrm>
            <a:off x="3971731" y="4271665"/>
            <a:ext cx="2743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US" altLang="en-US" dirty="0"/>
              <a:t>  </a:t>
            </a: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2log</a:t>
            </a:r>
            <a:r>
              <a:rPr lang="en-US" altLang="en-US" b="1" baseline="-25000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</a:t>
            </a:r>
            <a:r>
              <a:rPr lang="en-US" altLang="en-US" b="1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</a:t>
            </a:r>
            <a:r>
              <a:rPr lang="en-US" altLang="en-US" b="1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 </a:t>
            </a:r>
            <a:r>
              <a:rPr lang="el-GR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  <a:sym typeface="Symbol" panose="05050102010706020507" pitchFamily="18" charset="2"/>
              </a:rPr>
              <a:t></a:t>
            </a: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altLang="en-US" b="1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n</a:t>
            </a:r>
            <a:r>
              <a:rPr lang="en-US" altLang="en-US" b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log</a:t>
            </a:r>
            <a:r>
              <a:rPr lang="en-US" altLang="en-US" b="1" i="1" dirty="0" err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n</a:t>
            </a:r>
            <a:r>
              <a:rPr lang="en-US" altLang="en-US" b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)</a:t>
            </a:r>
            <a:r>
              <a:rPr lang="en-US" altLang="en-US" i="1" dirty="0"/>
              <a:t> </a:t>
            </a:r>
          </a:p>
        </p:txBody>
      </p:sp>
      <p:sp>
        <p:nvSpPr>
          <p:cNvPr id="419853" name="Rectangle 1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Analysis of Heapsort</a:t>
            </a:r>
          </a:p>
        </p:txBody>
      </p:sp>
    </p:spTree>
    <p:extLst>
      <p:ext uri="{BB962C8B-B14F-4D97-AF65-F5344CB8AC3E}">
        <p14:creationId xmlns:p14="http://schemas.microsoft.com/office/powerpoint/2010/main" val="19541040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0266A-5933-4BA1-924B-8BEA2389AC0D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152400"/>
            <a:ext cx="8534400" cy="685800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US" altLang="en-US"/>
              <a:t>Insertion of a New Element into a Heap</a:t>
            </a:r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5286375"/>
          </a:xfrm>
        </p:spPr>
        <p:txBody>
          <a:bodyPr/>
          <a:lstStyle/>
          <a:p>
            <a:r>
              <a:rPr lang="en-US" altLang="en-US"/>
              <a:t>Insert the new element at last position in heap. </a:t>
            </a:r>
          </a:p>
          <a:p>
            <a:r>
              <a:rPr lang="en-US" altLang="en-US"/>
              <a:t>Compare it with its parent and, if it violates heap condition,</a:t>
            </a:r>
            <a:br>
              <a:rPr lang="en-US" altLang="en-US"/>
            </a:br>
            <a:r>
              <a:rPr lang="en-US" altLang="en-US"/>
              <a:t>exchange them</a:t>
            </a:r>
          </a:p>
          <a:p>
            <a:r>
              <a:rPr lang="en-US" altLang="en-US"/>
              <a:t>Continue comparing the new element with nodes up the tree until the heap condition is satisfied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r>
              <a:rPr lang="en-US" altLang="en-US"/>
              <a:t>Example:</a:t>
            </a:r>
            <a:r>
              <a:rPr lang="en-US" altLang="en-US" sz="2000"/>
              <a:t>  </a:t>
            </a:r>
            <a:r>
              <a:rPr lang="en-US" altLang="en-US"/>
              <a:t>Insert key 10</a:t>
            </a:r>
          </a:p>
          <a:p>
            <a:pPr>
              <a:buFont typeface="Monotype Sorts" pitchFamily="2" charset="2"/>
              <a:buNone/>
            </a:pPr>
            <a:endParaRPr lang="en-US" altLang="en-US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r>
              <a:rPr lang="en-US" altLang="en-US"/>
              <a:t>Efficiency: O(log </a:t>
            </a:r>
            <a:r>
              <a:rPr lang="en-US" altLang="en-US" i="1"/>
              <a:t>n</a:t>
            </a:r>
            <a:r>
              <a:rPr lang="en-US" altLang="en-US"/>
              <a:t>)</a:t>
            </a:r>
          </a:p>
        </p:txBody>
      </p:sp>
      <p:pic>
        <p:nvPicPr>
          <p:cNvPr id="421892" name="Picture 4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09800" y="4267200"/>
            <a:ext cx="8458200" cy="1347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944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“best” </a:t>
            </a:r>
            <a:r>
              <a:rPr lang="en-US" altLang="en-US" dirty="0"/>
              <a:t>binary tree?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76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159EC-BE7F-4EF0-B755-7052A0D59A5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365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Heaps and Heapsort</a:t>
            </a:r>
          </a:p>
        </p:txBody>
      </p:sp>
      <p:sp>
        <p:nvSpPr>
          <p:cNvPr id="365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u="sng" dirty="0"/>
              <a:t>Definition</a:t>
            </a:r>
            <a:r>
              <a:rPr lang="en-US" altLang="en-US" sz="2800" dirty="0"/>
              <a:t>  </a:t>
            </a:r>
            <a:r>
              <a:rPr lang="en-US" altLang="en-US" dirty="0"/>
              <a:t>A </a:t>
            </a:r>
            <a:r>
              <a:rPr lang="en-US" altLang="en-US" i="1" dirty="0"/>
              <a:t>heap</a:t>
            </a:r>
            <a:r>
              <a:rPr lang="en-US" altLang="en-US" dirty="0"/>
              <a:t> is a binary tree with keys at its nodes (one key per node) such that:</a:t>
            </a:r>
          </a:p>
          <a:p>
            <a:r>
              <a:rPr lang="en-US" altLang="en-US" dirty="0"/>
              <a:t>It is essentially complete, i.e., all its levels are full except possibly the last level, where only some rightmost keys may be missing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The key at each node is </a:t>
            </a:r>
            <a:r>
              <a:rPr lang="en-US" altLang="en-US" dirty="0">
                <a:cs typeface="Times New Roman" panose="02020603050405020304" pitchFamily="18" charset="0"/>
              </a:rPr>
              <a:t>≥ keys at its children</a:t>
            </a:r>
          </a:p>
          <a:p>
            <a:endParaRPr lang="en-US" altLang="en-US" dirty="0"/>
          </a:p>
        </p:txBody>
      </p:sp>
      <p:grpSp>
        <p:nvGrpSpPr>
          <p:cNvPr id="365572" name="Group 4"/>
          <p:cNvGrpSpPr>
            <a:grpSpLocks/>
          </p:cNvGrpSpPr>
          <p:nvPr/>
        </p:nvGrpSpPr>
        <p:grpSpPr bwMode="auto">
          <a:xfrm>
            <a:off x="3799114" y="3670040"/>
            <a:ext cx="2362200" cy="1295400"/>
            <a:chOff x="3504" y="2448"/>
            <a:chExt cx="1488" cy="816"/>
          </a:xfrm>
        </p:grpSpPr>
        <p:sp>
          <p:nvSpPr>
            <p:cNvPr id="365573" name="AutoShape 5"/>
            <p:cNvSpPr>
              <a:spLocks noChangeArrowheads="1"/>
            </p:cNvSpPr>
            <p:nvPr/>
          </p:nvSpPr>
          <p:spPr bwMode="auto">
            <a:xfrm>
              <a:off x="3600" y="2448"/>
              <a:ext cx="1392" cy="6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74" name="Oval 6"/>
            <p:cNvSpPr>
              <a:spLocks noChangeArrowheads="1"/>
            </p:cNvSpPr>
            <p:nvPr/>
          </p:nvSpPr>
          <p:spPr bwMode="auto">
            <a:xfrm>
              <a:off x="4464" y="3120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75" name="Oval 7"/>
            <p:cNvSpPr>
              <a:spLocks noChangeArrowheads="1"/>
            </p:cNvSpPr>
            <p:nvPr/>
          </p:nvSpPr>
          <p:spPr bwMode="auto">
            <a:xfrm>
              <a:off x="4368" y="3216"/>
              <a:ext cx="48" cy="4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5576" name="Line 8"/>
            <p:cNvSpPr>
              <a:spLocks noChangeShapeType="1"/>
            </p:cNvSpPr>
            <p:nvPr/>
          </p:nvSpPr>
          <p:spPr bwMode="auto">
            <a:xfrm flipH="1">
              <a:off x="4416" y="3168"/>
              <a:ext cx="48" cy="4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65577" name="Group 9"/>
            <p:cNvGrpSpPr>
              <a:grpSpLocks/>
            </p:cNvGrpSpPr>
            <p:nvPr/>
          </p:nvGrpSpPr>
          <p:grpSpPr bwMode="auto">
            <a:xfrm>
              <a:off x="4080" y="3120"/>
              <a:ext cx="240" cy="144"/>
              <a:chOff x="1056" y="4032"/>
              <a:chExt cx="240" cy="144"/>
            </a:xfrm>
          </p:grpSpPr>
          <p:sp>
            <p:nvSpPr>
              <p:cNvPr id="365578" name="Oval 10"/>
              <p:cNvSpPr>
                <a:spLocks noChangeArrowheads="1"/>
              </p:cNvSpPr>
              <p:nvPr/>
            </p:nvSpPr>
            <p:spPr bwMode="auto">
              <a:xfrm>
                <a:off x="1152" y="40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79" name="Oval 11"/>
              <p:cNvSpPr>
                <a:spLocks noChangeArrowheads="1"/>
              </p:cNvSpPr>
              <p:nvPr/>
            </p:nvSpPr>
            <p:spPr bwMode="auto">
              <a:xfrm>
                <a:off x="1056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0" name="Oval 12"/>
              <p:cNvSpPr>
                <a:spLocks noChangeArrowheads="1"/>
              </p:cNvSpPr>
              <p:nvPr/>
            </p:nvSpPr>
            <p:spPr bwMode="auto">
              <a:xfrm>
                <a:off x="1248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1" name="Line 13"/>
              <p:cNvSpPr>
                <a:spLocks noChangeShapeType="1"/>
              </p:cNvSpPr>
              <p:nvPr/>
            </p:nvSpPr>
            <p:spPr bwMode="auto">
              <a:xfrm flipH="1">
                <a:off x="1104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2" name="Line 14"/>
              <p:cNvSpPr>
                <a:spLocks noChangeShapeType="1"/>
              </p:cNvSpPr>
              <p:nvPr/>
            </p:nvSpPr>
            <p:spPr bwMode="auto">
              <a:xfrm>
                <a:off x="1200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5583" name="Group 15"/>
            <p:cNvGrpSpPr>
              <a:grpSpLocks/>
            </p:cNvGrpSpPr>
            <p:nvPr/>
          </p:nvGrpSpPr>
          <p:grpSpPr bwMode="auto">
            <a:xfrm>
              <a:off x="3792" y="3120"/>
              <a:ext cx="240" cy="144"/>
              <a:chOff x="1056" y="4032"/>
              <a:chExt cx="240" cy="144"/>
            </a:xfrm>
          </p:grpSpPr>
          <p:sp>
            <p:nvSpPr>
              <p:cNvPr id="365584" name="Oval 16"/>
              <p:cNvSpPr>
                <a:spLocks noChangeArrowheads="1"/>
              </p:cNvSpPr>
              <p:nvPr/>
            </p:nvSpPr>
            <p:spPr bwMode="auto">
              <a:xfrm>
                <a:off x="1152" y="40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5" name="Oval 17"/>
              <p:cNvSpPr>
                <a:spLocks noChangeArrowheads="1"/>
              </p:cNvSpPr>
              <p:nvPr/>
            </p:nvSpPr>
            <p:spPr bwMode="auto">
              <a:xfrm>
                <a:off x="1056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6" name="Oval 18"/>
              <p:cNvSpPr>
                <a:spLocks noChangeArrowheads="1"/>
              </p:cNvSpPr>
              <p:nvPr/>
            </p:nvSpPr>
            <p:spPr bwMode="auto">
              <a:xfrm>
                <a:off x="1248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7" name="Line 19"/>
              <p:cNvSpPr>
                <a:spLocks noChangeShapeType="1"/>
              </p:cNvSpPr>
              <p:nvPr/>
            </p:nvSpPr>
            <p:spPr bwMode="auto">
              <a:xfrm flipH="1">
                <a:off x="1104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88" name="Line 20"/>
              <p:cNvSpPr>
                <a:spLocks noChangeShapeType="1"/>
              </p:cNvSpPr>
              <p:nvPr/>
            </p:nvSpPr>
            <p:spPr bwMode="auto">
              <a:xfrm>
                <a:off x="1200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5589" name="Group 21"/>
            <p:cNvGrpSpPr>
              <a:grpSpLocks/>
            </p:cNvGrpSpPr>
            <p:nvPr/>
          </p:nvGrpSpPr>
          <p:grpSpPr bwMode="auto">
            <a:xfrm>
              <a:off x="3504" y="3120"/>
              <a:ext cx="240" cy="144"/>
              <a:chOff x="1056" y="4032"/>
              <a:chExt cx="240" cy="144"/>
            </a:xfrm>
          </p:grpSpPr>
          <p:sp>
            <p:nvSpPr>
              <p:cNvPr id="365590" name="Oval 22"/>
              <p:cNvSpPr>
                <a:spLocks noChangeArrowheads="1"/>
              </p:cNvSpPr>
              <p:nvPr/>
            </p:nvSpPr>
            <p:spPr bwMode="auto">
              <a:xfrm>
                <a:off x="1152" y="4032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91" name="Oval 23"/>
              <p:cNvSpPr>
                <a:spLocks noChangeArrowheads="1"/>
              </p:cNvSpPr>
              <p:nvPr/>
            </p:nvSpPr>
            <p:spPr bwMode="auto">
              <a:xfrm>
                <a:off x="1056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92" name="Oval 24"/>
              <p:cNvSpPr>
                <a:spLocks noChangeArrowheads="1"/>
              </p:cNvSpPr>
              <p:nvPr/>
            </p:nvSpPr>
            <p:spPr bwMode="auto">
              <a:xfrm>
                <a:off x="1248" y="4128"/>
                <a:ext cx="48" cy="48"/>
              </a:xfrm>
              <a:prstGeom prst="ellipse">
                <a:avLst/>
              </a:prstGeom>
              <a:solidFill>
                <a:schemeClr val="accent1"/>
              </a:solidFill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93" name="Line 25"/>
              <p:cNvSpPr>
                <a:spLocks noChangeShapeType="1"/>
              </p:cNvSpPr>
              <p:nvPr/>
            </p:nvSpPr>
            <p:spPr bwMode="auto">
              <a:xfrm flipH="1">
                <a:off x="1104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5594" name="Line 26"/>
              <p:cNvSpPr>
                <a:spLocks noChangeShapeType="1"/>
              </p:cNvSpPr>
              <p:nvPr/>
            </p:nvSpPr>
            <p:spPr bwMode="auto">
              <a:xfrm>
                <a:off x="1200" y="4080"/>
                <a:ext cx="48" cy="48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35012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F7FF-F799-403F-B58E-48A304843FBD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Illustration of the heap’s definition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 i="1"/>
          </a:p>
          <a:p>
            <a:pPr>
              <a:buFont typeface="Monotype Sorts" pitchFamily="2" charset="2"/>
              <a:buNone/>
            </a:pPr>
            <a:endParaRPr lang="en-US" altLang="en-US" sz="2000"/>
          </a:p>
        </p:txBody>
      </p:sp>
      <p:pic>
        <p:nvPicPr>
          <p:cNvPr id="366602" name="Picture 10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676400"/>
            <a:ext cx="8686800" cy="1663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434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0F7FF-F799-403F-B58E-48A304843FB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Illustration of the heap’s definition</a:t>
            </a:r>
          </a:p>
        </p:txBody>
      </p:sp>
      <p:sp>
        <p:nvSpPr>
          <p:cNvPr id="366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1266826"/>
            <a:ext cx="8534400" cy="4905375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/>
          </a:p>
          <a:p>
            <a:pPr>
              <a:buFont typeface="Monotype Sorts" pitchFamily="2" charset="2"/>
              <a:buNone/>
            </a:pPr>
            <a:endParaRPr lang="en-US" altLang="en-US" sz="2000" i="1"/>
          </a:p>
          <a:p>
            <a:pPr>
              <a:buFont typeface="Monotype Sorts" pitchFamily="2" charset="2"/>
              <a:buNone/>
            </a:pPr>
            <a:endParaRPr lang="en-US" altLang="en-US" sz="2000"/>
          </a:p>
        </p:txBody>
      </p:sp>
      <p:pic>
        <p:nvPicPr>
          <p:cNvPr id="366602" name="Picture 10" descr="Fig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676400"/>
            <a:ext cx="8686800" cy="1663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6604" name="Text Box 12"/>
          <p:cNvSpPr txBox="1">
            <a:spLocks noChangeArrowheads="1"/>
          </p:cNvSpPr>
          <p:nvPr/>
        </p:nvSpPr>
        <p:spPr bwMode="auto">
          <a:xfrm>
            <a:off x="2743200" y="3657600"/>
            <a:ext cx="1371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heap</a:t>
            </a:r>
          </a:p>
        </p:txBody>
      </p:sp>
      <p:sp>
        <p:nvSpPr>
          <p:cNvPr id="366605" name="Text Box 13"/>
          <p:cNvSpPr txBox="1">
            <a:spLocks noChangeArrowheads="1"/>
          </p:cNvSpPr>
          <p:nvPr/>
        </p:nvSpPr>
        <p:spPr bwMode="auto">
          <a:xfrm>
            <a:off x="5715000" y="3657600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a heap</a:t>
            </a:r>
          </a:p>
        </p:txBody>
      </p:sp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8686800" y="3657600"/>
            <a:ext cx="1676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 a heap</a:t>
            </a:r>
          </a:p>
        </p:txBody>
      </p:sp>
      <p:sp>
        <p:nvSpPr>
          <p:cNvPr id="366607" name="Text Box 15"/>
          <p:cNvSpPr txBox="1">
            <a:spLocks noChangeArrowheads="1"/>
          </p:cNvSpPr>
          <p:nvPr/>
        </p:nvSpPr>
        <p:spPr bwMode="auto">
          <a:xfrm>
            <a:off x="2362200" y="5181600"/>
            <a:ext cx="784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366608" name="Text Box 16"/>
          <p:cNvSpPr txBox="1">
            <a:spLocks noChangeArrowheads="1"/>
          </p:cNvSpPr>
          <p:nvPr/>
        </p:nvSpPr>
        <p:spPr bwMode="auto">
          <a:xfrm>
            <a:off x="1981200" y="4876801"/>
            <a:ext cx="8686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Note: Heap’s elements are ordered top down (along any path  </a:t>
            </a:r>
            <a:b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down from its root), but they are not ordered left to right</a:t>
            </a:r>
          </a:p>
        </p:txBody>
      </p:sp>
    </p:spTree>
    <p:extLst>
      <p:ext uri="{BB962C8B-B14F-4D97-AF65-F5344CB8AC3E}">
        <p14:creationId xmlns:p14="http://schemas.microsoft.com/office/powerpoint/2010/main" val="2994251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17A2B-3EAD-4329-AA9E-530840523B3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Important Properties of a Heap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Given </a:t>
            </a:r>
            <a:r>
              <a:rPr lang="en-US" altLang="en-US" i="1"/>
              <a:t>n,</a:t>
            </a:r>
            <a:r>
              <a:rPr lang="en-US" altLang="en-US"/>
              <a:t> there exists a unique binary tree with </a:t>
            </a:r>
            <a:r>
              <a:rPr lang="en-US" altLang="en-US" i="1"/>
              <a:t>n</a:t>
            </a:r>
            <a:r>
              <a:rPr lang="en-US" altLang="en-US"/>
              <a:t> nodes that</a:t>
            </a:r>
          </a:p>
          <a:p>
            <a:pPr>
              <a:buFont typeface="Monotype Sorts" pitchFamily="2" charset="2"/>
              <a:buNone/>
            </a:pPr>
            <a:r>
              <a:rPr lang="en-US" altLang="en-US"/>
              <a:t>     is essentially complete, with </a:t>
            </a:r>
            <a:r>
              <a:rPr lang="en-US" altLang="en-US" i="1"/>
              <a:t>h </a:t>
            </a:r>
            <a:r>
              <a:rPr lang="en-US" altLang="en-US"/>
              <a:t>= </a:t>
            </a:r>
            <a:r>
              <a:rPr lang="en-US" altLang="en-US">
                <a:sym typeface="Symbol" panose="05050102010706020507" pitchFamily="18" charset="2"/>
              </a:rPr>
              <a:t></a:t>
            </a:r>
            <a:r>
              <a:rPr lang="en-US" altLang="en-US"/>
              <a:t>log</a:t>
            </a:r>
            <a:r>
              <a:rPr lang="en-US" altLang="en-US" baseline="-25000"/>
              <a:t>2 </a:t>
            </a:r>
            <a:r>
              <a:rPr lang="en-US" altLang="en-US" i="1"/>
              <a:t>n</a:t>
            </a:r>
            <a:r>
              <a:rPr lang="en-US" altLang="en-US">
                <a:sym typeface="Symbol" panose="05050102010706020507" pitchFamily="18" charset="2"/>
              </a:rPr>
              <a:t></a:t>
            </a:r>
            <a:br>
              <a:rPr lang="en-US" altLang="en-US">
                <a:sym typeface="Symbol" panose="05050102010706020507" pitchFamily="18" charset="2"/>
              </a:rPr>
            </a:br>
            <a:endParaRPr lang="en-US" altLang="en-US"/>
          </a:p>
          <a:p>
            <a:r>
              <a:rPr lang="en-US" altLang="en-US"/>
              <a:t>The root contains the largest key</a:t>
            </a:r>
          </a:p>
          <a:p>
            <a:endParaRPr lang="en-US" altLang="en-US"/>
          </a:p>
          <a:p>
            <a:r>
              <a:rPr lang="en-US" altLang="en-US"/>
              <a:t>The subtree rooted at any node of a heap is also a heap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A heap can be represented as an array</a:t>
            </a:r>
            <a:endParaRPr lang="en-US" altLang="en-US" i="1"/>
          </a:p>
          <a:p>
            <a:pPr>
              <a:buFont typeface="Monotype Sort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25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0438D-B9E4-4F45-BD3C-9E0F0FFB4D6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Heap’s Array Representation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1266826"/>
            <a:ext cx="8305800" cy="521017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Store heap’s elements in an array (whose elements indexed, for convenience, 1 to </a:t>
            </a:r>
            <a:r>
              <a:rPr lang="en-US" altLang="en-US" i="1" dirty="0"/>
              <a:t>n</a:t>
            </a:r>
            <a:r>
              <a:rPr lang="en-US" altLang="en-US" dirty="0"/>
              <a:t>) in top-down left-to-right order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dirty="0"/>
              <a:t>Example: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dirty="0"/>
              <a:t>Left child of node </a:t>
            </a:r>
            <a:r>
              <a:rPr lang="en-US" altLang="en-US" i="1" dirty="0"/>
              <a:t>j</a:t>
            </a:r>
            <a:r>
              <a:rPr lang="en-US" altLang="en-US" dirty="0"/>
              <a:t> is at 2</a:t>
            </a:r>
            <a:r>
              <a:rPr lang="en-US" altLang="en-US" i="1" dirty="0"/>
              <a:t>j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Right child of node </a:t>
            </a:r>
            <a:r>
              <a:rPr lang="en-US" altLang="en-US" i="1" dirty="0"/>
              <a:t>j</a:t>
            </a:r>
            <a:r>
              <a:rPr lang="en-US" altLang="en-US" dirty="0"/>
              <a:t> is at 2</a:t>
            </a:r>
            <a:r>
              <a:rPr lang="en-US" altLang="en-US" i="1" dirty="0"/>
              <a:t>j</a:t>
            </a:r>
            <a:r>
              <a:rPr lang="en-US" altLang="en-US" dirty="0"/>
              <a:t>+1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Parent of node </a:t>
            </a:r>
            <a:r>
              <a:rPr lang="en-US" altLang="en-US" i="1" dirty="0"/>
              <a:t>j</a:t>
            </a:r>
            <a:r>
              <a:rPr lang="en-US" altLang="en-US" dirty="0"/>
              <a:t> is at </a:t>
            </a:r>
            <a:r>
              <a:rPr lang="en-US" altLang="en-US" sz="2000" dirty="0">
                <a:sym typeface="Symbol" panose="05050102010706020507" pitchFamily="18" charset="2"/>
              </a:rPr>
              <a:t></a:t>
            </a:r>
            <a:r>
              <a:rPr lang="en-US" altLang="en-US" i="1" dirty="0"/>
              <a:t>j</a:t>
            </a:r>
            <a:r>
              <a:rPr lang="en-US" altLang="en-US" dirty="0"/>
              <a:t>/2</a:t>
            </a:r>
            <a:r>
              <a:rPr lang="en-US" altLang="en-US" sz="2000" dirty="0">
                <a:sym typeface="Symbol" panose="05050102010706020507" pitchFamily="18" charset="2"/>
              </a:rPr>
              <a:t> </a:t>
            </a:r>
            <a:endParaRPr lang="en-US" altLang="en-US" dirty="0"/>
          </a:p>
          <a:p>
            <a:pPr>
              <a:lnSpc>
                <a:spcPct val="90000"/>
              </a:lnSpc>
            </a:pPr>
            <a:r>
              <a:rPr lang="en-US" altLang="en-US" dirty="0"/>
              <a:t>Parental nodes are represented in the first </a:t>
            </a:r>
            <a:r>
              <a:rPr lang="en-US" altLang="en-US" sz="2000" dirty="0">
                <a:sym typeface="Symbol" panose="05050102010706020507" pitchFamily="18" charset="2"/>
              </a:rPr>
              <a:t></a:t>
            </a:r>
            <a:r>
              <a:rPr lang="en-US" altLang="en-US" i="1" dirty="0"/>
              <a:t>n</a:t>
            </a:r>
            <a:r>
              <a:rPr lang="en-US" altLang="en-US" dirty="0"/>
              <a:t>/2</a:t>
            </a:r>
            <a:r>
              <a:rPr lang="en-US" altLang="en-US" sz="2000" dirty="0">
                <a:sym typeface="Symbol" panose="05050102010706020507" pitchFamily="18" charset="2"/>
              </a:rPr>
              <a:t>  </a:t>
            </a:r>
            <a:r>
              <a:rPr lang="en-US" altLang="en-US" dirty="0"/>
              <a:t>locations</a:t>
            </a:r>
          </a:p>
          <a:p>
            <a:pPr>
              <a:lnSpc>
                <a:spcPct val="90000"/>
              </a:lnSpc>
            </a:pPr>
            <a:endParaRPr lang="en-US" altLang="en-US" dirty="0"/>
          </a:p>
        </p:txBody>
      </p:sp>
      <p:sp>
        <p:nvSpPr>
          <p:cNvPr id="370696" name="Line 8"/>
          <p:cNvSpPr>
            <a:spLocks noChangeShapeType="1"/>
          </p:cNvSpPr>
          <p:nvPr/>
        </p:nvSpPr>
        <p:spPr bwMode="auto">
          <a:xfrm flipH="1">
            <a:off x="5867400" y="5638800"/>
            <a:ext cx="76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697" name="Oval 9"/>
          <p:cNvSpPr>
            <a:spLocks noChangeArrowheads="1"/>
          </p:cNvSpPr>
          <p:nvPr/>
        </p:nvSpPr>
        <p:spPr bwMode="auto">
          <a:xfrm>
            <a:off x="3276600" y="2514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9</a:t>
            </a:r>
          </a:p>
        </p:txBody>
      </p:sp>
      <p:sp>
        <p:nvSpPr>
          <p:cNvPr id="370698" name="Oval 10"/>
          <p:cNvSpPr>
            <a:spLocks noChangeArrowheads="1"/>
          </p:cNvSpPr>
          <p:nvPr/>
        </p:nvSpPr>
        <p:spPr bwMode="auto">
          <a:xfrm>
            <a:off x="2209800" y="4038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1</a:t>
            </a:r>
          </a:p>
        </p:txBody>
      </p:sp>
      <p:sp>
        <p:nvSpPr>
          <p:cNvPr id="370699" name="Oval 11"/>
          <p:cNvSpPr>
            <a:spLocks noChangeArrowheads="1"/>
          </p:cNvSpPr>
          <p:nvPr/>
        </p:nvSpPr>
        <p:spPr bwMode="auto">
          <a:xfrm>
            <a:off x="2590800" y="3276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5</a:t>
            </a:r>
          </a:p>
        </p:txBody>
      </p:sp>
      <p:sp>
        <p:nvSpPr>
          <p:cNvPr id="370700" name="Oval 12"/>
          <p:cNvSpPr>
            <a:spLocks noChangeArrowheads="1"/>
          </p:cNvSpPr>
          <p:nvPr/>
        </p:nvSpPr>
        <p:spPr bwMode="auto">
          <a:xfrm>
            <a:off x="3962400" y="3276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3</a:t>
            </a:r>
          </a:p>
        </p:txBody>
      </p:sp>
      <p:sp>
        <p:nvSpPr>
          <p:cNvPr id="370701" name="Line 13"/>
          <p:cNvSpPr>
            <a:spLocks noChangeShapeType="1"/>
          </p:cNvSpPr>
          <p:nvPr/>
        </p:nvSpPr>
        <p:spPr bwMode="auto">
          <a:xfrm flipH="1">
            <a:off x="2819400" y="2819400"/>
            <a:ext cx="4572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2" name="Line 14"/>
          <p:cNvSpPr>
            <a:spLocks noChangeShapeType="1"/>
          </p:cNvSpPr>
          <p:nvPr/>
        </p:nvSpPr>
        <p:spPr bwMode="auto">
          <a:xfrm flipH="1">
            <a:off x="2438400" y="3657600"/>
            <a:ext cx="2286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3" name="Line 15"/>
          <p:cNvSpPr>
            <a:spLocks noChangeShapeType="1"/>
          </p:cNvSpPr>
          <p:nvPr/>
        </p:nvSpPr>
        <p:spPr bwMode="auto">
          <a:xfrm>
            <a:off x="3733800" y="2819400"/>
            <a:ext cx="381000" cy="4572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04" name="Text Box 16"/>
          <p:cNvSpPr txBox="1">
            <a:spLocks noChangeArrowheads="1"/>
          </p:cNvSpPr>
          <p:nvPr/>
        </p:nvSpPr>
        <p:spPr bwMode="auto">
          <a:xfrm>
            <a:off x="3260725" y="28575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0705" name="Text Box 17"/>
          <p:cNvSpPr txBox="1">
            <a:spLocks noChangeArrowheads="1"/>
          </p:cNvSpPr>
          <p:nvPr/>
        </p:nvSpPr>
        <p:spPr bwMode="auto">
          <a:xfrm>
            <a:off x="4095750" y="3733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0706" name="Text Box 18"/>
          <p:cNvSpPr txBox="1">
            <a:spLocks noChangeArrowheads="1"/>
          </p:cNvSpPr>
          <p:nvPr/>
        </p:nvSpPr>
        <p:spPr bwMode="auto">
          <a:xfrm>
            <a:off x="3962400" y="29718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0707" name="Text Box 19"/>
          <p:cNvSpPr txBox="1">
            <a:spLocks noChangeArrowheads="1"/>
          </p:cNvSpPr>
          <p:nvPr/>
        </p:nvSpPr>
        <p:spPr bwMode="auto">
          <a:xfrm>
            <a:off x="5086350" y="2819401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70708" name="Oval 20"/>
          <p:cNvSpPr>
            <a:spLocks noChangeArrowheads="1"/>
          </p:cNvSpPr>
          <p:nvPr/>
        </p:nvSpPr>
        <p:spPr bwMode="auto">
          <a:xfrm>
            <a:off x="2895600" y="4038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4</a:t>
            </a:r>
          </a:p>
        </p:txBody>
      </p:sp>
      <p:sp>
        <p:nvSpPr>
          <p:cNvPr id="370709" name="Oval 21"/>
          <p:cNvSpPr>
            <a:spLocks noChangeArrowheads="1"/>
          </p:cNvSpPr>
          <p:nvPr/>
        </p:nvSpPr>
        <p:spPr bwMode="auto">
          <a:xfrm>
            <a:off x="3657600" y="40386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>
                <a:solidFill>
                  <a:schemeClr val="bg2"/>
                </a:solidFill>
              </a:rPr>
              <a:t>2</a:t>
            </a:r>
          </a:p>
        </p:txBody>
      </p:sp>
      <p:sp>
        <p:nvSpPr>
          <p:cNvPr id="370710" name="Line 22"/>
          <p:cNvSpPr>
            <a:spLocks noChangeShapeType="1"/>
          </p:cNvSpPr>
          <p:nvPr/>
        </p:nvSpPr>
        <p:spPr bwMode="auto">
          <a:xfrm>
            <a:off x="2971800" y="3657600"/>
            <a:ext cx="152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0711" name="Line 23"/>
          <p:cNvSpPr>
            <a:spLocks noChangeShapeType="1"/>
          </p:cNvSpPr>
          <p:nvPr/>
        </p:nvSpPr>
        <p:spPr bwMode="auto">
          <a:xfrm flipH="1">
            <a:off x="3886200" y="3657600"/>
            <a:ext cx="152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0713" name="Group 25"/>
          <p:cNvGrpSpPr>
            <a:grpSpLocks/>
          </p:cNvGrpSpPr>
          <p:nvPr/>
        </p:nvGrpSpPr>
        <p:grpSpPr bwMode="auto">
          <a:xfrm>
            <a:off x="7239000" y="2667000"/>
            <a:ext cx="2286000" cy="990600"/>
            <a:chOff x="3072" y="1536"/>
            <a:chExt cx="1440" cy="624"/>
          </a:xfrm>
        </p:grpSpPr>
        <p:sp>
          <p:nvSpPr>
            <p:cNvPr id="370714" name="Text Box 26"/>
            <p:cNvSpPr txBox="1">
              <a:spLocks noChangeArrowheads="1"/>
            </p:cNvSpPr>
            <p:nvPr/>
          </p:nvSpPr>
          <p:spPr bwMode="auto">
            <a:xfrm>
              <a:off x="3158" y="1800"/>
              <a:ext cx="11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 altLang="en-US"/>
            </a:p>
          </p:txBody>
        </p:sp>
        <p:sp>
          <p:nvSpPr>
            <p:cNvPr id="370715" name="Rectangle 27"/>
            <p:cNvSpPr>
              <a:spLocks noChangeArrowheads="1"/>
            </p:cNvSpPr>
            <p:nvPr/>
          </p:nvSpPr>
          <p:spPr bwMode="auto">
            <a:xfrm>
              <a:off x="3072" y="1800"/>
              <a:ext cx="1440" cy="36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70716" name="Line 28"/>
            <p:cNvSpPr>
              <a:spLocks noChangeShapeType="1"/>
            </p:cNvSpPr>
            <p:nvPr/>
          </p:nvSpPr>
          <p:spPr bwMode="auto">
            <a:xfrm>
              <a:off x="3312" y="1800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17" name="Line 29"/>
            <p:cNvSpPr>
              <a:spLocks noChangeShapeType="1"/>
            </p:cNvSpPr>
            <p:nvPr/>
          </p:nvSpPr>
          <p:spPr bwMode="auto">
            <a:xfrm>
              <a:off x="4269" y="1776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18" name="Line 30"/>
            <p:cNvSpPr>
              <a:spLocks noChangeShapeType="1"/>
            </p:cNvSpPr>
            <p:nvPr/>
          </p:nvSpPr>
          <p:spPr bwMode="auto">
            <a:xfrm>
              <a:off x="4512" y="1800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19" name="Line 31"/>
            <p:cNvSpPr>
              <a:spLocks noChangeShapeType="1"/>
            </p:cNvSpPr>
            <p:nvPr/>
          </p:nvSpPr>
          <p:spPr bwMode="auto">
            <a:xfrm>
              <a:off x="3552" y="1800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20" name="Line 32"/>
            <p:cNvSpPr>
              <a:spLocks noChangeShapeType="1"/>
            </p:cNvSpPr>
            <p:nvPr/>
          </p:nvSpPr>
          <p:spPr bwMode="auto">
            <a:xfrm>
              <a:off x="3792" y="1800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21" name="Line 33"/>
            <p:cNvSpPr>
              <a:spLocks noChangeShapeType="1"/>
            </p:cNvSpPr>
            <p:nvPr/>
          </p:nvSpPr>
          <p:spPr bwMode="auto">
            <a:xfrm>
              <a:off x="4032" y="1800"/>
              <a:ext cx="0" cy="36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0722" name="Text Box 34"/>
            <p:cNvSpPr txBox="1">
              <a:spLocks noChangeArrowheads="1"/>
            </p:cNvSpPr>
            <p:nvPr/>
          </p:nvSpPr>
          <p:spPr bwMode="auto">
            <a:xfrm>
              <a:off x="3072" y="1536"/>
              <a:ext cx="1207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/>
                <a:t>1   2   3   4   5   6</a:t>
              </a:r>
            </a:p>
          </p:txBody>
        </p:sp>
        <p:sp>
          <p:nvSpPr>
            <p:cNvPr id="370723" name="Text Box 35"/>
            <p:cNvSpPr txBox="1">
              <a:spLocks noChangeArrowheads="1"/>
            </p:cNvSpPr>
            <p:nvPr/>
          </p:nvSpPr>
          <p:spPr bwMode="auto">
            <a:xfrm>
              <a:off x="3072" y="1872"/>
              <a:ext cx="140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>
                  <a:solidFill>
                    <a:schemeClr val="bg2"/>
                  </a:solidFill>
                </a:rPr>
                <a:t>9    5    3    1    4    2</a:t>
              </a:r>
            </a:p>
          </p:txBody>
        </p:sp>
      </p:grpSp>
      <p:sp>
        <p:nvSpPr>
          <p:cNvPr id="370729" name="Line 41"/>
          <p:cNvSpPr>
            <a:spLocks noChangeShapeType="1"/>
          </p:cNvSpPr>
          <p:nvPr/>
        </p:nvSpPr>
        <p:spPr bwMode="auto">
          <a:xfrm>
            <a:off x="5410200" y="3429000"/>
            <a:ext cx="914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73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F5FF1-7FF7-49D1-B2F6-95A75E81269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028700" indent="-1028700">
              <a:buNone/>
            </a:pPr>
            <a:r>
              <a:rPr lang="en-US" altLang="en-US"/>
              <a:t>Step 0: Initialize the structure with keys in the order given</a:t>
            </a:r>
          </a:p>
          <a:p>
            <a:pPr marL="1028700" indent="-1028700"/>
            <a:endParaRPr lang="en-US" altLang="en-US"/>
          </a:p>
          <a:p>
            <a:pPr marL="1028700" indent="-1028700">
              <a:buNone/>
            </a:pPr>
            <a:r>
              <a:rPr lang="en-US" altLang="en-US"/>
              <a:t>Step 1: Starting with the last (rightmost) parental node, fix the heap rooted at it, if it doesn’t satisfy the heap condition: keep exchanging  it with its largest child until the heap</a:t>
            </a:r>
            <a:r>
              <a:rPr lang="en-US" altLang="en-US" sz="2800"/>
              <a:t> </a:t>
            </a:r>
            <a:r>
              <a:rPr lang="en-US" altLang="en-US"/>
              <a:t>condition holds</a:t>
            </a:r>
            <a:br>
              <a:rPr lang="en-US" altLang="en-US"/>
            </a:br>
            <a:endParaRPr lang="en-US" altLang="en-US"/>
          </a:p>
          <a:p>
            <a:pPr marL="1028700" indent="-1028700">
              <a:buNone/>
            </a:pPr>
            <a:r>
              <a:rPr lang="en-US" altLang="en-US"/>
              <a:t>Step 2: Repeat Step 1 for the preceding parental node</a:t>
            </a:r>
          </a:p>
          <a:p>
            <a:pPr marL="1143000" lvl="1" indent="0">
              <a:buNone/>
            </a:pPr>
            <a:endParaRPr lang="en-US" altLang="en-US"/>
          </a:p>
          <a:p>
            <a:pPr marL="1028700" indent="-1028700">
              <a:buNone/>
            </a:pPr>
            <a:endParaRPr lang="en-US" altLang="en-US"/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title"/>
          </p:nvPr>
        </p:nvSpPr>
        <p:spPr>
          <a:xfrm>
            <a:off x="2133600" y="228601"/>
            <a:ext cx="7588250" cy="460375"/>
          </a:xfrm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r>
              <a:rPr lang="en-US" altLang="en-US"/>
              <a:t>Heap Construction (bottom-up)</a:t>
            </a:r>
          </a:p>
        </p:txBody>
      </p:sp>
    </p:spTree>
    <p:extLst>
      <p:ext uri="{BB962C8B-B14F-4D97-AF65-F5344CB8AC3E}">
        <p14:creationId xmlns:p14="http://schemas.microsoft.com/office/powerpoint/2010/main" val="424511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A. Levitin “Introduction to the Design &amp; Analysis of Algorithms,” 3rd ed., Ch. 6 ©2012 Pearson Education, Inc. Upper Saddle River, NJ. All Rights Reserved.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01AD8-3E23-4209-AC74-E451E960C72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Example of Heap Construction</a:t>
            </a:r>
          </a:p>
        </p:txBody>
      </p:sp>
      <p:sp>
        <p:nvSpPr>
          <p:cNvPr id="425990" name="Text Box 6"/>
          <p:cNvSpPr txBox="1">
            <a:spLocks noChangeArrowheads="1"/>
          </p:cNvSpPr>
          <p:nvPr/>
        </p:nvSpPr>
        <p:spPr bwMode="auto">
          <a:xfrm>
            <a:off x="2133600" y="1295400"/>
            <a:ext cx="5715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FF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Construct a heap for the list 2, 9, 7, 6, 5, 8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84031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458</TotalTime>
  <Words>1129</Words>
  <Application>Microsoft Office PowerPoint</Application>
  <PresentationFormat>Widescreen</PresentationFormat>
  <Paragraphs>178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Monotype Sorts</vt:lpstr>
      <vt:lpstr>Wingdings 3</vt:lpstr>
      <vt:lpstr>Wisp</vt:lpstr>
      <vt:lpstr>CMPS 3120       Algorithm Analysis  </vt:lpstr>
      <vt:lpstr>PowerPoint Presentation</vt:lpstr>
      <vt:lpstr>Heaps and Heapsort</vt:lpstr>
      <vt:lpstr>Illustration of the heap’s definition</vt:lpstr>
      <vt:lpstr>Illustration of the heap’s definition</vt:lpstr>
      <vt:lpstr>Some Important Properties of a Heap</vt:lpstr>
      <vt:lpstr>Heap’s Array Representation</vt:lpstr>
      <vt:lpstr>Heap Construction (bottom-up)</vt:lpstr>
      <vt:lpstr>Example of Heap Construction</vt:lpstr>
      <vt:lpstr>Example of Heap Construction</vt:lpstr>
      <vt:lpstr>Example of Heap Construction</vt:lpstr>
      <vt:lpstr>Example of Heap Construction</vt:lpstr>
      <vt:lpstr>Pseudopodia of bottom-up heap construction</vt:lpstr>
      <vt:lpstr>Heapsort</vt:lpstr>
      <vt:lpstr>Example of Sorting by Heapsort</vt:lpstr>
      <vt:lpstr>Analysis of Heapsort</vt:lpstr>
      <vt:lpstr>Insertion of a New Element into a Heap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71</cp:revision>
  <dcterms:created xsi:type="dcterms:W3CDTF">2016-08-31T19:16:09Z</dcterms:created>
  <dcterms:modified xsi:type="dcterms:W3CDTF">2019-11-05T21:00:50Z</dcterms:modified>
</cp:coreProperties>
</file>