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0"/>
  </p:notesMasterIdLst>
  <p:sldIdLst>
    <p:sldId id="256" r:id="rId2"/>
    <p:sldId id="306" r:id="rId3"/>
    <p:sldId id="307" r:id="rId4"/>
    <p:sldId id="308" r:id="rId5"/>
    <p:sldId id="309" r:id="rId6"/>
    <p:sldId id="310" r:id="rId7"/>
    <p:sldId id="311" r:id="rId8"/>
    <p:sldId id="312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81" autoAdjust="0"/>
    <p:restoredTop sz="94660"/>
  </p:normalViewPr>
  <p:slideViewPr>
    <p:cSldViewPr snapToGrid="0">
      <p:cViewPr varScale="1">
        <p:scale>
          <a:sx n="77" d="100"/>
          <a:sy n="77" d="100"/>
        </p:scale>
        <p:origin x="558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41E65F-3C9D-4AC9-89F5-390E3D97661A}" type="datetimeFigureOut">
              <a:rPr lang="en-US" smtClean="0"/>
              <a:pPr/>
              <a:t>7/29/2019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6DF614-E641-4A77-8CEE-07AA8632938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0235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FE6595E-9241-4D77-9AE6-62F681E1136E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445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5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865092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1561AE0-42B3-4EFA-9000-B799EB64ED2E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4464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6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5117050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572EE28-C463-4247-9542-3CBA45AF72D3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447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7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242993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F43C079-961C-4C50-B873-B71BAEEA9CE2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4485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8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3488765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92998D9-EB93-47FD-A504-DF12835FC23D}" type="slidenum">
              <a:rPr lang="en-US" altLang="en-US"/>
              <a:pPr/>
              <a:t>6</a:t>
            </a:fld>
            <a:endParaRPr lang="en-US" altLang="en-US"/>
          </a:p>
        </p:txBody>
      </p:sp>
      <p:sp>
        <p:nvSpPr>
          <p:cNvPr id="4495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9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5634719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57D7FCD-38C3-4FA0-82D5-D3A463EE30D2}" type="slidenum">
              <a:rPr lang="en-US" altLang="en-US"/>
              <a:pPr/>
              <a:t>7</a:t>
            </a:fld>
            <a:endParaRPr lang="en-US" altLang="en-US"/>
          </a:p>
        </p:txBody>
      </p:sp>
      <p:sp>
        <p:nvSpPr>
          <p:cNvPr id="450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5791537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D56B70D-9766-4007-AB50-41AE7ED68D27}" type="slidenum">
              <a:rPr lang="en-US" altLang="en-US"/>
              <a:pPr/>
              <a:t>8</a:t>
            </a:fld>
            <a:endParaRPr lang="en-US" altLang="en-US"/>
          </a:p>
        </p:txBody>
      </p:sp>
      <p:sp>
        <p:nvSpPr>
          <p:cNvPr id="428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57200" y="685800"/>
            <a:ext cx="6400800" cy="3600450"/>
          </a:xfrm>
          <a:ln/>
        </p:spPr>
      </p:sp>
      <p:sp>
        <p:nvSpPr>
          <p:cNvPr id="428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5750" cy="4319587"/>
          </a:xfrm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292540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7/29/2019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7/29/2019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7/29/2019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7/29/2019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82205" y="411480"/>
            <a:ext cx="8915399" cy="3831336"/>
          </a:xfrm>
        </p:spPr>
        <p:txBody>
          <a:bodyPr>
            <a:normAutofit/>
          </a:bodyPr>
          <a:lstStyle/>
          <a:p>
            <a:r>
              <a:rPr lang="en-US" dirty="0"/>
              <a:t>CMPS 3120</a:t>
            </a:r>
            <a:br>
              <a:rPr lang="en-US" dirty="0"/>
            </a:br>
            <a:br>
              <a:rPr lang="en-US" dirty="0"/>
            </a:br>
            <a:r>
              <a:rPr lang="en-US" dirty="0"/>
              <a:t>					</a:t>
            </a:r>
            <a:r>
              <a:rPr lang="en-US" b="1" dirty="0"/>
              <a:t>Algorithm Analysis</a:t>
            </a:r>
            <a:br>
              <a:rPr lang="en-US" dirty="0"/>
            </a:br>
            <a:r>
              <a:rPr lang="en-US" dirty="0"/>
              <a:t>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pPr algn="ctr"/>
            <a:r>
              <a:rPr lang="en-US" dirty="0"/>
              <a:t>Dr. Chengwei Lei</a:t>
            </a:r>
          </a:p>
          <a:p>
            <a:pPr algn="ctr"/>
            <a:r>
              <a:rPr lang="en-US" dirty="0"/>
              <a:t>CEECS</a:t>
            </a:r>
          </a:p>
          <a:p>
            <a:pPr algn="ctr"/>
            <a:r>
              <a:rPr lang="en-US" dirty="0"/>
              <a:t>California State University, Bakersfield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09920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A. Levitin “Introduction to the Design &amp; Analysis of Algorithms,” 3rd ed., Ch. 7 ©2012 Pearson Education, Inc. Upper Saddle River, NJ. All Rights Reserved. 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E5077-AE02-4A23-AFA6-93C489D4B51E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406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Space-for-time tradeoffs</a:t>
            </a:r>
          </a:p>
        </p:txBody>
      </p:sp>
      <p:sp>
        <p:nvSpPr>
          <p:cNvPr id="406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pPr>
              <a:buFont typeface="Monotype Sorts" pitchFamily="2" charset="2"/>
              <a:buNone/>
            </a:pPr>
            <a:r>
              <a:rPr lang="en-US" altLang="en-US"/>
              <a:t>Two varieties of space-for-time algorithms: </a:t>
            </a:r>
          </a:p>
          <a:p>
            <a:r>
              <a:rPr lang="en-US" altLang="en-US" i="1" u="sng"/>
              <a:t>input enhancement</a:t>
            </a:r>
            <a:r>
              <a:rPr lang="en-US" altLang="en-US"/>
              <a:t>  </a:t>
            </a:r>
            <a:r>
              <a:rPr lang="en-US" altLang="en-US">
                <a:cs typeface="Times New Roman" panose="02020603050405020304" pitchFamily="18" charset="0"/>
              </a:rPr>
              <a:t>—</a:t>
            </a:r>
            <a:r>
              <a:rPr lang="en-US" altLang="en-US"/>
              <a:t> preprocess the input (or its part) to store some info to be used later in solving the problem </a:t>
            </a:r>
          </a:p>
          <a:p>
            <a:pPr lvl="1"/>
            <a:r>
              <a:rPr lang="en-US" altLang="en-US" sz="2400"/>
              <a:t>counting sorts</a:t>
            </a:r>
          </a:p>
          <a:p>
            <a:pPr lvl="1"/>
            <a:r>
              <a:rPr lang="en-US" altLang="en-US" sz="2400"/>
              <a:t>string searching algorithms</a:t>
            </a:r>
          </a:p>
          <a:p>
            <a:pPr lvl="1"/>
            <a:endParaRPr lang="en-US" altLang="en-US" sz="2400"/>
          </a:p>
          <a:p>
            <a:r>
              <a:rPr lang="en-US" altLang="en-US" i="1" u="sng"/>
              <a:t>prestructuring</a:t>
            </a:r>
            <a:r>
              <a:rPr lang="en-US" altLang="en-US"/>
              <a:t> </a:t>
            </a:r>
            <a:r>
              <a:rPr lang="en-US" altLang="en-US">
                <a:cs typeface="Times New Roman" panose="02020603050405020304" pitchFamily="18" charset="0"/>
              </a:rPr>
              <a:t>—</a:t>
            </a:r>
            <a:r>
              <a:rPr lang="en-US" altLang="en-US"/>
              <a:t> preprocess the input to make accessing its elements easier</a:t>
            </a:r>
          </a:p>
          <a:p>
            <a:pPr lvl="1"/>
            <a:r>
              <a:rPr lang="en-US" altLang="en-US" sz="2400"/>
              <a:t>hashing</a:t>
            </a:r>
          </a:p>
          <a:p>
            <a:pPr lvl="1"/>
            <a:r>
              <a:rPr lang="en-US" altLang="en-US" sz="2400"/>
              <a:t>indexing schemes (e.g., B-trees)</a:t>
            </a:r>
          </a:p>
          <a:p>
            <a:pPr lvl="1">
              <a:buFontTx/>
              <a:buNone/>
            </a:pPr>
            <a:endParaRPr lang="en-US" altLang="en-US" sz="1800"/>
          </a:p>
          <a:p>
            <a:endParaRPr lang="en-US" altLang="en-US" sz="2000"/>
          </a:p>
        </p:txBody>
      </p:sp>
    </p:spTree>
    <p:extLst>
      <p:ext uri="{BB962C8B-B14F-4D97-AF65-F5344CB8AC3E}">
        <p14:creationId xmlns:p14="http://schemas.microsoft.com/office/powerpoint/2010/main" val="10221125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A. Levitin “Introduction to the Design &amp; Analysis of Algorithms,” 3rd ed., Ch. 7 ©2012 Pearson Education, Inc. Upper Saddle River, NJ. All Rights Reserved. 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F4FB0-14EF-462B-9F05-7C6E49195292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407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Review: String searching by brute force</a:t>
            </a:r>
          </a:p>
        </p:txBody>
      </p:sp>
      <p:sp>
        <p:nvSpPr>
          <p:cNvPr id="407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33600" y="1266826"/>
            <a:ext cx="8534400" cy="4905375"/>
          </a:xfrm>
        </p:spPr>
        <p:txBody>
          <a:bodyPr/>
          <a:lstStyle/>
          <a:p>
            <a:pPr marL="971550" indent="-971550">
              <a:buNone/>
            </a:pPr>
            <a:r>
              <a:rPr lang="en-US" altLang="en-US" i="1" dirty="0"/>
              <a:t>pattern</a:t>
            </a:r>
            <a:r>
              <a:rPr lang="en-US" altLang="en-US" dirty="0"/>
              <a:t>: a string of </a:t>
            </a:r>
            <a:r>
              <a:rPr lang="en-US" altLang="en-US" i="1" dirty="0"/>
              <a:t>m</a:t>
            </a:r>
            <a:r>
              <a:rPr lang="en-US" altLang="en-US" dirty="0"/>
              <a:t> characters to search for</a:t>
            </a:r>
          </a:p>
          <a:p>
            <a:pPr marL="971550" indent="-971550">
              <a:buNone/>
            </a:pPr>
            <a:r>
              <a:rPr lang="en-US" altLang="en-US" i="1" dirty="0"/>
              <a:t>text</a:t>
            </a:r>
            <a:r>
              <a:rPr lang="en-US" altLang="en-US" dirty="0"/>
              <a:t>: a (long) string of </a:t>
            </a:r>
            <a:r>
              <a:rPr lang="en-US" altLang="en-US" i="1" dirty="0"/>
              <a:t>n</a:t>
            </a:r>
            <a:r>
              <a:rPr lang="en-US" altLang="en-US" dirty="0"/>
              <a:t> characters to search in</a:t>
            </a:r>
          </a:p>
          <a:p>
            <a:pPr marL="971550" indent="-971550"/>
            <a:endParaRPr lang="en-US" altLang="en-US" dirty="0"/>
          </a:p>
          <a:p>
            <a:pPr marL="971550" indent="-971550">
              <a:buNone/>
            </a:pPr>
            <a:r>
              <a:rPr lang="en-US" altLang="en-US" i="1" u="sng" dirty="0"/>
              <a:t>Brute force algorithm</a:t>
            </a:r>
            <a:endParaRPr lang="en-US" altLang="en-US" dirty="0"/>
          </a:p>
          <a:p>
            <a:pPr marL="971550" indent="-971550">
              <a:buNone/>
            </a:pPr>
            <a:r>
              <a:rPr lang="en-US" altLang="en-US" dirty="0"/>
              <a:t>Step 1	Align pattern at beginning of text</a:t>
            </a:r>
          </a:p>
          <a:p>
            <a:pPr marL="971550" indent="-971550">
              <a:buNone/>
            </a:pPr>
            <a:r>
              <a:rPr lang="en-US" altLang="en-US" dirty="0"/>
              <a:t>Step 2	Moving from right to left, compare each character of</a:t>
            </a:r>
            <a:br>
              <a:rPr lang="en-US" altLang="en-US" dirty="0"/>
            </a:br>
            <a:r>
              <a:rPr lang="en-US" altLang="en-US" dirty="0"/>
              <a:t>pattern to the corresponding character in text until either all characters are found to match (successful search) or a mismatch is detected</a:t>
            </a:r>
          </a:p>
          <a:p>
            <a:pPr marL="971550" indent="-971550">
              <a:buNone/>
            </a:pPr>
            <a:r>
              <a:rPr lang="en-US" altLang="en-US" dirty="0"/>
              <a:t>Step 3  	While a mismatch is detected and the text is not yet exhausted, realign pattern one position to the right and repeat Step 2</a:t>
            </a:r>
          </a:p>
        </p:txBody>
      </p:sp>
    </p:spTree>
    <p:extLst>
      <p:ext uri="{BB962C8B-B14F-4D97-AF65-F5344CB8AC3E}">
        <p14:creationId xmlns:p14="http://schemas.microsoft.com/office/powerpoint/2010/main" val="10901328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A. Levitin “Introduction to the Design &amp; Analysis of Algorithms,” 3rd ed., Ch. 7 ©2012 Pearson Education, Inc. Upper Saddle River, NJ. All Rights Reserved. 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8E42C-1076-48EA-95F6-24AD8DA79108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408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String searching by preprocessing</a:t>
            </a:r>
          </a:p>
        </p:txBody>
      </p:sp>
      <p:sp>
        <p:nvSpPr>
          <p:cNvPr id="408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Monotype Sorts" pitchFamily="2" charset="2"/>
              <a:buNone/>
            </a:pPr>
            <a:r>
              <a:rPr lang="en-US" altLang="en-US"/>
              <a:t>Several string searching algorithms are based on the input</a:t>
            </a:r>
          </a:p>
          <a:p>
            <a:pPr>
              <a:lnSpc>
                <a:spcPct val="90000"/>
              </a:lnSpc>
              <a:buFont typeface="Monotype Sorts" pitchFamily="2" charset="2"/>
              <a:buNone/>
            </a:pPr>
            <a:r>
              <a:rPr lang="en-US" altLang="en-US"/>
              <a:t>enhancement idea of  preprocessing the pattern </a:t>
            </a:r>
          </a:p>
          <a:p>
            <a:pPr>
              <a:lnSpc>
                <a:spcPct val="90000"/>
              </a:lnSpc>
            </a:pPr>
            <a:endParaRPr lang="en-US" altLang="en-US"/>
          </a:p>
          <a:p>
            <a:pPr>
              <a:lnSpc>
                <a:spcPct val="90000"/>
              </a:lnSpc>
            </a:pPr>
            <a:r>
              <a:rPr lang="en-US" altLang="en-US"/>
              <a:t>Knuth-Morris-Pratt (KMP)  algorithm preprocesses   pattern left to right to get useful information for later searching</a:t>
            </a:r>
          </a:p>
          <a:p>
            <a:pPr>
              <a:lnSpc>
                <a:spcPct val="90000"/>
              </a:lnSpc>
            </a:pPr>
            <a:endParaRPr lang="en-US" altLang="en-US"/>
          </a:p>
          <a:p>
            <a:pPr>
              <a:lnSpc>
                <a:spcPct val="90000"/>
              </a:lnSpc>
            </a:pPr>
            <a:r>
              <a:rPr lang="en-US" altLang="en-US"/>
              <a:t>Boyer -Moore algorithm preprocesses pattern right to left and store information into two tables</a:t>
            </a:r>
          </a:p>
          <a:p>
            <a:pPr>
              <a:lnSpc>
                <a:spcPct val="90000"/>
              </a:lnSpc>
            </a:pPr>
            <a:endParaRPr lang="en-US" altLang="en-US"/>
          </a:p>
          <a:p>
            <a:pPr>
              <a:lnSpc>
                <a:spcPct val="90000"/>
              </a:lnSpc>
            </a:pPr>
            <a:r>
              <a:rPr lang="en-US" altLang="en-US"/>
              <a:t>Horspool’s algorithm simplifies the Boyer-Moore algorithm by using just one table</a:t>
            </a:r>
            <a:endParaRPr lang="en-US" altLang="en-US" sz="2000"/>
          </a:p>
        </p:txBody>
      </p:sp>
    </p:spTree>
    <p:extLst>
      <p:ext uri="{BB962C8B-B14F-4D97-AF65-F5344CB8AC3E}">
        <p14:creationId xmlns:p14="http://schemas.microsoft.com/office/powerpoint/2010/main" val="32802755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A. Levitin “Introduction to the Design &amp; Analysis of Algorithms,” 3rd ed., Ch. 7 ©2012 Pearson Education, Inc. Upper Saddle River, NJ. All Rights Reserved. 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94956-5D31-4002-BDEA-ADD4643E37D2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409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Horspool’s Algorithm</a:t>
            </a:r>
          </a:p>
        </p:txBody>
      </p:sp>
      <p:sp>
        <p:nvSpPr>
          <p:cNvPr id="409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en-US"/>
              <a:t>A simplified version of Boyer-Moore algorithm:</a:t>
            </a:r>
          </a:p>
          <a:p>
            <a:pPr lvl="1"/>
            <a:endParaRPr lang="en-US" altLang="en-US"/>
          </a:p>
          <a:p>
            <a:pPr lvl="1"/>
            <a:r>
              <a:rPr lang="en-US" altLang="en-US" sz="2400"/>
              <a:t>preprocesses pattern to generate a shift table that determines how much to shift the pattern when a mismatch occurs </a:t>
            </a:r>
          </a:p>
          <a:p>
            <a:pPr lvl="1"/>
            <a:endParaRPr lang="en-US" altLang="en-US" sz="2400"/>
          </a:p>
          <a:p>
            <a:pPr lvl="1"/>
            <a:r>
              <a:rPr lang="en-US" altLang="en-US" sz="2400"/>
              <a:t>always makes a shift based on the text’s character </a:t>
            </a:r>
            <a:r>
              <a:rPr lang="en-US" altLang="en-US" sz="2400" i="1"/>
              <a:t>c </a:t>
            </a:r>
            <a:r>
              <a:rPr lang="en-US" altLang="en-US" sz="2400"/>
              <a:t>aligned with the </a:t>
            </a:r>
            <a:r>
              <a:rPr lang="en-US" altLang="en-US" sz="2400" u="sng"/>
              <a:t>last</a:t>
            </a:r>
            <a:r>
              <a:rPr lang="en-US" altLang="en-US" sz="2400"/>
              <a:t> character in the pattern according to the shift table’s entry for </a:t>
            </a:r>
            <a:r>
              <a:rPr lang="en-US" altLang="en-US" sz="2400" i="1"/>
              <a:t>c</a:t>
            </a:r>
            <a:endParaRPr lang="en-US" altLang="en-US" sz="2400"/>
          </a:p>
          <a:p>
            <a:pPr marL="0" indent="0"/>
            <a:endParaRPr lang="en-US" altLang="en-US"/>
          </a:p>
          <a:p>
            <a:pPr marL="0" indent="0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802208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90D1D1-96E3-4C71-88E6-EE7A0A67C5DB}" type="slidenum">
              <a:rPr lang="en-US" altLang="en-US"/>
              <a:pPr/>
              <a:t>6</a:t>
            </a:fld>
            <a:endParaRPr lang="en-US" altLang="en-US"/>
          </a:p>
        </p:txBody>
      </p:sp>
      <p:sp>
        <p:nvSpPr>
          <p:cNvPr id="429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How far to shift?</a:t>
            </a:r>
          </a:p>
        </p:txBody>
      </p:sp>
      <p:sp>
        <p:nvSpPr>
          <p:cNvPr id="429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96230" y="1219200"/>
            <a:ext cx="8534400" cy="5638800"/>
          </a:xfrm>
        </p:spPr>
        <p:txBody>
          <a:bodyPr/>
          <a:lstStyle/>
          <a:p>
            <a:pPr>
              <a:buFont typeface="Monotype Sorts" pitchFamily="2" charset="2"/>
              <a:buNone/>
            </a:pPr>
            <a:r>
              <a:rPr lang="en-US" altLang="en-US" dirty="0"/>
              <a:t>Look at first (rightmost) character in text that was compared: </a:t>
            </a:r>
          </a:p>
          <a:p>
            <a:r>
              <a:rPr lang="en-US" altLang="en-US" dirty="0"/>
              <a:t>The character is not in the pattern</a:t>
            </a:r>
          </a:p>
          <a:p>
            <a:pPr>
              <a:buFont typeface="Monotype Sorts" pitchFamily="2" charset="2"/>
              <a:buNone/>
            </a:pPr>
            <a:r>
              <a:rPr lang="en-US" altLang="en-US" dirty="0">
                <a:latin typeface="Courier New" panose="02070309020205020404" pitchFamily="49" charset="0"/>
              </a:rPr>
              <a:t>    </a:t>
            </a:r>
            <a:r>
              <a:rPr lang="en-US" altLang="en-US" sz="2000" dirty="0">
                <a:latin typeface="Courier New" panose="02070309020205020404" pitchFamily="49" charset="0"/>
              </a:rPr>
              <a:t>.....</a:t>
            </a:r>
            <a:r>
              <a:rPr lang="en-US" altLang="en-US" sz="2000" i="1" dirty="0">
                <a:latin typeface="Courier New" panose="02070309020205020404" pitchFamily="49" charset="0"/>
              </a:rPr>
              <a:t>c</a:t>
            </a:r>
            <a:r>
              <a:rPr lang="en-US" altLang="en-US" sz="2000" dirty="0">
                <a:latin typeface="Courier New" panose="02070309020205020404" pitchFamily="49" charset="0"/>
              </a:rPr>
              <a:t>...................... </a:t>
            </a:r>
            <a:r>
              <a:rPr lang="en-US" altLang="en-US" sz="2000" dirty="0"/>
              <a:t>(</a:t>
            </a:r>
            <a:r>
              <a:rPr lang="en-US" altLang="en-US" sz="2000" i="1" dirty="0">
                <a:latin typeface="Courier New" panose="02070309020205020404" pitchFamily="49" charset="0"/>
              </a:rPr>
              <a:t>c</a:t>
            </a:r>
            <a:r>
              <a:rPr lang="en-US" altLang="en-US" sz="2000" dirty="0"/>
              <a:t> not in pattern)</a:t>
            </a:r>
            <a:endParaRPr lang="en-US" altLang="en-US" sz="2000" dirty="0">
              <a:latin typeface="Courier New" panose="02070309020205020404" pitchFamily="49" charset="0"/>
            </a:endParaRPr>
          </a:p>
          <a:p>
            <a:pPr>
              <a:buFont typeface="Monotype Sorts" pitchFamily="2" charset="2"/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    BAOBAB</a:t>
            </a:r>
            <a:br>
              <a:rPr lang="en-US" altLang="en-US" dirty="0">
                <a:latin typeface="Courier New" panose="02070309020205020404" pitchFamily="49" charset="0"/>
              </a:rPr>
            </a:br>
            <a:endParaRPr lang="en-US" altLang="en-US" dirty="0"/>
          </a:p>
          <a:p>
            <a:r>
              <a:rPr lang="en-US" altLang="en-US" dirty="0"/>
              <a:t>The character is in the pattern (but not the rightmost)</a:t>
            </a:r>
          </a:p>
          <a:p>
            <a:pPr>
              <a:buFont typeface="Monotype Sorts" pitchFamily="2" charset="2"/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    .....O...................... </a:t>
            </a:r>
            <a:r>
              <a:rPr lang="en-US" altLang="en-US" sz="2000" dirty="0"/>
              <a:t>(</a:t>
            </a:r>
            <a:r>
              <a:rPr lang="en-US" altLang="en-US" sz="2000" dirty="0">
                <a:latin typeface="Courier New" panose="02070309020205020404" pitchFamily="49" charset="0"/>
              </a:rPr>
              <a:t>O</a:t>
            </a:r>
            <a:r>
              <a:rPr lang="en-US" altLang="en-US" sz="2000" dirty="0"/>
              <a:t> occurs once in pattern)</a:t>
            </a:r>
            <a:br>
              <a:rPr lang="en-US" altLang="en-US" sz="2000" dirty="0"/>
            </a:br>
            <a:r>
              <a:rPr lang="en-US" altLang="en-US" sz="2000" dirty="0">
                <a:latin typeface="Courier New" panose="02070309020205020404" pitchFamily="49" charset="0"/>
              </a:rPr>
              <a:t>  BAOBAB</a:t>
            </a:r>
          </a:p>
          <a:p>
            <a:pPr>
              <a:buFont typeface="Monotype Sorts" pitchFamily="2" charset="2"/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    .....A...................... </a:t>
            </a:r>
            <a:r>
              <a:rPr lang="en-US" altLang="en-US" sz="2000" dirty="0"/>
              <a:t>(</a:t>
            </a:r>
            <a:r>
              <a:rPr lang="en-US" altLang="en-US" sz="2000" dirty="0">
                <a:latin typeface="Courier New" panose="02070309020205020404" pitchFamily="49" charset="0"/>
              </a:rPr>
              <a:t>A</a:t>
            </a:r>
            <a:r>
              <a:rPr lang="en-US" altLang="en-US" sz="2000" dirty="0"/>
              <a:t> occurs twice in pattern)</a:t>
            </a:r>
            <a:endParaRPr lang="en-US" altLang="en-US" sz="2000" dirty="0">
              <a:latin typeface="Courier New" panose="02070309020205020404" pitchFamily="49" charset="0"/>
            </a:endParaRPr>
          </a:p>
          <a:p>
            <a:pPr>
              <a:buFont typeface="Monotype Sorts" pitchFamily="2" charset="2"/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    BAOBAB</a:t>
            </a:r>
            <a:br>
              <a:rPr lang="en-US" altLang="en-US" sz="2000" dirty="0">
                <a:latin typeface="Courier New" panose="02070309020205020404" pitchFamily="49" charset="0"/>
              </a:rPr>
            </a:br>
            <a:endParaRPr lang="en-US" altLang="en-US" sz="2000" dirty="0"/>
          </a:p>
          <a:p>
            <a:r>
              <a:rPr lang="en-US" altLang="en-US" dirty="0"/>
              <a:t>The rightmost characters do match</a:t>
            </a:r>
          </a:p>
          <a:p>
            <a:pPr>
              <a:buFont typeface="Monotype Sorts" pitchFamily="2" charset="2"/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    .....B......................                    </a:t>
            </a:r>
          </a:p>
          <a:p>
            <a:pPr>
              <a:buFont typeface="Monotype Sorts" pitchFamily="2" charset="2"/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    BAOBAB</a:t>
            </a:r>
            <a:r>
              <a:rPr lang="en-US" altLang="en-US" sz="2000" dirty="0"/>
              <a:t> </a:t>
            </a:r>
            <a:endParaRPr lang="en-US" altLang="en-US" sz="2000" i="1" dirty="0"/>
          </a:p>
        </p:txBody>
      </p:sp>
    </p:spTree>
    <p:extLst>
      <p:ext uri="{BB962C8B-B14F-4D97-AF65-F5344CB8AC3E}">
        <p14:creationId xmlns:p14="http://schemas.microsoft.com/office/powerpoint/2010/main" val="24819540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A. Levitin “Introduction to the Design &amp; Analysis of Algorithms,” 3rd ed., Ch. 7 ©2012 Pearson Education, Inc. Upper Saddle River, NJ. All Rights Reserved. </a:t>
            </a:r>
          </a:p>
        </p:txBody>
      </p:sp>
      <p:sp>
        <p:nvSpPr>
          <p:cNvPr id="3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FCB5B-554A-4DEC-A162-4BE0C9705723}" type="slidenum">
              <a:rPr lang="en-US" altLang="en-US"/>
              <a:pPr/>
              <a:t>7</a:t>
            </a:fld>
            <a:endParaRPr lang="en-US" altLang="en-US"/>
          </a:p>
        </p:txBody>
      </p:sp>
      <p:sp>
        <p:nvSpPr>
          <p:cNvPr id="411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Shift table</a:t>
            </a:r>
          </a:p>
        </p:txBody>
      </p:sp>
      <p:sp>
        <p:nvSpPr>
          <p:cNvPr id="411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55424" y="1714082"/>
            <a:ext cx="8610600" cy="4519808"/>
          </a:xfrm>
        </p:spPr>
        <p:txBody>
          <a:bodyPr/>
          <a:lstStyle/>
          <a:p>
            <a:r>
              <a:rPr lang="en-US" altLang="en-US" dirty="0"/>
              <a:t>Shift sizes can be precomputed by the formula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en-US" dirty="0"/>
              <a:t>distance from </a:t>
            </a:r>
            <a:r>
              <a:rPr lang="en-US" altLang="en-US" i="1" dirty="0"/>
              <a:t>c</a:t>
            </a:r>
            <a:r>
              <a:rPr lang="en-US" altLang="en-US" dirty="0"/>
              <a:t>’s rightmost occurrence in pattern, among its first </a:t>
            </a:r>
            <a:r>
              <a:rPr lang="en-US" altLang="en-US" i="1" dirty="0"/>
              <a:t>m-</a:t>
            </a:r>
            <a:r>
              <a:rPr lang="en-US" altLang="en-US" dirty="0"/>
              <a:t>1 characters to its right end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en-US" dirty="0"/>
              <a:t>    pattern’s length </a:t>
            </a:r>
            <a:r>
              <a:rPr lang="en-US" altLang="en-US" i="1" dirty="0"/>
              <a:t>m</a:t>
            </a:r>
            <a:r>
              <a:rPr lang="en-US" altLang="en-US" dirty="0"/>
              <a:t>, otherwise</a:t>
            </a:r>
          </a:p>
          <a:p>
            <a:pPr>
              <a:buFont typeface="Monotype Sorts" pitchFamily="2" charset="2"/>
              <a:buNone/>
            </a:pPr>
            <a:r>
              <a:rPr lang="en-US" altLang="en-US" dirty="0"/>
              <a:t>     </a:t>
            </a:r>
          </a:p>
          <a:p>
            <a:r>
              <a:rPr lang="en-US" altLang="en-US" dirty="0"/>
              <a:t>By scanning pattern before search begins and stored in a table called </a:t>
            </a:r>
            <a:r>
              <a:rPr lang="en-US" altLang="en-US" i="1" dirty="0"/>
              <a:t>shift table</a:t>
            </a:r>
            <a:br>
              <a:rPr lang="en-US" altLang="en-US" i="1" u="sng" dirty="0"/>
            </a:br>
            <a:endParaRPr lang="en-US" altLang="en-US" dirty="0"/>
          </a:p>
          <a:p>
            <a:r>
              <a:rPr lang="en-US" altLang="en-US" dirty="0"/>
              <a:t>Shift table is indexed by text and pattern alphabet </a:t>
            </a:r>
            <a:br>
              <a:rPr lang="en-US" altLang="en-US" dirty="0"/>
            </a:br>
            <a:r>
              <a:rPr lang="en-US" altLang="en-US" dirty="0" err="1"/>
              <a:t>Eg</a:t>
            </a:r>
            <a:r>
              <a:rPr lang="en-US" altLang="en-US" dirty="0"/>
              <a:t>, for </a:t>
            </a:r>
            <a:r>
              <a:rPr lang="en-US" altLang="en-US" dirty="0">
                <a:latin typeface="Courier New" panose="02070309020205020404" pitchFamily="49" charset="0"/>
              </a:rPr>
              <a:t>BAOBAB:</a:t>
            </a:r>
            <a:endParaRPr lang="en-US" altLang="en-US" sz="2800" dirty="0"/>
          </a:p>
        </p:txBody>
      </p:sp>
      <p:sp>
        <p:nvSpPr>
          <p:cNvPr id="411652" name="Text Box 4"/>
          <p:cNvSpPr txBox="1">
            <a:spLocks noChangeArrowheads="1"/>
          </p:cNvSpPr>
          <p:nvPr/>
        </p:nvSpPr>
        <p:spPr bwMode="auto">
          <a:xfrm>
            <a:off x="6689725" y="5448301"/>
            <a:ext cx="18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FF0000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 altLang="en-US"/>
          </a:p>
        </p:txBody>
      </p:sp>
      <p:grpSp>
        <p:nvGrpSpPr>
          <p:cNvPr id="411653" name="Group 5"/>
          <p:cNvGrpSpPr>
            <a:grpSpLocks/>
          </p:cNvGrpSpPr>
          <p:nvPr/>
        </p:nvGrpSpPr>
        <p:grpSpPr bwMode="auto">
          <a:xfrm>
            <a:off x="2438400" y="5181600"/>
            <a:ext cx="8001000" cy="1371600"/>
            <a:chOff x="720" y="1824"/>
            <a:chExt cx="5040" cy="672"/>
          </a:xfrm>
        </p:grpSpPr>
        <p:sp>
          <p:nvSpPr>
            <p:cNvPr id="411654" name="Rectangle 6"/>
            <p:cNvSpPr>
              <a:spLocks noChangeArrowheads="1"/>
            </p:cNvSpPr>
            <p:nvPr/>
          </p:nvSpPr>
          <p:spPr bwMode="auto">
            <a:xfrm>
              <a:off x="720" y="1824"/>
              <a:ext cx="5040" cy="336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rgbClr val="FF0000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altLang="en-US" sz="2000" b="1">
                  <a:solidFill>
                    <a:schemeClr val="bg2"/>
                  </a:solidFill>
                  <a:latin typeface="Courier New" panose="02070309020205020404" pitchFamily="49" charset="0"/>
                </a:rPr>
                <a:t>A B C D E F G H I J K L M N O P Q R S T U V W X Y Z</a:t>
              </a:r>
            </a:p>
          </p:txBody>
        </p:sp>
        <p:sp>
          <p:nvSpPr>
            <p:cNvPr id="411655" name="Rectangle 7"/>
            <p:cNvSpPr>
              <a:spLocks noChangeArrowheads="1"/>
            </p:cNvSpPr>
            <p:nvPr/>
          </p:nvSpPr>
          <p:spPr bwMode="auto">
            <a:xfrm>
              <a:off x="720" y="2160"/>
              <a:ext cx="5040" cy="336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rgbClr val="FF0000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altLang="en-US" sz="2000" b="1">
                  <a:solidFill>
                    <a:schemeClr val="bg2"/>
                  </a:solidFill>
                  <a:latin typeface="Courier New" panose="02070309020205020404" pitchFamily="49" charset="0"/>
                </a:rPr>
                <a:t>1 2 6 6 6 6 6 6 6 6 6 6 6 6 3 6 6 6 6 6 6 6 6 6 6 6</a:t>
              </a:r>
              <a:endParaRPr lang="en-US" altLang="en-US" sz="4000"/>
            </a:p>
          </p:txBody>
        </p:sp>
        <p:sp>
          <p:nvSpPr>
            <p:cNvPr id="411656" name="Line 8"/>
            <p:cNvSpPr>
              <a:spLocks noChangeShapeType="1"/>
            </p:cNvSpPr>
            <p:nvPr/>
          </p:nvSpPr>
          <p:spPr bwMode="auto">
            <a:xfrm>
              <a:off x="936" y="1824"/>
              <a:ext cx="0" cy="672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1657" name="Line 9"/>
            <p:cNvSpPr>
              <a:spLocks noChangeShapeType="1"/>
            </p:cNvSpPr>
            <p:nvPr/>
          </p:nvSpPr>
          <p:spPr bwMode="auto">
            <a:xfrm>
              <a:off x="2856" y="1824"/>
              <a:ext cx="0" cy="672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1658" name="Line 10"/>
            <p:cNvSpPr>
              <a:spLocks noChangeShapeType="1"/>
            </p:cNvSpPr>
            <p:nvPr/>
          </p:nvSpPr>
          <p:spPr bwMode="auto">
            <a:xfrm>
              <a:off x="3048" y="1824"/>
              <a:ext cx="0" cy="672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1659" name="Line 11"/>
            <p:cNvSpPr>
              <a:spLocks noChangeShapeType="1"/>
            </p:cNvSpPr>
            <p:nvPr/>
          </p:nvSpPr>
          <p:spPr bwMode="auto">
            <a:xfrm>
              <a:off x="3432" y="1824"/>
              <a:ext cx="0" cy="672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1660" name="Line 12"/>
            <p:cNvSpPr>
              <a:spLocks noChangeShapeType="1"/>
            </p:cNvSpPr>
            <p:nvPr/>
          </p:nvSpPr>
          <p:spPr bwMode="auto">
            <a:xfrm>
              <a:off x="3624" y="1824"/>
              <a:ext cx="0" cy="672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1661" name="Line 13"/>
            <p:cNvSpPr>
              <a:spLocks noChangeShapeType="1"/>
            </p:cNvSpPr>
            <p:nvPr/>
          </p:nvSpPr>
          <p:spPr bwMode="auto">
            <a:xfrm>
              <a:off x="3816" y="1824"/>
              <a:ext cx="0" cy="672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1662" name="Line 14"/>
            <p:cNvSpPr>
              <a:spLocks noChangeShapeType="1"/>
            </p:cNvSpPr>
            <p:nvPr/>
          </p:nvSpPr>
          <p:spPr bwMode="auto">
            <a:xfrm>
              <a:off x="4008" y="1824"/>
              <a:ext cx="0" cy="672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1663" name="Line 15"/>
            <p:cNvSpPr>
              <a:spLocks noChangeShapeType="1"/>
            </p:cNvSpPr>
            <p:nvPr/>
          </p:nvSpPr>
          <p:spPr bwMode="auto">
            <a:xfrm>
              <a:off x="4200" y="1824"/>
              <a:ext cx="0" cy="672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1664" name="Line 16"/>
            <p:cNvSpPr>
              <a:spLocks noChangeShapeType="1"/>
            </p:cNvSpPr>
            <p:nvPr/>
          </p:nvSpPr>
          <p:spPr bwMode="auto">
            <a:xfrm>
              <a:off x="4392" y="1824"/>
              <a:ext cx="0" cy="672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1665" name="Line 17"/>
            <p:cNvSpPr>
              <a:spLocks noChangeShapeType="1"/>
            </p:cNvSpPr>
            <p:nvPr/>
          </p:nvSpPr>
          <p:spPr bwMode="auto">
            <a:xfrm>
              <a:off x="4584" y="1824"/>
              <a:ext cx="0" cy="672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1666" name="Line 18"/>
            <p:cNvSpPr>
              <a:spLocks noChangeShapeType="1"/>
            </p:cNvSpPr>
            <p:nvPr/>
          </p:nvSpPr>
          <p:spPr bwMode="auto">
            <a:xfrm>
              <a:off x="4776" y="1824"/>
              <a:ext cx="0" cy="672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1667" name="Line 19"/>
            <p:cNvSpPr>
              <a:spLocks noChangeShapeType="1"/>
            </p:cNvSpPr>
            <p:nvPr/>
          </p:nvSpPr>
          <p:spPr bwMode="auto">
            <a:xfrm>
              <a:off x="4968" y="1824"/>
              <a:ext cx="0" cy="672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1668" name="Line 20"/>
            <p:cNvSpPr>
              <a:spLocks noChangeShapeType="1"/>
            </p:cNvSpPr>
            <p:nvPr/>
          </p:nvSpPr>
          <p:spPr bwMode="auto">
            <a:xfrm>
              <a:off x="5160" y="1824"/>
              <a:ext cx="0" cy="672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1669" name="Line 21"/>
            <p:cNvSpPr>
              <a:spLocks noChangeShapeType="1"/>
            </p:cNvSpPr>
            <p:nvPr/>
          </p:nvSpPr>
          <p:spPr bwMode="auto">
            <a:xfrm>
              <a:off x="5352" y="1824"/>
              <a:ext cx="0" cy="672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1670" name="Line 22"/>
            <p:cNvSpPr>
              <a:spLocks noChangeShapeType="1"/>
            </p:cNvSpPr>
            <p:nvPr/>
          </p:nvSpPr>
          <p:spPr bwMode="auto">
            <a:xfrm>
              <a:off x="5544" y="1824"/>
              <a:ext cx="0" cy="672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1671" name="Line 23"/>
            <p:cNvSpPr>
              <a:spLocks noChangeShapeType="1"/>
            </p:cNvSpPr>
            <p:nvPr/>
          </p:nvSpPr>
          <p:spPr bwMode="auto">
            <a:xfrm>
              <a:off x="2664" y="1824"/>
              <a:ext cx="0" cy="672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1672" name="Line 24"/>
            <p:cNvSpPr>
              <a:spLocks noChangeShapeType="1"/>
            </p:cNvSpPr>
            <p:nvPr/>
          </p:nvSpPr>
          <p:spPr bwMode="auto">
            <a:xfrm>
              <a:off x="2472" y="1824"/>
              <a:ext cx="0" cy="672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1673" name="Line 25"/>
            <p:cNvSpPr>
              <a:spLocks noChangeShapeType="1"/>
            </p:cNvSpPr>
            <p:nvPr/>
          </p:nvSpPr>
          <p:spPr bwMode="auto">
            <a:xfrm>
              <a:off x="2280" y="1824"/>
              <a:ext cx="0" cy="672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1674" name="Line 26"/>
            <p:cNvSpPr>
              <a:spLocks noChangeShapeType="1"/>
            </p:cNvSpPr>
            <p:nvPr/>
          </p:nvSpPr>
          <p:spPr bwMode="auto">
            <a:xfrm>
              <a:off x="2088" y="1824"/>
              <a:ext cx="0" cy="672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1675" name="Line 27"/>
            <p:cNvSpPr>
              <a:spLocks noChangeShapeType="1"/>
            </p:cNvSpPr>
            <p:nvPr/>
          </p:nvSpPr>
          <p:spPr bwMode="auto">
            <a:xfrm>
              <a:off x="1896" y="1824"/>
              <a:ext cx="0" cy="672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1676" name="Line 28"/>
            <p:cNvSpPr>
              <a:spLocks noChangeShapeType="1"/>
            </p:cNvSpPr>
            <p:nvPr/>
          </p:nvSpPr>
          <p:spPr bwMode="auto">
            <a:xfrm>
              <a:off x="1704" y="1824"/>
              <a:ext cx="0" cy="672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1677" name="Line 29"/>
            <p:cNvSpPr>
              <a:spLocks noChangeShapeType="1"/>
            </p:cNvSpPr>
            <p:nvPr/>
          </p:nvSpPr>
          <p:spPr bwMode="auto">
            <a:xfrm>
              <a:off x="1512" y="1824"/>
              <a:ext cx="0" cy="672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1678" name="Line 30"/>
            <p:cNvSpPr>
              <a:spLocks noChangeShapeType="1"/>
            </p:cNvSpPr>
            <p:nvPr/>
          </p:nvSpPr>
          <p:spPr bwMode="auto">
            <a:xfrm>
              <a:off x="1320" y="1824"/>
              <a:ext cx="0" cy="672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1679" name="Line 31"/>
            <p:cNvSpPr>
              <a:spLocks noChangeShapeType="1"/>
            </p:cNvSpPr>
            <p:nvPr/>
          </p:nvSpPr>
          <p:spPr bwMode="auto">
            <a:xfrm>
              <a:off x="1128" y="1824"/>
              <a:ext cx="0" cy="672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1680" name="Line 32"/>
            <p:cNvSpPr>
              <a:spLocks noChangeShapeType="1"/>
            </p:cNvSpPr>
            <p:nvPr/>
          </p:nvSpPr>
          <p:spPr bwMode="auto">
            <a:xfrm>
              <a:off x="3216" y="1824"/>
              <a:ext cx="0" cy="672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" name="Rectangle 1">
            <a:extLst>
              <a:ext uri="{FF2B5EF4-FFF2-40B4-BE49-F238E27FC236}">
                <a16:creationId xmlns:a16="http://schemas.microsoft.com/office/drawing/2014/main" id="{C590CE64-713A-4327-9009-EC45D87A78E8}"/>
              </a:ext>
            </a:extLst>
          </p:cNvPr>
          <p:cNvSpPr/>
          <p:nvPr/>
        </p:nvSpPr>
        <p:spPr>
          <a:xfrm>
            <a:off x="2438400" y="2406134"/>
            <a:ext cx="91403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i="1" dirty="0"/>
              <a:t> t</a:t>
            </a:r>
            <a:r>
              <a:rPr lang="en-US" altLang="en-US" dirty="0"/>
              <a:t>(</a:t>
            </a:r>
            <a:r>
              <a:rPr lang="en-US" altLang="en-US" i="1" dirty="0"/>
              <a:t>c</a:t>
            </a:r>
            <a:r>
              <a:rPr lang="en-US" altLang="en-US" dirty="0"/>
              <a:t>) =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84842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A. Levitin “Introduction to the Design &amp; Analysis of Algorithms,” 3rd ed., Ch. 7 ©2012 Pearson Education, Inc. Upper Saddle River, NJ. All Rights Reserved. </a:t>
            </a:r>
          </a:p>
        </p:txBody>
      </p:sp>
      <p:sp>
        <p:nvSpPr>
          <p:cNvPr id="3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2FCD6-94B6-4EF6-ABF6-8366C1ED5035}" type="slidenum">
              <a:rPr lang="en-US" altLang="en-US"/>
              <a:pPr/>
              <a:t>8</a:t>
            </a:fld>
            <a:endParaRPr lang="en-US" altLang="en-US"/>
          </a:p>
        </p:txBody>
      </p:sp>
      <p:sp>
        <p:nvSpPr>
          <p:cNvPr id="427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Example of Horspool’s alg. application</a:t>
            </a:r>
          </a:p>
        </p:txBody>
      </p:sp>
      <p:sp>
        <p:nvSpPr>
          <p:cNvPr id="427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Monotype Sorts" pitchFamily="2" charset="2"/>
              <a:buNone/>
            </a:pPr>
            <a:endParaRPr lang="en-US" altLang="en-US" dirty="0">
              <a:latin typeface="Courier New" panose="02070309020205020404" pitchFamily="49" charset="0"/>
            </a:endParaRPr>
          </a:p>
          <a:p>
            <a:pPr>
              <a:buFont typeface="Monotype Sorts" pitchFamily="2" charset="2"/>
              <a:buNone/>
            </a:pPr>
            <a:endParaRPr lang="en-US" altLang="en-US" dirty="0">
              <a:latin typeface="Courier New" panose="02070309020205020404" pitchFamily="49" charset="0"/>
            </a:endParaRPr>
          </a:p>
          <a:p>
            <a:pPr>
              <a:buFont typeface="Monotype Sorts" pitchFamily="2" charset="2"/>
              <a:buNone/>
            </a:pPr>
            <a:endParaRPr lang="en-US" altLang="en-US" dirty="0">
              <a:latin typeface="Courier New" panose="02070309020205020404" pitchFamily="49" charset="0"/>
            </a:endParaRPr>
          </a:p>
          <a:p>
            <a:pPr>
              <a:buFont typeface="Monotype Sorts" pitchFamily="2" charset="2"/>
              <a:buNone/>
            </a:pPr>
            <a:r>
              <a:rPr lang="en-US" altLang="en-US" dirty="0">
                <a:latin typeface="Courier New" panose="02070309020205020404" pitchFamily="49" charset="0"/>
              </a:rPr>
              <a:t>BARD LOVED BANANAS</a:t>
            </a:r>
          </a:p>
          <a:p>
            <a:pPr>
              <a:buFont typeface="Monotype Sorts" pitchFamily="2" charset="2"/>
              <a:buNone/>
            </a:pPr>
            <a:r>
              <a:rPr lang="en-US" altLang="en-US" dirty="0">
                <a:latin typeface="Courier New" panose="02070309020205020404" pitchFamily="49" charset="0"/>
              </a:rPr>
              <a:t>BAOBAB</a:t>
            </a:r>
          </a:p>
          <a:p>
            <a:pPr>
              <a:buFont typeface="Monotype Sorts" pitchFamily="2" charset="2"/>
              <a:buNone/>
            </a:pPr>
            <a:r>
              <a:rPr lang="en-US" altLang="en-US" dirty="0">
                <a:latin typeface="Courier New" panose="02070309020205020404" pitchFamily="49" charset="0"/>
              </a:rPr>
              <a:t>      BAOBAB</a:t>
            </a:r>
          </a:p>
          <a:p>
            <a:pPr>
              <a:buFont typeface="Monotype Sorts" pitchFamily="2" charset="2"/>
              <a:buNone/>
            </a:pPr>
            <a:r>
              <a:rPr lang="en-US" altLang="en-US" dirty="0">
                <a:latin typeface="Courier New" panose="02070309020205020404" pitchFamily="49" charset="0"/>
              </a:rPr>
              <a:t>        BAOBAB</a:t>
            </a:r>
          </a:p>
          <a:p>
            <a:pPr>
              <a:buFont typeface="Monotype Sorts" pitchFamily="2" charset="2"/>
              <a:buNone/>
            </a:pPr>
            <a:r>
              <a:rPr lang="en-US" altLang="en-US" dirty="0">
                <a:latin typeface="Courier New" panose="02070309020205020404" pitchFamily="49" charset="0"/>
              </a:rPr>
              <a:t>			    	 BAOBAB </a:t>
            </a:r>
            <a:r>
              <a:rPr lang="en-US" altLang="en-US" dirty="0"/>
              <a:t>(unsuccessful search)</a:t>
            </a:r>
          </a:p>
        </p:txBody>
      </p:sp>
      <p:grpSp>
        <p:nvGrpSpPr>
          <p:cNvPr id="427082" name="Group 74"/>
          <p:cNvGrpSpPr>
            <a:grpSpLocks/>
          </p:cNvGrpSpPr>
          <p:nvPr/>
        </p:nvGrpSpPr>
        <p:grpSpPr bwMode="auto">
          <a:xfrm>
            <a:off x="2133600" y="1219200"/>
            <a:ext cx="8382000" cy="1371600"/>
            <a:chOff x="384" y="768"/>
            <a:chExt cx="5280" cy="864"/>
          </a:xfrm>
        </p:grpSpPr>
        <p:grpSp>
          <p:nvGrpSpPr>
            <p:cNvPr id="427081" name="Group 73"/>
            <p:cNvGrpSpPr>
              <a:grpSpLocks/>
            </p:cNvGrpSpPr>
            <p:nvPr/>
          </p:nvGrpSpPr>
          <p:grpSpPr bwMode="auto">
            <a:xfrm>
              <a:off x="384" y="768"/>
              <a:ext cx="5232" cy="864"/>
              <a:chOff x="384" y="768"/>
              <a:chExt cx="5232" cy="864"/>
            </a:xfrm>
          </p:grpSpPr>
          <p:grpSp>
            <p:nvGrpSpPr>
              <p:cNvPr id="427040" name="Group 32"/>
              <p:cNvGrpSpPr>
                <a:grpSpLocks/>
              </p:cNvGrpSpPr>
              <p:nvPr/>
            </p:nvGrpSpPr>
            <p:grpSpPr bwMode="auto">
              <a:xfrm>
                <a:off x="384" y="768"/>
                <a:ext cx="5040" cy="864"/>
                <a:chOff x="720" y="1824"/>
                <a:chExt cx="5040" cy="672"/>
              </a:xfrm>
            </p:grpSpPr>
            <p:sp>
              <p:nvSpPr>
                <p:cNvPr id="427041" name="Rectangle 33"/>
                <p:cNvSpPr>
                  <a:spLocks noChangeArrowheads="1"/>
                </p:cNvSpPr>
                <p:nvPr/>
              </p:nvSpPr>
              <p:spPr bwMode="auto">
                <a:xfrm>
                  <a:off x="720" y="1824"/>
                  <a:ext cx="5040" cy="336"/>
                </a:xfrm>
                <a:prstGeom prst="rect">
                  <a:avLst/>
                </a:prstGeom>
                <a:solidFill>
                  <a:schemeClr val="accent1"/>
                </a:solidFill>
                <a:ln w="12700">
                  <a:solidFill>
                    <a:srgbClr val="FF0000"/>
                  </a:solidFill>
                  <a:miter lim="800000"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r>
                    <a:rPr lang="en-US" altLang="en-US" sz="2000" b="1">
                      <a:solidFill>
                        <a:schemeClr val="bg2"/>
                      </a:solidFill>
                      <a:latin typeface="Courier New" panose="02070309020205020404" pitchFamily="49" charset="0"/>
                    </a:rPr>
                    <a:t>A B C D E F G H I J K L M N O P Q R S T U V W X Y Z</a:t>
                  </a:r>
                </a:p>
              </p:txBody>
            </p:sp>
            <p:sp>
              <p:nvSpPr>
                <p:cNvPr id="427042" name="Rectangle 34"/>
                <p:cNvSpPr>
                  <a:spLocks noChangeArrowheads="1"/>
                </p:cNvSpPr>
                <p:nvPr/>
              </p:nvSpPr>
              <p:spPr bwMode="auto">
                <a:xfrm>
                  <a:off x="720" y="2160"/>
                  <a:ext cx="5040" cy="336"/>
                </a:xfrm>
                <a:prstGeom prst="rect">
                  <a:avLst/>
                </a:prstGeom>
                <a:solidFill>
                  <a:schemeClr val="accent1"/>
                </a:solidFill>
                <a:ln w="12700">
                  <a:solidFill>
                    <a:srgbClr val="FF0000"/>
                  </a:solidFill>
                  <a:miter lim="800000"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r>
                    <a:rPr lang="en-US" altLang="en-US" sz="2000" b="1">
                      <a:solidFill>
                        <a:schemeClr val="bg2"/>
                      </a:solidFill>
                      <a:latin typeface="Courier New" panose="02070309020205020404" pitchFamily="49" charset="0"/>
                    </a:rPr>
                    <a:t>1 2 6 6 6 6 6 6 6 6 6 6 6 6 3 6 6 6 6 6 6 6 6 6 6 6</a:t>
                  </a:r>
                  <a:endParaRPr lang="en-US" altLang="en-US" sz="4000"/>
                </a:p>
              </p:txBody>
            </p:sp>
            <p:sp>
              <p:nvSpPr>
                <p:cNvPr id="427043" name="Line 35"/>
                <p:cNvSpPr>
                  <a:spLocks noChangeShapeType="1"/>
                </p:cNvSpPr>
                <p:nvPr/>
              </p:nvSpPr>
              <p:spPr bwMode="auto">
                <a:xfrm>
                  <a:off x="936" y="1824"/>
                  <a:ext cx="0" cy="672"/>
                </a:xfrm>
                <a:prstGeom prst="line">
                  <a:avLst/>
                </a:prstGeom>
                <a:noFill/>
                <a:ln w="12700">
                  <a:solidFill>
                    <a:srgbClr val="FF0000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27044" name="Line 36"/>
                <p:cNvSpPr>
                  <a:spLocks noChangeShapeType="1"/>
                </p:cNvSpPr>
                <p:nvPr/>
              </p:nvSpPr>
              <p:spPr bwMode="auto">
                <a:xfrm>
                  <a:off x="2856" y="1824"/>
                  <a:ext cx="0" cy="672"/>
                </a:xfrm>
                <a:prstGeom prst="line">
                  <a:avLst/>
                </a:prstGeom>
                <a:noFill/>
                <a:ln w="12700">
                  <a:solidFill>
                    <a:srgbClr val="FF0000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27045" name="Line 37"/>
                <p:cNvSpPr>
                  <a:spLocks noChangeShapeType="1"/>
                </p:cNvSpPr>
                <p:nvPr/>
              </p:nvSpPr>
              <p:spPr bwMode="auto">
                <a:xfrm>
                  <a:off x="3048" y="1824"/>
                  <a:ext cx="0" cy="672"/>
                </a:xfrm>
                <a:prstGeom prst="line">
                  <a:avLst/>
                </a:prstGeom>
                <a:noFill/>
                <a:ln w="12700">
                  <a:solidFill>
                    <a:srgbClr val="FF0000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27046" name="Line 38"/>
                <p:cNvSpPr>
                  <a:spLocks noChangeShapeType="1"/>
                </p:cNvSpPr>
                <p:nvPr/>
              </p:nvSpPr>
              <p:spPr bwMode="auto">
                <a:xfrm>
                  <a:off x="3432" y="1824"/>
                  <a:ext cx="0" cy="672"/>
                </a:xfrm>
                <a:prstGeom prst="line">
                  <a:avLst/>
                </a:prstGeom>
                <a:noFill/>
                <a:ln w="12700">
                  <a:solidFill>
                    <a:srgbClr val="FF0000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27047" name="Line 39"/>
                <p:cNvSpPr>
                  <a:spLocks noChangeShapeType="1"/>
                </p:cNvSpPr>
                <p:nvPr/>
              </p:nvSpPr>
              <p:spPr bwMode="auto">
                <a:xfrm>
                  <a:off x="3624" y="1824"/>
                  <a:ext cx="0" cy="672"/>
                </a:xfrm>
                <a:prstGeom prst="line">
                  <a:avLst/>
                </a:prstGeom>
                <a:noFill/>
                <a:ln w="12700">
                  <a:solidFill>
                    <a:srgbClr val="FF0000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27048" name="Line 40"/>
                <p:cNvSpPr>
                  <a:spLocks noChangeShapeType="1"/>
                </p:cNvSpPr>
                <p:nvPr/>
              </p:nvSpPr>
              <p:spPr bwMode="auto">
                <a:xfrm>
                  <a:off x="3816" y="1824"/>
                  <a:ext cx="0" cy="672"/>
                </a:xfrm>
                <a:prstGeom prst="line">
                  <a:avLst/>
                </a:prstGeom>
                <a:noFill/>
                <a:ln w="12700">
                  <a:solidFill>
                    <a:srgbClr val="FF0000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27049" name="Line 41"/>
                <p:cNvSpPr>
                  <a:spLocks noChangeShapeType="1"/>
                </p:cNvSpPr>
                <p:nvPr/>
              </p:nvSpPr>
              <p:spPr bwMode="auto">
                <a:xfrm>
                  <a:off x="4008" y="1824"/>
                  <a:ext cx="0" cy="672"/>
                </a:xfrm>
                <a:prstGeom prst="line">
                  <a:avLst/>
                </a:prstGeom>
                <a:noFill/>
                <a:ln w="12700">
                  <a:solidFill>
                    <a:srgbClr val="FF0000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27050" name="Line 42"/>
                <p:cNvSpPr>
                  <a:spLocks noChangeShapeType="1"/>
                </p:cNvSpPr>
                <p:nvPr/>
              </p:nvSpPr>
              <p:spPr bwMode="auto">
                <a:xfrm>
                  <a:off x="4200" y="1824"/>
                  <a:ext cx="0" cy="672"/>
                </a:xfrm>
                <a:prstGeom prst="line">
                  <a:avLst/>
                </a:prstGeom>
                <a:noFill/>
                <a:ln w="12700">
                  <a:solidFill>
                    <a:srgbClr val="FF0000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27051" name="Line 43"/>
                <p:cNvSpPr>
                  <a:spLocks noChangeShapeType="1"/>
                </p:cNvSpPr>
                <p:nvPr/>
              </p:nvSpPr>
              <p:spPr bwMode="auto">
                <a:xfrm>
                  <a:off x="4392" y="1824"/>
                  <a:ext cx="0" cy="672"/>
                </a:xfrm>
                <a:prstGeom prst="line">
                  <a:avLst/>
                </a:prstGeom>
                <a:noFill/>
                <a:ln w="12700">
                  <a:solidFill>
                    <a:srgbClr val="FF0000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27052" name="Line 44"/>
                <p:cNvSpPr>
                  <a:spLocks noChangeShapeType="1"/>
                </p:cNvSpPr>
                <p:nvPr/>
              </p:nvSpPr>
              <p:spPr bwMode="auto">
                <a:xfrm>
                  <a:off x="4584" y="1824"/>
                  <a:ext cx="0" cy="672"/>
                </a:xfrm>
                <a:prstGeom prst="line">
                  <a:avLst/>
                </a:prstGeom>
                <a:noFill/>
                <a:ln w="12700">
                  <a:solidFill>
                    <a:srgbClr val="FF0000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27053" name="Line 45"/>
                <p:cNvSpPr>
                  <a:spLocks noChangeShapeType="1"/>
                </p:cNvSpPr>
                <p:nvPr/>
              </p:nvSpPr>
              <p:spPr bwMode="auto">
                <a:xfrm>
                  <a:off x="4776" y="1824"/>
                  <a:ext cx="0" cy="672"/>
                </a:xfrm>
                <a:prstGeom prst="line">
                  <a:avLst/>
                </a:prstGeom>
                <a:noFill/>
                <a:ln w="12700">
                  <a:solidFill>
                    <a:srgbClr val="FF0000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27054" name="Line 46"/>
                <p:cNvSpPr>
                  <a:spLocks noChangeShapeType="1"/>
                </p:cNvSpPr>
                <p:nvPr/>
              </p:nvSpPr>
              <p:spPr bwMode="auto">
                <a:xfrm>
                  <a:off x="4968" y="1824"/>
                  <a:ext cx="0" cy="672"/>
                </a:xfrm>
                <a:prstGeom prst="line">
                  <a:avLst/>
                </a:prstGeom>
                <a:noFill/>
                <a:ln w="12700">
                  <a:solidFill>
                    <a:srgbClr val="FF0000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27055" name="Line 47"/>
                <p:cNvSpPr>
                  <a:spLocks noChangeShapeType="1"/>
                </p:cNvSpPr>
                <p:nvPr/>
              </p:nvSpPr>
              <p:spPr bwMode="auto">
                <a:xfrm>
                  <a:off x="5160" y="1824"/>
                  <a:ext cx="0" cy="672"/>
                </a:xfrm>
                <a:prstGeom prst="line">
                  <a:avLst/>
                </a:prstGeom>
                <a:noFill/>
                <a:ln w="12700">
                  <a:solidFill>
                    <a:srgbClr val="FF0000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27056" name="Line 48"/>
                <p:cNvSpPr>
                  <a:spLocks noChangeShapeType="1"/>
                </p:cNvSpPr>
                <p:nvPr/>
              </p:nvSpPr>
              <p:spPr bwMode="auto">
                <a:xfrm>
                  <a:off x="5352" y="1824"/>
                  <a:ext cx="0" cy="672"/>
                </a:xfrm>
                <a:prstGeom prst="line">
                  <a:avLst/>
                </a:prstGeom>
                <a:noFill/>
                <a:ln w="12700">
                  <a:solidFill>
                    <a:srgbClr val="FF0000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27057" name="Line 49"/>
                <p:cNvSpPr>
                  <a:spLocks noChangeShapeType="1"/>
                </p:cNvSpPr>
                <p:nvPr/>
              </p:nvSpPr>
              <p:spPr bwMode="auto">
                <a:xfrm>
                  <a:off x="5544" y="1824"/>
                  <a:ext cx="0" cy="672"/>
                </a:xfrm>
                <a:prstGeom prst="line">
                  <a:avLst/>
                </a:prstGeom>
                <a:noFill/>
                <a:ln w="12700">
                  <a:solidFill>
                    <a:srgbClr val="FF0000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27058" name="Line 50"/>
                <p:cNvSpPr>
                  <a:spLocks noChangeShapeType="1"/>
                </p:cNvSpPr>
                <p:nvPr/>
              </p:nvSpPr>
              <p:spPr bwMode="auto">
                <a:xfrm>
                  <a:off x="2664" y="1824"/>
                  <a:ext cx="0" cy="672"/>
                </a:xfrm>
                <a:prstGeom prst="line">
                  <a:avLst/>
                </a:prstGeom>
                <a:noFill/>
                <a:ln w="12700">
                  <a:solidFill>
                    <a:srgbClr val="FF0000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27059" name="Line 51"/>
                <p:cNvSpPr>
                  <a:spLocks noChangeShapeType="1"/>
                </p:cNvSpPr>
                <p:nvPr/>
              </p:nvSpPr>
              <p:spPr bwMode="auto">
                <a:xfrm>
                  <a:off x="2472" y="1824"/>
                  <a:ext cx="0" cy="672"/>
                </a:xfrm>
                <a:prstGeom prst="line">
                  <a:avLst/>
                </a:prstGeom>
                <a:noFill/>
                <a:ln w="12700">
                  <a:solidFill>
                    <a:srgbClr val="FF0000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27060" name="Line 52"/>
                <p:cNvSpPr>
                  <a:spLocks noChangeShapeType="1"/>
                </p:cNvSpPr>
                <p:nvPr/>
              </p:nvSpPr>
              <p:spPr bwMode="auto">
                <a:xfrm>
                  <a:off x="2280" y="1824"/>
                  <a:ext cx="0" cy="672"/>
                </a:xfrm>
                <a:prstGeom prst="line">
                  <a:avLst/>
                </a:prstGeom>
                <a:noFill/>
                <a:ln w="12700">
                  <a:solidFill>
                    <a:srgbClr val="FF0000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27061" name="Line 53"/>
                <p:cNvSpPr>
                  <a:spLocks noChangeShapeType="1"/>
                </p:cNvSpPr>
                <p:nvPr/>
              </p:nvSpPr>
              <p:spPr bwMode="auto">
                <a:xfrm>
                  <a:off x="2088" y="1824"/>
                  <a:ext cx="0" cy="672"/>
                </a:xfrm>
                <a:prstGeom prst="line">
                  <a:avLst/>
                </a:prstGeom>
                <a:noFill/>
                <a:ln w="12700">
                  <a:solidFill>
                    <a:srgbClr val="FF0000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27062" name="Line 54"/>
                <p:cNvSpPr>
                  <a:spLocks noChangeShapeType="1"/>
                </p:cNvSpPr>
                <p:nvPr/>
              </p:nvSpPr>
              <p:spPr bwMode="auto">
                <a:xfrm>
                  <a:off x="1896" y="1824"/>
                  <a:ext cx="0" cy="672"/>
                </a:xfrm>
                <a:prstGeom prst="line">
                  <a:avLst/>
                </a:prstGeom>
                <a:noFill/>
                <a:ln w="12700">
                  <a:solidFill>
                    <a:srgbClr val="FF0000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27063" name="Line 55"/>
                <p:cNvSpPr>
                  <a:spLocks noChangeShapeType="1"/>
                </p:cNvSpPr>
                <p:nvPr/>
              </p:nvSpPr>
              <p:spPr bwMode="auto">
                <a:xfrm>
                  <a:off x="1704" y="1824"/>
                  <a:ext cx="0" cy="672"/>
                </a:xfrm>
                <a:prstGeom prst="line">
                  <a:avLst/>
                </a:prstGeom>
                <a:noFill/>
                <a:ln w="12700">
                  <a:solidFill>
                    <a:srgbClr val="FF0000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27064" name="Line 56"/>
                <p:cNvSpPr>
                  <a:spLocks noChangeShapeType="1"/>
                </p:cNvSpPr>
                <p:nvPr/>
              </p:nvSpPr>
              <p:spPr bwMode="auto">
                <a:xfrm>
                  <a:off x="1512" y="1824"/>
                  <a:ext cx="0" cy="672"/>
                </a:xfrm>
                <a:prstGeom prst="line">
                  <a:avLst/>
                </a:prstGeom>
                <a:noFill/>
                <a:ln w="12700">
                  <a:solidFill>
                    <a:srgbClr val="FF0000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27065" name="Line 57"/>
                <p:cNvSpPr>
                  <a:spLocks noChangeShapeType="1"/>
                </p:cNvSpPr>
                <p:nvPr/>
              </p:nvSpPr>
              <p:spPr bwMode="auto">
                <a:xfrm>
                  <a:off x="1320" y="1824"/>
                  <a:ext cx="0" cy="672"/>
                </a:xfrm>
                <a:prstGeom prst="line">
                  <a:avLst/>
                </a:prstGeom>
                <a:noFill/>
                <a:ln w="12700">
                  <a:solidFill>
                    <a:srgbClr val="FF0000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27066" name="Line 58"/>
                <p:cNvSpPr>
                  <a:spLocks noChangeShapeType="1"/>
                </p:cNvSpPr>
                <p:nvPr/>
              </p:nvSpPr>
              <p:spPr bwMode="auto">
                <a:xfrm>
                  <a:off x="1128" y="1824"/>
                  <a:ext cx="0" cy="672"/>
                </a:xfrm>
                <a:prstGeom prst="line">
                  <a:avLst/>
                </a:prstGeom>
                <a:noFill/>
                <a:ln w="12700">
                  <a:solidFill>
                    <a:srgbClr val="FF0000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27067" name="Line 59"/>
                <p:cNvSpPr>
                  <a:spLocks noChangeShapeType="1"/>
                </p:cNvSpPr>
                <p:nvPr/>
              </p:nvSpPr>
              <p:spPr bwMode="auto">
                <a:xfrm>
                  <a:off x="3216" y="1824"/>
                  <a:ext cx="0" cy="672"/>
                </a:xfrm>
                <a:prstGeom prst="line">
                  <a:avLst/>
                </a:prstGeom>
                <a:noFill/>
                <a:ln w="12700">
                  <a:solidFill>
                    <a:srgbClr val="FF0000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427075" name="Rectangle 67"/>
              <p:cNvSpPr>
                <a:spLocks noChangeArrowheads="1"/>
              </p:cNvSpPr>
              <p:nvPr/>
            </p:nvSpPr>
            <p:spPr bwMode="auto">
              <a:xfrm>
                <a:off x="5424" y="768"/>
                <a:ext cx="192" cy="864"/>
              </a:xfrm>
              <a:prstGeom prst="rect">
                <a:avLst/>
              </a:prstGeom>
              <a:solidFill>
                <a:schemeClr val="accent1"/>
              </a:solidFill>
              <a:ln w="12700">
                <a:solidFill>
                  <a:srgbClr val="FF0000"/>
                </a:solidFill>
                <a:miter lim="800000"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427076" name="Line 68"/>
            <p:cNvSpPr>
              <a:spLocks noChangeShapeType="1"/>
            </p:cNvSpPr>
            <p:nvPr/>
          </p:nvSpPr>
          <p:spPr bwMode="auto">
            <a:xfrm>
              <a:off x="5424" y="1200"/>
              <a:ext cx="192" cy="0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7079" name="Text Box 71"/>
            <p:cNvSpPr txBox="1">
              <a:spLocks noChangeArrowheads="1"/>
            </p:cNvSpPr>
            <p:nvPr/>
          </p:nvSpPr>
          <p:spPr bwMode="auto">
            <a:xfrm>
              <a:off x="5376" y="768"/>
              <a:ext cx="288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FF0000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b="1">
                  <a:solidFill>
                    <a:schemeClr val="bg2"/>
                  </a:solidFill>
                </a:rPr>
                <a:t>_</a:t>
              </a:r>
            </a:p>
          </p:txBody>
        </p:sp>
        <p:sp>
          <p:nvSpPr>
            <p:cNvPr id="427080" name="Text Box 72"/>
            <p:cNvSpPr txBox="1">
              <a:spLocks noChangeArrowheads="1"/>
            </p:cNvSpPr>
            <p:nvPr/>
          </p:nvSpPr>
          <p:spPr bwMode="auto">
            <a:xfrm>
              <a:off x="5424" y="1296"/>
              <a:ext cx="19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FF0000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2000" b="1">
                  <a:solidFill>
                    <a:schemeClr val="bg2"/>
                  </a:solidFill>
                  <a:latin typeface="Courier New" panose="02070309020205020404" pitchFamily="49" charset="0"/>
                </a:rPr>
                <a:t>6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20698544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527</TotalTime>
  <Words>661</Words>
  <Application>Microsoft Office PowerPoint</Application>
  <PresentationFormat>Widescreen</PresentationFormat>
  <Paragraphs>91</Paragraphs>
  <Slides>8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</vt:lpstr>
      <vt:lpstr>Calibri</vt:lpstr>
      <vt:lpstr>Century Gothic</vt:lpstr>
      <vt:lpstr>Courier New</vt:lpstr>
      <vt:lpstr>Monotype Sorts</vt:lpstr>
      <vt:lpstr>Wingdings 3</vt:lpstr>
      <vt:lpstr>Wisp</vt:lpstr>
      <vt:lpstr>CMPS 3120       Algorithm Analysis  </vt:lpstr>
      <vt:lpstr>Space-for-time tradeoffs</vt:lpstr>
      <vt:lpstr>Review: String searching by brute force</vt:lpstr>
      <vt:lpstr>String searching by preprocessing</vt:lpstr>
      <vt:lpstr>Horspool’s Algorithm</vt:lpstr>
      <vt:lpstr>How far to shift?</vt:lpstr>
      <vt:lpstr>Shift table</vt:lpstr>
      <vt:lpstr>Example of Horspool’s alg. application</vt:lpstr>
    </vt:vector>
  </TitlesOfParts>
  <Company>California State University, Bakersfield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Chengwei Lei</dc:creator>
  <cp:lastModifiedBy>Chengwei Lei</cp:lastModifiedBy>
  <cp:revision>82</cp:revision>
  <dcterms:created xsi:type="dcterms:W3CDTF">2016-08-31T19:16:09Z</dcterms:created>
  <dcterms:modified xsi:type="dcterms:W3CDTF">2019-07-29T23:11:32Z</dcterms:modified>
</cp:coreProperties>
</file>