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2"/>
  </p:notesMasterIdLst>
  <p:sldIdLst>
    <p:sldId id="404" r:id="rId2"/>
    <p:sldId id="518" r:id="rId3"/>
    <p:sldId id="519" r:id="rId4"/>
    <p:sldId id="520" r:id="rId5"/>
    <p:sldId id="521" r:id="rId6"/>
    <p:sldId id="522" r:id="rId7"/>
    <p:sldId id="523" r:id="rId8"/>
    <p:sldId id="524" r:id="rId9"/>
    <p:sldId id="525" r:id="rId10"/>
    <p:sldId id="526" r:id="rId11"/>
    <p:sldId id="527" r:id="rId12"/>
    <p:sldId id="528" r:id="rId13"/>
    <p:sldId id="529" r:id="rId14"/>
    <p:sldId id="530" r:id="rId15"/>
    <p:sldId id="531" r:id="rId16"/>
    <p:sldId id="532" r:id="rId17"/>
    <p:sldId id="533" r:id="rId18"/>
    <p:sldId id="534" r:id="rId19"/>
    <p:sldId id="535" r:id="rId20"/>
    <p:sldId id="536" r:id="rId21"/>
    <p:sldId id="537" r:id="rId22"/>
    <p:sldId id="538" r:id="rId23"/>
    <p:sldId id="539" r:id="rId24"/>
    <p:sldId id="540" r:id="rId25"/>
    <p:sldId id="541" r:id="rId26"/>
    <p:sldId id="542" r:id="rId27"/>
    <p:sldId id="543" r:id="rId28"/>
    <p:sldId id="544" r:id="rId29"/>
    <p:sldId id="545" r:id="rId30"/>
    <p:sldId id="546" r:id="rId31"/>
    <p:sldId id="547" r:id="rId32"/>
    <p:sldId id="548" r:id="rId33"/>
    <p:sldId id="549" r:id="rId34"/>
    <p:sldId id="550" r:id="rId35"/>
    <p:sldId id="551" r:id="rId36"/>
    <p:sldId id="552" r:id="rId37"/>
    <p:sldId id="553" r:id="rId38"/>
    <p:sldId id="554" r:id="rId39"/>
    <p:sldId id="555" r:id="rId40"/>
    <p:sldId id="556" r:id="rId4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A6CE3-C43F-79BF-2DDD-17E2FDEB68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Suffix Tree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B76581-6D27-FF02-FCB6-6171F18E54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168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>
            <a:extLst>
              <a:ext uri="{FF2B5EF4-FFF2-40B4-BE49-F238E27FC236}">
                <a16:creationId xmlns:a16="http://schemas.microsoft.com/office/drawing/2014/main" id="{64493269-95F7-982E-25EE-8FCC045D3E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" y="2252662"/>
            <a:ext cx="11737975" cy="460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3">
            <a:extLst>
              <a:ext uri="{FF2B5EF4-FFF2-40B4-BE49-F238E27FC236}">
                <a16:creationId xmlns:a16="http://schemas.microsoft.com/office/drawing/2014/main" id="{06A87975-9C25-50EA-73FE-59134AABF9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Exact Matching Problem</a:t>
            </a: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11D620B7-8AE1-387A-3243-AAB5396426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1" y="1600201"/>
            <a:ext cx="5815013" cy="671513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zh-TW"/>
              <a:t>Find ‘</a:t>
            </a:r>
            <a:r>
              <a:rPr lang="en-US" altLang="zh-TW">
                <a:solidFill>
                  <a:schemeClr val="accent1"/>
                </a:solidFill>
              </a:rPr>
              <a:t>siss</a:t>
            </a:r>
            <a:r>
              <a:rPr lang="en-US" altLang="zh-TW"/>
              <a:t>y’ in ‘mississippi’</a:t>
            </a:r>
          </a:p>
        </p:txBody>
      </p:sp>
      <p:sp>
        <p:nvSpPr>
          <p:cNvPr id="14341" name="AutoShape 5">
            <a:extLst>
              <a:ext uri="{FF2B5EF4-FFF2-40B4-BE49-F238E27FC236}">
                <a16:creationId xmlns:a16="http://schemas.microsoft.com/office/drawing/2014/main" id="{7BDFCD06-5F69-69C4-784B-2C00C0C485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5210" y="2155031"/>
            <a:ext cx="4953000" cy="4800600"/>
          </a:xfrm>
          <a:custGeom>
            <a:avLst/>
            <a:gdLst>
              <a:gd name="T0" fmla="*/ 2476500 w 21600"/>
              <a:gd name="T1" fmla="*/ 0 h 21600"/>
              <a:gd name="T2" fmla="*/ 725293 w 21600"/>
              <a:gd name="T3" fmla="*/ 702977 h 21600"/>
              <a:gd name="T4" fmla="*/ 0 w 21600"/>
              <a:gd name="T5" fmla="*/ 2400300 h 21600"/>
              <a:gd name="T6" fmla="*/ 725293 w 21600"/>
              <a:gd name="T7" fmla="*/ 4097623 h 21600"/>
              <a:gd name="T8" fmla="*/ 2476500 w 21600"/>
              <a:gd name="T9" fmla="*/ 4800600 h 21600"/>
              <a:gd name="T10" fmla="*/ 4227707 w 21600"/>
              <a:gd name="T11" fmla="*/ 4097623 h 21600"/>
              <a:gd name="T12" fmla="*/ 4953000 w 21600"/>
              <a:gd name="T13" fmla="*/ 2400300 h 21600"/>
              <a:gd name="T14" fmla="*/ 4227707 w 21600"/>
              <a:gd name="T15" fmla="*/ 70297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lnTo>
                  <a:pt x="17401" y="15493"/>
                </a:ln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899"/>
                  <a:pt x="14122" y="18376"/>
                  <a:pt x="15493" y="17401"/>
                </a:cubicBezTo>
                <a:lnTo>
                  <a:pt x="4198" y="6106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Oval 6">
            <a:extLst>
              <a:ext uri="{FF2B5EF4-FFF2-40B4-BE49-F238E27FC236}">
                <a16:creationId xmlns:a16="http://schemas.microsoft.com/office/drawing/2014/main" id="{CA1028FB-50EB-DD9B-A80B-30FD64CF17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8128" y="4578350"/>
            <a:ext cx="304800" cy="304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algn="ctr"/>
            <a:endParaRPr kumimoji="0" lang="zh-TW" altLang="en-US" sz="2400">
              <a:solidFill>
                <a:schemeClr val="accent1"/>
              </a:solidFill>
              <a:latin typeface="Times" panose="02020603050405020304" pitchFamily="18" charset="0"/>
            </a:endParaRPr>
          </a:p>
        </p:txBody>
      </p:sp>
      <p:sp>
        <p:nvSpPr>
          <p:cNvPr id="14343" name="Oval 7">
            <a:extLst>
              <a:ext uri="{FF2B5EF4-FFF2-40B4-BE49-F238E27FC236}">
                <a16:creationId xmlns:a16="http://schemas.microsoft.com/office/drawing/2014/main" id="{09E6DD34-04E4-6785-BFD5-A3852AA730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2528" y="4645025"/>
            <a:ext cx="304800" cy="304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algn="ctr"/>
            <a:endParaRPr kumimoji="0" lang="zh-TW" altLang="en-US" sz="2400">
              <a:solidFill>
                <a:schemeClr val="accent1"/>
              </a:solidFill>
              <a:latin typeface="Times" panose="02020603050405020304" pitchFamily="18" charset="0"/>
            </a:endParaRPr>
          </a:p>
        </p:txBody>
      </p:sp>
      <p:sp>
        <p:nvSpPr>
          <p:cNvPr id="14344" name="Text Box 8">
            <a:extLst>
              <a:ext uri="{FF2B5EF4-FFF2-40B4-BE49-F238E27FC236}">
                <a16:creationId xmlns:a16="http://schemas.microsoft.com/office/drawing/2014/main" id="{592A6BCE-933F-F74A-DBCD-F739FD8A31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454" y="4341812"/>
            <a:ext cx="22701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r>
              <a:rPr kumimoji="0" lang="en-US" altLang="zh-TW" sz="2200" b="1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14345" name="Text Box 9">
            <a:extLst>
              <a:ext uri="{FF2B5EF4-FFF2-40B4-BE49-F238E27FC236}">
                <a16:creationId xmlns:a16="http://schemas.microsoft.com/office/drawing/2014/main" id="{80AAE20B-1C66-C3F3-9F9E-8CA741D46A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6754" y="4368801"/>
            <a:ext cx="2270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r>
              <a:rPr kumimoji="0" lang="en-US" altLang="zh-TW" sz="2200" b="1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14346" name="Text Box 10">
            <a:extLst>
              <a:ext uri="{FF2B5EF4-FFF2-40B4-BE49-F238E27FC236}">
                <a16:creationId xmlns:a16="http://schemas.microsoft.com/office/drawing/2014/main" id="{FAC15B6C-AB25-0A06-F9EE-18856BDA2D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1528" y="4789488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r>
              <a:rPr kumimoji="0" lang="en-US" altLang="zh-TW" sz="2000" b="1">
                <a:solidFill>
                  <a:srgbClr val="FF0000"/>
                </a:solidFill>
              </a:rPr>
              <a:t>ss</a:t>
            </a:r>
          </a:p>
        </p:txBody>
      </p:sp>
      <p:cxnSp>
        <p:nvCxnSpPr>
          <p:cNvPr id="14347" name="AutoShape 11">
            <a:extLst>
              <a:ext uri="{FF2B5EF4-FFF2-40B4-BE49-F238E27FC236}">
                <a16:creationId xmlns:a16="http://schemas.microsoft.com/office/drawing/2014/main" id="{228C80B1-9305-E868-27DD-B5969475ED99}"/>
              </a:ext>
            </a:extLst>
          </p:cNvPr>
          <p:cNvCxnSpPr>
            <a:cxnSpLocks noChangeShapeType="1"/>
            <a:endCxn id="14342" idx="2"/>
          </p:cNvCxnSpPr>
          <p:nvPr/>
        </p:nvCxnSpPr>
        <p:spPr bwMode="auto">
          <a:xfrm>
            <a:off x="839654" y="4721226"/>
            <a:ext cx="479425" cy="952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8" name="AutoShape 12">
            <a:extLst>
              <a:ext uri="{FF2B5EF4-FFF2-40B4-BE49-F238E27FC236}">
                <a16:creationId xmlns:a16="http://schemas.microsoft.com/office/drawing/2014/main" id="{FFDF00DE-6F8B-0301-1E52-4918C53A95F8}"/>
              </a:ext>
            </a:extLst>
          </p:cNvPr>
          <p:cNvCxnSpPr>
            <a:cxnSpLocks noChangeShapeType="1"/>
            <a:stCxn id="14342" idx="6"/>
            <a:endCxn id="14343" idx="2"/>
          </p:cNvCxnSpPr>
          <p:nvPr/>
        </p:nvCxnSpPr>
        <p:spPr bwMode="auto">
          <a:xfrm>
            <a:off x="1661978" y="4730751"/>
            <a:ext cx="571500" cy="6667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9" name="AutoShape 13">
            <a:extLst>
              <a:ext uri="{FF2B5EF4-FFF2-40B4-BE49-F238E27FC236}">
                <a16:creationId xmlns:a16="http://schemas.microsoft.com/office/drawing/2014/main" id="{0C29C358-EE52-A855-1EA2-D8BEF8938BC3}"/>
              </a:ext>
            </a:extLst>
          </p:cNvPr>
          <p:cNvCxnSpPr>
            <a:cxnSpLocks noChangeShapeType="1"/>
            <a:stCxn id="14343" idx="6"/>
            <a:endCxn id="14346" idx="2"/>
          </p:cNvCxnSpPr>
          <p:nvPr/>
        </p:nvCxnSpPr>
        <p:spPr bwMode="auto">
          <a:xfrm>
            <a:off x="2576378" y="4797426"/>
            <a:ext cx="3524250" cy="388937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50" name="Oval 14">
            <a:extLst>
              <a:ext uri="{FF2B5EF4-FFF2-40B4-BE49-F238E27FC236}">
                <a16:creationId xmlns:a16="http://schemas.microsoft.com/office/drawing/2014/main" id="{4CDB3741-74EC-8D9B-350C-0C7A39D020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803" y="4568825"/>
            <a:ext cx="304800" cy="304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algn="ctr"/>
            <a:endParaRPr kumimoji="0" lang="zh-TW" altLang="en-US" sz="2400">
              <a:solidFill>
                <a:schemeClr val="accent1"/>
              </a:solidFill>
              <a:latin typeface="Times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E29CD711-16B5-627B-C3B4-877909B088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Exact Matching Problem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13F36FDF-70FE-A5D7-4447-4A42F83F7D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zh-TW" sz="2900" dirty="0"/>
              <a:t>So what? Knuth-Morris-Pratt and Boyer-Moore both achieve this worst case bound. </a:t>
            </a:r>
          </a:p>
          <a:p>
            <a:pPr lvl="1" eaLnBrk="1" hangingPunct="1"/>
            <a:r>
              <a:rPr lang="en-US" altLang="zh-TW" sz="2300" i="1" dirty="0"/>
              <a:t>O(</a:t>
            </a:r>
            <a:r>
              <a:rPr lang="en-US" altLang="zh-TW" sz="2300" i="1" dirty="0" err="1"/>
              <a:t>m+n</a:t>
            </a:r>
            <a:r>
              <a:rPr lang="en-US" altLang="zh-TW" sz="2300" i="1" dirty="0"/>
              <a:t>)</a:t>
            </a:r>
            <a:r>
              <a:rPr lang="en-US" altLang="zh-TW" sz="2300" dirty="0"/>
              <a:t> when the text and pattern are presented together.</a:t>
            </a:r>
          </a:p>
          <a:p>
            <a:pPr eaLnBrk="1" hangingPunct="1"/>
            <a:r>
              <a:rPr lang="en-US" altLang="zh-TW" sz="2900" dirty="0"/>
              <a:t>Suffix trees are </a:t>
            </a:r>
            <a:r>
              <a:rPr lang="en-US" altLang="zh-TW" sz="2900" u="sng" dirty="0"/>
              <a:t>much</a:t>
            </a:r>
            <a:r>
              <a:rPr lang="en-US" altLang="zh-TW" sz="2900" dirty="0"/>
              <a:t> faster when the text is fixed and known first while the patterns vary. </a:t>
            </a:r>
          </a:p>
          <a:p>
            <a:pPr lvl="1" eaLnBrk="1" hangingPunct="1"/>
            <a:r>
              <a:rPr lang="en-US" altLang="zh-TW" sz="2300" i="1" dirty="0"/>
              <a:t>O(m)</a:t>
            </a:r>
            <a:r>
              <a:rPr lang="en-US" altLang="zh-TW" sz="2300" dirty="0"/>
              <a:t> for single time processing the text, then only </a:t>
            </a:r>
            <a:r>
              <a:rPr lang="en-US" altLang="zh-TW" sz="2300" i="1" dirty="0"/>
              <a:t>O(n)</a:t>
            </a:r>
            <a:r>
              <a:rPr lang="en-US" altLang="zh-TW" sz="2300" dirty="0"/>
              <a:t> for each new pattern.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397B48D4-8240-87B9-0DC3-F729125103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zh-TW"/>
              <a:t>Boyer-Moore Algorithm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5900CE1-CBD5-6A3C-4BB9-BA60AF96AE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For string matching(exact matching problem)</a:t>
            </a:r>
          </a:p>
          <a:p>
            <a:pPr eaLnBrk="1" hangingPunct="1"/>
            <a:r>
              <a:rPr lang="en-US" altLang="zh-TW"/>
              <a:t>Time complexity O(m+n) for worst case and O(n/m) for absense</a:t>
            </a:r>
          </a:p>
          <a:p>
            <a:pPr eaLnBrk="1" hangingPunct="1"/>
            <a:r>
              <a:rPr lang="en-US" altLang="zh-TW"/>
              <a:t>Method: backward matching with 2 jumping arrays(bad character table and good suffix table)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Text Box 2">
            <a:extLst>
              <a:ext uri="{FF2B5EF4-FFF2-40B4-BE49-F238E27FC236}">
                <a16:creationId xmlns:a16="http://schemas.microsoft.com/office/drawing/2014/main" id="{823C60FC-D1E3-99DC-3E9E-1B3CD14EC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1" y="457200"/>
            <a:ext cx="835977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r>
              <a:rPr kumimoji="0" lang="de-DE" altLang="zh-TW" sz="4000" b="1" dirty="0">
                <a:latin typeface="Times New Roman" panose="02020603050405020304" pitchFamily="18" charset="0"/>
              </a:rPr>
              <a:t>What are suffix arrays and trees?</a:t>
            </a:r>
          </a:p>
          <a:p>
            <a:pPr>
              <a:buFontTx/>
              <a:buChar char="•"/>
            </a:pPr>
            <a:r>
              <a:rPr kumimoji="0" lang="de-DE" altLang="zh-TW" sz="3200" b="1" dirty="0">
                <a:latin typeface="Times New Roman" panose="02020603050405020304" pitchFamily="18" charset="0"/>
              </a:rPr>
              <a:t> </a:t>
            </a:r>
            <a:r>
              <a:rPr kumimoji="0" lang="de-DE" altLang="zh-TW" sz="3200" dirty="0">
                <a:latin typeface="Times New Roman" panose="02020603050405020304" pitchFamily="18" charset="0"/>
              </a:rPr>
              <a:t>Text indexing data structures</a:t>
            </a:r>
            <a:endParaRPr kumimoji="0" lang="de-DE" altLang="zh-TW" sz="3200" b="1" dirty="0">
              <a:latin typeface="Times New Roman" panose="02020603050405020304" pitchFamily="18" charset="0"/>
            </a:endParaRPr>
          </a:p>
          <a:p>
            <a:pPr>
              <a:buFontTx/>
              <a:buChar char="•"/>
            </a:pPr>
            <a:r>
              <a:rPr kumimoji="0" lang="de-DE" altLang="zh-TW" sz="3200" b="1" dirty="0">
                <a:latin typeface="Times New Roman" panose="02020603050405020304" pitchFamily="18" charset="0"/>
              </a:rPr>
              <a:t> not </a:t>
            </a:r>
            <a:r>
              <a:rPr kumimoji="0" lang="de-DE" altLang="zh-TW" sz="3200" dirty="0">
                <a:latin typeface="Times New Roman" panose="02020603050405020304" pitchFamily="18" charset="0"/>
              </a:rPr>
              <a:t>word based</a:t>
            </a:r>
          </a:p>
          <a:p>
            <a:pPr>
              <a:buFontTx/>
              <a:buChar char="•"/>
            </a:pPr>
            <a:r>
              <a:rPr kumimoji="0" lang="de-DE" altLang="zh-TW" sz="3200" dirty="0">
                <a:latin typeface="Times New Roman" panose="02020603050405020304" pitchFamily="18" charset="0"/>
              </a:rPr>
              <a:t> allow search for patterns or </a:t>
            </a:r>
          </a:p>
          <a:p>
            <a:pPr>
              <a:buFontTx/>
              <a:buChar char="•"/>
            </a:pPr>
            <a:r>
              <a:rPr kumimoji="0" lang="de-DE" altLang="zh-TW" sz="3200" dirty="0">
                <a:latin typeface="Times New Roman" panose="02020603050405020304" pitchFamily="18" charset="0"/>
              </a:rPr>
              <a:t> computation of statistics</a:t>
            </a:r>
            <a:endParaRPr kumimoji="0" lang="zh-TW" altLang="de-DE" sz="3200" dirty="0">
              <a:latin typeface="Times New Roman" panose="02020603050405020304" pitchFamily="18" charset="0"/>
            </a:endParaRPr>
          </a:p>
        </p:txBody>
      </p:sp>
      <p:sp>
        <p:nvSpPr>
          <p:cNvPr id="362499" name="Text Box 3">
            <a:extLst>
              <a:ext uri="{FF2B5EF4-FFF2-40B4-BE49-F238E27FC236}">
                <a16:creationId xmlns:a16="http://schemas.microsoft.com/office/drawing/2014/main" id="{CA9BFB61-0E44-6A7E-32A7-7470FC8F44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3500438"/>
            <a:ext cx="5541962" cy="290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r>
              <a:rPr kumimoji="0" lang="de-DE" altLang="zh-TW" sz="4400" b="1">
                <a:latin typeface="Times New Roman" panose="02020603050405020304" pitchFamily="18" charset="0"/>
              </a:rPr>
              <a:t>Important Properties</a:t>
            </a:r>
            <a:endParaRPr kumimoji="0" lang="de-DE" altLang="zh-TW" sz="3200" b="1">
              <a:latin typeface="Times New Roman" panose="02020603050405020304" pitchFamily="18" charset="0"/>
            </a:endParaRPr>
          </a:p>
          <a:p>
            <a:pPr>
              <a:lnSpc>
                <a:spcPct val="110000"/>
              </a:lnSpc>
              <a:buFontTx/>
              <a:buChar char="•"/>
            </a:pPr>
            <a:r>
              <a:rPr kumimoji="0" lang="de-DE" altLang="zh-TW" sz="3200" b="1">
                <a:latin typeface="Times New Roman" panose="02020603050405020304" pitchFamily="18" charset="0"/>
              </a:rPr>
              <a:t> </a:t>
            </a:r>
            <a:r>
              <a:rPr kumimoji="0" lang="de-DE" altLang="zh-TW" sz="3200">
                <a:latin typeface="Times New Roman" panose="02020603050405020304" pitchFamily="18" charset="0"/>
              </a:rPr>
              <a:t>Size</a:t>
            </a:r>
          </a:p>
          <a:p>
            <a:pPr>
              <a:lnSpc>
                <a:spcPct val="110000"/>
              </a:lnSpc>
              <a:buFontTx/>
              <a:buChar char="•"/>
            </a:pPr>
            <a:r>
              <a:rPr kumimoji="0" lang="de-DE" altLang="zh-TW" sz="3200">
                <a:latin typeface="Times New Roman" panose="02020603050405020304" pitchFamily="18" charset="0"/>
              </a:rPr>
              <a:t> Speed of exact matching</a:t>
            </a:r>
          </a:p>
          <a:p>
            <a:pPr>
              <a:lnSpc>
                <a:spcPct val="110000"/>
              </a:lnSpc>
              <a:buFontTx/>
              <a:buChar char="•"/>
            </a:pPr>
            <a:r>
              <a:rPr kumimoji="0" lang="de-DE" altLang="zh-TW" sz="3200">
                <a:latin typeface="Times New Roman" panose="02020603050405020304" pitchFamily="18" charset="0"/>
              </a:rPr>
              <a:t> Space required for construction</a:t>
            </a:r>
          </a:p>
          <a:p>
            <a:pPr>
              <a:lnSpc>
                <a:spcPct val="110000"/>
              </a:lnSpc>
              <a:buFontTx/>
              <a:buChar char="•"/>
            </a:pPr>
            <a:r>
              <a:rPr kumimoji="0" lang="de-DE" altLang="zh-TW" sz="3200">
                <a:latin typeface="Times New Roman" panose="02020603050405020304" pitchFamily="18" charset="0"/>
              </a:rPr>
              <a:t> Time required for construction</a:t>
            </a:r>
            <a:endParaRPr kumimoji="0" lang="de-DE" altLang="zh-TW" sz="3200" b="1">
              <a:solidFill>
                <a:schemeClr val="hlink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2498" grpId="0" build="p" autoUpdateAnimBg="0"/>
      <p:bldP spid="362499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EFD4DC82-6359-CC24-4A23-CAF0FE28AA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27350" y="2781300"/>
            <a:ext cx="6121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zh-TW" sz="9600"/>
              <a:t>Suffix Tree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4A11956A-C614-BC36-4423-8500942DF2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Properties of a Suffix Tree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F99CE56E-9D12-A8C2-AD4E-F74573CBC3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/>
              <a:t>Each tree edge is labeled by a substring of </a:t>
            </a:r>
            <a:r>
              <a:rPr lang="en-US" altLang="zh-TW" i="1"/>
              <a:t>S</a:t>
            </a:r>
            <a:r>
              <a:rPr lang="en-US" altLang="zh-TW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/>
              <a:t>Each internal node has at least 2 children.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/>
              <a:t>Each </a:t>
            </a:r>
            <a:r>
              <a:rPr lang="en-US" altLang="zh-TW" i="1"/>
              <a:t>S</a:t>
            </a:r>
            <a:r>
              <a:rPr lang="en-US" altLang="zh-TW" baseline="-25000"/>
              <a:t>(</a:t>
            </a:r>
            <a:r>
              <a:rPr lang="en-US" altLang="zh-TW" i="1" baseline="-25000"/>
              <a:t>i</a:t>
            </a:r>
            <a:r>
              <a:rPr lang="en-US" altLang="zh-TW" baseline="-25000"/>
              <a:t>) </a:t>
            </a:r>
            <a:r>
              <a:rPr lang="en-US" altLang="zh-TW"/>
              <a:t>has its corresponding labeled path from root to a leaf, for 1</a:t>
            </a:r>
            <a:r>
              <a:rPr lang="en-US" altLang="zh-TW">
                <a:sym typeface="Symbol" panose="05050102010706020507" pitchFamily="18" charset="2"/>
              </a:rPr>
              <a:t></a:t>
            </a:r>
            <a:r>
              <a:rPr lang="en-US" altLang="zh-TW"/>
              <a:t> </a:t>
            </a:r>
            <a:r>
              <a:rPr lang="en-US" altLang="zh-TW" i="1"/>
              <a:t>i</a:t>
            </a:r>
            <a:r>
              <a:rPr lang="en-US" altLang="zh-TW"/>
              <a:t> </a:t>
            </a:r>
            <a:r>
              <a:rPr lang="en-US" altLang="zh-TW">
                <a:sym typeface="Symbol" panose="05050102010706020507" pitchFamily="18" charset="2"/>
              </a:rPr>
              <a:t></a:t>
            </a:r>
            <a:r>
              <a:rPr lang="en-US" altLang="zh-TW"/>
              <a:t> </a:t>
            </a:r>
            <a:r>
              <a:rPr lang="en-US" altLang="zh-TW" i="1"/>
              <a:t>n 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/>
              <a:t>There are </a:t>
            </a:r>
            <a:r>
              <a:rPr lang="en-US" altLang="zh-TW" i="1"/>
              <a:t>n</a:t>
            </a:r>
            <a:r>
              <a:rPr lang="en-US" altLang="zh-TW"/>
              <a:t> leaves.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/>
              <a:t>No edges branching out from the same internal node can start with the same character.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69B145C1-CEC5-3E31-158C-53432B36DE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Building the Suffix Tree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90521FCB-01B4-BC73-CA43-41840E60C4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/>
            <a:r>
              <a:rPr lang="en-US" altLang="zh-TW"/>
              <a:t>How do we build a suffix tree?</a:t>
            </a:r>
          </a:p>
          <a:p>
            <a:pPr marL="571500" indent="-571500">
              <a:buNone/>
            </a:pPr>
            <a:r>
              <a:rPr lang="en-US" altLang="zh-TW" sz="2400">
                <a:latin typeface="Courier" charset="0"/>
              </a:rPr>
              <a:t>	</a:t>
            </a:r>
            <a:r>
              <a:rPr lang="en-US" altLang="zh-TW" sz="2400">
                <a:latin typeface="Courier New" panose="02070309020205020404" pitchFamily="49" charset="0"/>
              </a:rPr>
              <a:t>while suffixes remain:</a:t>
            </a:r>
          </a:p>
          <a:p>
            <a:pPr marL="990600" lvl="1" indent="-533400">
              <a:buNone/>
            </a:pPr>
            <a:r>
              <a:rPr lang="en-US" altLang="zh-TW" sz="2000">
                <a:latin typeface="Courier New" panose="02070309020205020404" pitchFamily="49" charset="0"/>
              </a:rPr>
              <a:t>	add next shortest suffix to the tree</a:t>
            </a:r>
          </a:p>
          <a:p>
            <a:pPr marL="990600" lvl="1" indent="-533400">
              <a:buNone/>
            </a:pPr>
            <a:endParaRPr lang="zh-TW" altLang="en-US" sz="2000">
              <a:latin typeface="Courier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B4015F05-E3E5-90C1-A92A-BC41CF549C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Building the Suffix Tree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5568618F-E388-0FED-A19B-87DF6F0526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papua</a:t>
            </a:r>
          </a:p>
        </p:txBody>
      </p:sp>
      <p:sp>
        <p:nvSpPr>
          <p:cNvPr id="21508" name="Oval 4">
            <a:extLst>
              <a:ext uri="{FF2B5EF4-FFF2-40B4-BE49-F238E27FC236}">
                <a16:creationId xmlns:a16="http://schemas.microsoft.com/office/drawing/2014/main" id="{EAB4A3BF-07E6-4A3C-ACEF-1BC7CD9972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52400" cy="1524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91440" rIns="914400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algn="r"/>
            <a:endParaRPr kumimoji="0" lang="zh-TW" altLang="en-US" sz="2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2D0CFBBD-DA2E-E804-926A-5F63C09C66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Building the Suffix Tree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FBF37C70-2185-A7BE-96BB-39F9C6CB9B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papua</a:t>
            </a:r>
          </a:p>
        </p:txBody>
      </p:sp>
      <p:sp>
        <p:nvSpPr>
          <p:cNvPr id="22532" name="Oval 4">
            <a:extLst>
              <a:ext uri="{FF2B5EF4-FFF2-40B4-BE49-F238E27FC236}">
                <a16:creationId xmlns:a16="http://schemas.microsoft.com/office/drawing/2014/main" id="{D2D77666-E40B-EA93-663D-A2E0214528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52400" cy="1524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91440" rIns="914400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algn="r"/>
            <a:endParaRPr kumimoji="0" lang="zh-TW" altLang="en-US" sz="2400"/>
          </a:p>
        </p:txBody>
      </p:sp>
      <p:sp>
        <p:nvSpPr>
          <p:cNvPr id="22533" name="Oval 5">
            <a:extLst>
              <a:ext uri="{FF2B5EF4-FFF2-40B4-BE49-F238E27FC236}">
                <a16:creationId xmlns:a16="http://schemas.microsoft.com/office/drawing/2014/main" id="{45E7E203-8745-942E-6FE0-0AE4A5171C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7400" y="3733800"/>
            <a:ext cx="152400" cy="1524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91440" rIns="914400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algn="r"/>
            <a:r>
              <a:rPr kumimoji="0" lang="en-US" altLang="zh-TW" sz="2400"/>
              <a:t>papua</a:t>
            </a:r>
          </a:p>
        </p:txBody>
      </p:sp>
      <p:cxnSp>
        <p:nvCxnSpPr>
          <p:cNvPr id="22534" name="AutoShape 6">
            <a:extLst>
              <a:ext uri="{FF2B5EF4-FFF2-40B4-BE49-F238E27FC236}">
                <a16:creationId xmlns:a16="http://schemas.microsoft.com/office/drawing/2014/main" id="{0E30CB27-8B0F-9BD9-DD96-7AFD257708E8}"/>
              </a:ext>
            </a:extLst>
          </p:cNvPr>
          <p:cNvCxnSpPr>
            <a:cxnSpLocks noChangeShapeType="1"/>
            <a:stCxn id="22532" idx="6"/>
            <a:endCxn id="22533" idx="2"/>
          </p:cNvCxnSpPr>
          <p:nvPr/>
        </p:nvCxnSpPr>
        <p:spPr bwMode="auto">
          <a:xfrm>
            <a:off x="3733800" y="3810000"/>
            <a:ext cx="5943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05DE7802-976C-2E71-A84F-AAB31EC17C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Building the Suffix Tree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417452A2-E994-2EC6-9653-B001E85717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papua</a:t>
            </a:r>
          </a:p>
        </p:txBody>
      </p:sp>
      <p:sp>
        <p:nvSpPr>
          <p:cNvPr id="23556" name="Oval 4">
            <a:extLst>
              <a:ext uri="{FF2B5EF4-FFF2-40B4-BE49-F238E27FC236}">
                <a16:creationId xmlns:a16="http://schemas.microsoft.com/office/drawing/2014/main" id="{B71FF796-C0C9-62EE-4F50-C79A1EB31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52400" cy="1524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91440" rIns="914400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algn="r"/>
            <a:endParaRPr kumimoji="0" lang="zh-TW" altLang="en-US" sz="2400"/>
          </a:p>
        </p:txBody>
      </p:sp>
      <p:sp>
        <p:nvSpPr>
          <p:cNvPr id="23557" name="Oval 5">
            <a:extLst>
              <a:ext uri="{FF2B5EF4-FFF2-40B4-BE49-F238E27FC236}">
                <a16:creationId xmlns:a16="http://schemas.microsoft.com/office/drawing/2014/main" id="{20AE1B5E-0023-EA69-55B1-1074D29A08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7400" y="3733800"/>
            <a:ext cx="152400" cy="1524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91440" rIns="914400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algn="r"/>
            <a:r>
              <a:rPr kumimoji="0" lang="en-US" altLang="zh-TW" sz="2400"/>
              <a:t>papua</a:t>
            </a:r>
          </a:p>
        </p:txBody>
      </p:sp>
      <p:cxnSp>
        <p:nvCxnSpPr>
          <p:cNvPr id="23558" name="AutoShape 6">
            <a:extLst>
              <a:ext uri="{FF2B5EF4-FFF2-40B4-BE49-F238E27FC236}">
                <a16:creationId xmlns:a16="http://schemas.microsoft.com/office/drawing/2014/main" id="{0CE7D355-E867-759B-C81B-F7B6D4D40310}"/>
              </a:ext>
            </a:extLst>
          </p:cNvPr>
          <p:cNvCxnSpPr>
            <a:cxnSpLocks noChangeShapeType="1"/>
            <a:stCxn id="23556" idx="6"/>
            <a:endCxn id="23557" idx="2"/>
          </p:cNvCxnSpPr>
          <p:nvPr/>
        </p:nvCxnSpPr>
        <p:spPr bwMode="auto">
          <a:xfrm>
            <a:off x="3733800" y="3810000"/>
            <a:ext cx="5943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559" name="Oval 7">
            <a:extLst>
              <a:ext uri="{FF2B5EF4-FFF2-40B4-BE49-F238E27FC236}">
                <a16:creationId xmlns:a16="http://schemas.microsoft.com/office/drawing/2014/main" id="{E456AFE8-5B69-60BA-AF4D-3460583FB3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0" y="3200400"/>
            <a:ext cx="152400" cy="1524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91440" rIns="914400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algn="r"/>
            <a:r>
              <a:rPr kumimoji="0" lang="en-US" altLang="zh-TW" sz="2400"/>
              <a:t>apua</a:t>
            </a:r>
          </a:p>
        </p:txBody>
      </p:sp>
      <p:cxnSp>
        <p:nvCxnSpPr>
          <p:cNvPr id="23560" name="AutoShape 8">
            <a:extLst>
              <a:ext uri="{FF2B5EF4-FFF2-40B4-BE49-F238E27FC236}">
                <a16:creationId xmlns:a16="http://schemas.microsoft.com/office/drawing/2014/main" id="{1B50B36C-BB11-21B8-AB09-692A8CEE518C}"/>
              </a:ext>
            </a:extLst>
          </p:cNvPr>
          <p:cNvCxnSpPr>
            <a:cxnSpLocks noChangeShapeType="1"/>
            <a:stCxn id="23556" idx="7"/>
            <a:endCxn id="23559" idx="2"/>
          </p:cNvCxnSpPr>
          <p:nvPr/>
        </p:nvCxnSpPr>
        <p:spPr bwMode="auto">
          <a:xfrm rot="16200000">
            <a:off x="6188076" y="800101"/>
            <a:ext cx="479425" cy="543242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Text Box 2">
            <a:extLst>
              <a:ext uri="{FF2B5EF4-FFF2-40B4-BE49-F238E27FC236}">
                <a16:creationId xmlns:a16="http://schemas.microsoft.com/office/drawing/2014/main" id="{C9734432-C746-DED9-12B4-AFF0AD550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628776"/>
            <a:ext cx="8458200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>
              <a:buFontTx/>
              <a:buChar char="•"/>
            </a:pPr>
            <a:r>
              <a:rPr kumimoji="0" lang="de-DE" altLang="zh-TW" sz="2800" dirty="0"/>
              <a:t>DNA sequences and protein sequences are too large to search by traditional algorithms</a:t>
            </a:r>
          </a:p>
          <a:p>
            <a:pPr>
              <a:buFontTx/>
              <a:buChar char="•"/>
            </a:pPr>
            <a:endParaRPr kumimoji="0" lang="de-DE" altLang="zh-TW" sz="2800" dirty="0"/>
          </a:p>
          <a:p>
            <a:pPr>
              <a:buFontTx/>
              <a:buChar char="•"/>
            </a:pPr>
            <a:endParaRPr kumimoji="0" lang="de-DE" altLang="zh-TW" sz="2800" dirty="0"/>
          </a:p>
          <a:p>
            <a:pPr>
              <a:buFontTx/>
              <a:buChar char="•"/>
            </a:pPr>
            <a:r>
              <a:rPr kumimoji="0" lang="de-DE" altLang="zh-TW" sz="2800" dirty="0"/>
              <a:t>Text search</a:t>
            </a:r>
          </a:p>
          <a:p>
            <a:pPr lvl="1">
              <a:buFontTx/>
              <a:buChar char="•"/>
            </a:pPr>
            <a:r>
              <a:rPr kumimoji="0" lang="de-DE" altLang="zh-TW" sz="2800" dirty="0"/>
              <a:t>Need fast searching algorithm(with low space cost)</a:t>
            </a:r>
          </a:p>
          <a:p>
            <a:pPr lvl="1">
              <a:buFontTx/>
              <a:buChar char="•"/>
            </a:pPr>
            <a:endParaRPr kumimoji="0" lang="de-DE" altLang="zh-TW" sz="2400" dirty="0"/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D0B8D550-CE6B-BBF6-E180-5FA6D8F4EE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1" y="523876"/>
            <a:ext cx="2386013" cy="6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r>
              <a:rPr kumimoji="0" lang="de-DE" altLang="zh-TW" sz="3800"/>
              <a:t>Motivation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2D7E125-48F1-E42A-A302-4D7527599CE8}"/>
              </a:ext>
            </a:extLst>
          </p:cNvPr>
          <p:cNvSpPr txBox="1"/>
          <p:nvPr/>
        </p:nvSpPr>
        <p:spPr>
          <a:xfrm flipH="1">
            <a:off x="9616440" y="6596390"/>
            <a:ext cx="28041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Credit to Brain Chen &amp; Pluto Chang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2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2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34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E392964A-8070-2F65-2790-8C616D62A0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Building the Suffix Tree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2FAC274C-4D07-B8D4-274C-0394B19F77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papua</a:t>
            </a:r>
          </a:p>
        </p:txBody>
      </p:sp>
      <p:sp>
        <p:nvSpPr>
          <p:cNvPr id="24580" name="Oval 4">
            <a:extLst>
              <a:ext uri="{FF2B5EF4-FFF2-40B4-BE49-F238E27FC236}">
                <a16:creationId xmlns:a16="http://schemas.microsoft.com/office/drawing/2014/main" id="{BC4B8E91-13E1-DEF9-C2D8-52C723E059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52400" cy="1524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91440" rIns="914400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algn="r"/>
            <a:endParaRPr kumimoji="0" lang="zh-TW" altLang="en-US" sz="2400"/>
          </a:p>
        </p:txBody>
      </p:sp>
      <p:sp>
        <p:nvSpPr>
          <p:cNvPr id="24581" name="Oval 5">
            <a:extLst>
              <a:ext uri="{FF2B5EF4-FFF2-40B4-BE49-F238E27FC236}">
                <a16:creationId xmlns:a16="http://schemas.microsoft.com/office/drawing/2014/main" id="{EA9C7913-3F71-0DEF-5630-F1738F835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7400" y="3733800"/>
            <a:ext cx="152400" cy="1524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91440" rIns="914400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algn="r"/>
            <a:r>
              <a:rPr kumimoji="0" lang="en-US" altLang="zh-TW" sz="2400"/>
              <a:t>apua</a:t>
            </a:r>
          </a:p>
        </p:txBody>
      </p:sp>
      <p:cxnSp>
        <p:nvCxnSpPr>
          <p:cNvPr id="24582" name="AutoShape 6">
            <a:extLst>
              <a:ext uri="{FF2B5EF4-FFF2-40B4-BE49-F238E27FC236}">
                <a16:creationId xmlns:a16="http://schemas.microsoft.com/office/drawing/2014/main" id="{B4FEB3D1-3503-9145-A899-B7E5F6BA4451}"/>
              </a:ext>
            </a:extLst>
          </p:cNvPr>
          <p:cNvCxnSpPr>
            <a:cxnSpLocks noChangeShapeType="1"/>
            <a:stCxn id="24585" idx="6"/>
            <a:endCxn id="24581" idx="2"/>
          </p:cNvCxnSpPr>
          <p:nvPr/>
        </p:nvCxnSpPr>
        <p:spPr bwMode="auto">
          <a:xfrm>
            <a:off x="5029200" y="3810000"/>
            <a:ext cx="4648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583" name="Oval 7">
            <a:extLst>
              <a:ext uri="{FF2B5EF4-FFF2-40B4-BE49-F238E27FC236}">
                <a16:creationId xmlns:a16="http://schemas.microsoft.com/office/drawing/2014/main" id="{A47BF94D-13E6-2B19-164B-465784A52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0" y="3200400"/>
            <a:ext cx="152400" cy="1524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91440" rIns="914400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algn="r"/>
            <a:r>
              <a:rPr kumimoji="0" lang="en-US" altLang="zh-TW" sz="2400"/>
              <a:t>apua</a:t>
            </a:r>
          </a:p>
        </p:txBody>
      </p:sp>
      <p:cxnSp>
        <p:nvCxnSpPr>
          <p:cNvPr id="24584" name="AutoShape 8">
            <a:extLst>
              <a:ext uri="{FF2B5EF4-FFF2-40B4-BE49-F238E27FC236}">
                <a16:creationId xmlns:a16="http://schemas.microsoft.com/office/drawing/2014/main" id="{A40255EC-F583-316D-00F9-2611ED0CEEB1}"/>
              </a:ext>
            </a:extLst>
          </p:cNvPr>
          <p:cNvCxnSpPr>
            <a:cxnSpLocks noChangeShapeType="1"/>
            <a:stCxn id="24580" idx="7"/>
            <a:endCxn id="24583" idx="2"/>
          </p:cNvCxnSpPr>
          <p:nvPr/>
        </p:nvCxnSpPr>
        <p:spPr bwMode="auto">
          <a:xfrm rot="16200000">
            <a:off x="6188076" y="800101"/>
            <a:ext cx="479425" cy="543242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585" name="Oval 9">
            <a:extLst>
              <a:ext uri="{FF2B5EF4-FFF2-40B4-BE49-F238E27FC236}">
                <a16:creationId xmlns:a16="http://schemas.microsoft.com/office/drawing/2014/main" id="{C4196A80-5C65-052E-3B2E-578AF50CCE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3733800"/>
            <a:ext cx="152400" cy="1524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91440" rIns="914400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algn="r"/>
            <a:r>
              <a:rPr kumimoji="0" lang="en-US" altLang="zh-TW" sz="2400"/>
              <a:t>p</a:t>
            </a:r>
          </a:p>
        </p:txBody>
      </p:sp>
      <p:cxnSp>
        <p:nvCxnSpPr>
          <p:cNvPr id="24586" name="AutoShape 10">
            <a:extLst>
              <a:ext uri="{FF2B5EF4-FFF2-40B4-BE49-F238E27FC236}">
                <a16:creationId xmlns:a16="http://schemas.microsoft.com/office/drawing/2014/main" id="{8E95A81D-9A32-0C31-4564-037862C6DDB5}"/>
              </a:ext>
            </a:extLst>
          </p:cNvPr>
          <p:cNvCxnSpPr>
            <a:cxnSpLocks noChangeShapeType="1"/>
            <a:stCxn id="24580" idx="6"/>
            <a:endCxn id="24585" idx="2"/>
          </p:cNvCxnSpPr>
          <p:nvPr/>
        </p:nvCxnSpPr>
        <p:spPr bwMode="auto">
          <a:xfrm>
            <a:off x="3733800" y="38100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587" name="Oval 11">
            <a:extLst>
              <a:ext uri="{FF2B5EF4-FFF2-40B4-BE49-F238E27FC236}">
                <a16:creationId xmlns:a16="http://schemas.microsoft.com/office/drawing/2014/main" id="{AC7DC448-1EFF-8DDA-0BD7-78A58CD93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4648200"/>
            <a:ext cx="152400" cy="1524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91440" rIns="914400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algn="r"/>
            <a:r>
              <a:rPr kumimoji="0" lang="en-US" altLang="zh-TW" sz="2400"/>
              <a:t>ua</a:t>
            </a:r>
          </a:p>
        </p:txBody>
      </p:sp>
      <p:cxnSp>
        <p:nvCxnSpPr>
          <p:cNvPr id="24588" name="AutoShape 12">
            <a:extLst>
              <a:ext uri="{FF2B5EF4-FFF2-40B4-BE49-F238E27FC236}">
                <a16:creationId xmlns:a16="http://schemas.microsoft.com/office/drawing/2014/main" id="{E4BE7052-60FF-7A2D-6379-A96AA9DC1078}"/>
              </a:ext>
            </a:extLst>
          </p:cNvPr>
          <p:cNvCxnSpPr>
            <a:cxnSpLocks noChangeShapeType="1"/>
            <a:stCxn id="24585" idx="4"/>
            <a:endCxn id="24587" idx="2"/>
          </p:cNvCxnSpPr>
          <p:nvPr/>
        </p:nvCxnSpPr>
        <p:spPr bwMode="auto">
          <a:xfrm rot="16200000" flipH="1">
            <a:off x="5829300" y="3009900"/>
            <a:ext cx="838200" cy="25908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6D960776-AEBA-27CB-B645-9A20312CF7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Building the Suffix Tree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A2CF8EC9-F232-437E-EF37-574561D8A2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papua</a:t>
            </a:r>
          </a:p>
        </p:txBody>
      </p:sp>
      <p:sp>
        <p:nvSpPr>
          <p:cNvPr id="25604" name="Oval 4">
            <a:extLst>
              <a:ext uri="{FF2B5EF4-FFF2-40B4-BE49-F238E27FC236}">
                <a16:creationId xmlns:a16="http://schemas.microsoft.com/office/drawing/2014/main" id="{163650FC-C80B-99CD-2B3B-F1484C03F6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52400" cy="1524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91440" rIns="914400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algn="r"/>
            <a:endParaRPr kumimoji="0" lang="zh-TW" altLang="en-US" sz="2400"/>
          </a:p>
        </p:txBody>
      </p:sp>
      <p:sp>
        <p:nvSpPr>
          <p:cNvPr id="25605" name="Oval 5">
            <a:extLst>
              <a:ext uri="{FF2B5EF4-FFF2-40B4-BE49-F238E27FC236}">
                <a16:creationId xmlns:a16="http://schemas.microsoft.com/office/drawing/2014/main" id="{EDAE21FC-726F-D845-DC4D-0F93A5F97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7400" y="3733800"/>
            <a:ext cx="152400" cy="1524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91440" rIns="914400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algn="r"/>
            <a:r>
              <a:rPr kumimoji="0" lang="en-US" altLang="zh-TW" sz="2400"/>
              <a:t>apua</a:t>
            </a:r>
          </a:p>
        </p:txBody>
      </p:sp>
      <p:cxnSp>
        <p:nvCxnSpPr>
          <p:cNvPr id="25606" name="AutoShape 6">
            <a:extLst>
              <a:ext uri="{FF2B5EF4-FFF2-40B4-BE49-F238E27FC236}">
                <a16:creationId xmlns:a16="http://schemas.microsoft.com/office/drawing/2014/main" id="{8AE9246B-9B60-DD41-318F-E87F37E4D400}"/>
              </a:ext>
            </a:extLst>
          </p:cNvPr>
          <p:cNvCxnSpPr>
            <a:cxnSpLocks noChangeShapeType="1"/>
            <a:stCxn id="25609" idx="6"/>
            <a:endCxn id="25605" idx="2"/>
          </p:cNvCxnSpPr>
          <p:nvPr/>
        </p:nvCxnSpPr>
        <p:spPr bwMode="auto">
          <a:xfrm>
            <a:off x="5029200" y="3810000"/>
            <a:ext cx="4648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607" name="Oval 7">
            <a:extLst>
              <a:ext uri="{FF2B5EF4-FFF2-40B4-BE49-F238E27FC236}">
                <a16:creationId xmlns:a16="http://schemas.microsoft.com/office/drawing/2014/main" id="{9212B180-6287-15CF-5595-EB0B6B9610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0" y="3200400"/>
            <a:ext cx="152400" cy="1524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91440" rIns="914400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algn="r"/>
            <a:r>
              <a:rPr kumimoji="0" lang="en-US" altLang="zh-TW" sz="2400"/>
              <a:t>apua</a:t>
            </a:r>
          </a:p>
        </p:txBody>
      </p:sp>
      <p:cxnSp>
        <p:nvCxnSpPr>
          <p:cNvPr id="25608" name="AutoShape 8">
            <a:extLst>
              <a:ext uri="{FF2B5EF4-FFF2-40B4-BE49-F238E27FC236}">
                <a16:creationId xmlns:a16="http://schemas.microsoft.com/office/drawing/2014/main" id="{8C3E7236-C4F3-2D6B-0870-2BE9F6B2F296}"/>
              </a:ext>
            </a:extLst>
          </p:cNvPr>
          <p:cNvCxnSpPr>
            <a:cxnSpLocks noChangeShapeType="1"/>
            <a:stCxn id="25604" idx="7"/>
            <a:endCxn id="25607" idx="2"/>
          </p:cNvCxnSpPr>
          <p:nvPr/>
        </p:nvCxnSpPr>
        <p:spPr bwMode="auto">
          <a:xfrm rot="16200000">
            <a:off x="6188076" y="800101"/>
            <a:ext cx="479425" cy="543242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609" name="Oval 9">
            <a:extLst>
              <a:ext uri="{FF2B5EF4-FFF2-40B4-BE49-F238E27FC236}">
                <a16:creationId xmlns:a16="http://schemas.microsoft.com/office/drawing/2014/main" id="{FD10D362-3CFD-E426-15BA-FAFC34D839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3733800"/>
            <a:ext cx="152400" cy="1524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91440" rIns="914400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algn="r"/>
            <a:r>
              <a:rPr kumimoji="0" lang="en-US" altLang="zh-TW" sz="2400"/>
              <a:t>p</a:t>
            </a:r>
          </a:p>
        </p:txBody>
      </p:sp>
      <p:cxnSp>
        <p:nvCxnSpPr>
          <p:cNvPr id="25610" name="AutoShape 10">
            <a:extLst>
              <a:ext uri="{FF2B5EF4-FFF2-40B4-BE49-F238E27FC236}">
                <a16:creationId xmlns:a16="http://schemas.microsoft.com/office/drawing/2014/main" id="{38BB1757-05A3-DF0C-0E6E-EBCCE6181459}"/>
              </a:ext>
            </a:extLst>
          </p:cNvPr>
          <p:cNvCxnSpPr>
            <a:cxnSpLocks noChangeShapeType="1"/>
            <a:stCxn id="25604" idx="6"/>
            <a:endCxn id="25609" idx="2"/>
          </p:cNvCxnSpPr>
          <p:nvPr/>
        </p:nvCxnSpPr>
        <p:spPr bwMode="auto">
          <a:xfrm>
            <a:off x="3733800" y="38100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611" name="Oval 11">
            <a:extLst>
              <a:ext uri="{FF2B5EF4-FFF2-40B4-BE49-F238E27FC236}">
                <a16:creationId xmlns:a16="http://schemas.microsoft.com/office/drawing/2014/main" id="{92838123-8297-EEDC-145C-E6B80FE5D3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4648200"/>
            <a:ext cx="152400" cy="1524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91440" rIns="914400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algn="r"/>
            <a:r>
              <a:rPr kumimoji="0" lang="en-US" altLang="zh-TW" sz="2400"/>
              <a:t>ua</a:t>
            </a:r>
          </a:p>
        </p:txBody>
      </p:sp>
      <p:cxnSp>
        <p:nvCxnSpPr>
          <p:cNvPr id="25612" name="AutoShape 12">
            <a:extLst>
              <a:ext uri="{FF2B5EF4-FFF2-40B4-BE49-F238E27FC236}">
                <a16:creationId xmlns:a16="http://schemas.microsoft.com/office/drawing/2014/main" id="{2925E129-1682-BC1E-9BB9-76495422A6BC}"/>
              </a:ext>
            </a:extLst>
          </p:cNvPr>
          <p:cNvCxnSpPr>
            <a:cxnSpLocks noChangeShapeType="1"/>
            <a:stCxn id="25609" idx="4"/>
            <a:endCxn id="25611" idx="2"/>
          </p:cNvCxnSpPr>
          <p:nvPr/>
        </p:nvCxnSpPr>
        <p:spPr bwMode="auto">
          <a:xfrm rot="16200000" flipH="1">
            <a:off x="5829300" y="3009900"/>
            <a:ext cx="838200" cy="25908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613" name="Oval 13">
            <a:extLst>
              <a:ext uri="{FF2B5EF4-FFF2-40B4-BE49-F238E27FC236}">
                <a16:creationId xmlns:a16="http://schemas.microsoft.com/office/drawing/2014/main" id="{63D3E493-AD46-378D-3560-8AD2CDFF0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5029200"/>
            <a:ext cx="152400" cy="1524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91440" rIns="914400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algn="r"/>
            <a:r>
              <a:rPr kumimoji="0" lang="en-US" altLang="zh-TW" sz="2400"/>
              <a:t>ua</a:t>
            </a:r>
          </a:p>
        </p:txBody>
      </p:sp>
      <p:cxnSp>
        <p:nvCxnSpPr>
          <p:cNvPr id="25614" name="AutoShape 14">
            <a:extLst>
              <a:ext uri="{FF2B5EF4-FFF2-40B4-BE49-F238E27FC236}">
                <a16:creationId xmlns:a16="http://schemas.microsoft.com/office/drawing/2014/main" id="{E780630A-A862-668C-7F60-0A04B41A8E3C}"/>
              </a:ext>
            </a:extLst>
          </p:cNvPr>
          <p:cNvCxnSpPr>
            <a:cxnSpLocks noChangeShapeType="1"/>
            <a:stCxn id="25604" idx="4"/>
            <a:endCxn id="25613" idx="2"/>
          </p:cNvCxnSpPr>
          <p:nvPr/>
        </p:nvCxnSpPr>
        <p:spPr bwMode="auto">
          <a:xfrm rot="16200000" flipH="1">
            <a:off x="4191000" y="3352800"/>
            <a:ext cx="1219200" cy="22860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018F27BD-0E7E-EF7B-6655-B2CD2D0154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Building the Suffix Tree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7016D1ED-EC5F-0C01-59D7-0FDF5817C8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papua</a:t>
            </a:r>
          </a:p>
        </p:txBody>
      </p:sp>
      <p:sp>
        <p:nvSpPr>
          <p:cNvPr id="26628" name="Oval 4">
            <a:extLst>
              <a:ext uri="{FF2B5EF4-FFF2-40B4-BE49-F238E27FC236}">
                <a16:creationId xmlns:a16="http://schemas.microsoft.com/office/drawing/2014/main" id="{3461D9F3-FCB8-59CB-CF03-6434756B2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52400" cy="1524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91440" rIns="914400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algn="r"/>
            <a:endParaRPr kumimoji="0" lang="zh-TW" altLang="en-US" sz="2400"/>
          </a:p>
        </p:txBody>
      </p:sp>
      <p:sp>
        <p:nvSpPr>
          <p:cNvPr id="26629" name="Oval 5">
            <a:extLst>
              <a:ext uri="{FF2B5EF4-FFF2-40B4-BE49-F238E27FC236}">
                <a16:creationId xmlns:a16="http://schemas.microsoft.com/office/drawing/2014/main" id="{6260D1C8-59E8-26E7-F274-F682AF06D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7400" y="3733800"/>
            <a:ext cx="152400" cy="1524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91440" rIns="914400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algn="r"/>
            <a:r>
              <a:rPr kumimoji="0" lang="en-US" altLang="zh-TW" sz="2400"/>
              <a:t>apua</a:t>
            </a:r>
          </a:p>
        </p:txBody>
      </p:sp>
      <p:cxnSp>
        <p:nvCxnSpPr>
          <p:cNvPr id="26630" name="AutoShape 6">
            <a:extLst>
              <a:ext uri="{FF2B5EF4-FFF2-40B4-BE49-F238E27FC236}">
                <a16:creationId xmlns:a16="http://schemas.microsoft.com/office/drawing/2014/main" id="{3F2E0299-E794-4FFF-57B2-F5EDE0C51509}"/>
              </a:ext>
            </a:extLst>
          </p:cNvPr>
          <p:cNvCxnSpPr>
            <a:cxnSpLocks noChangeShapeType="1"/>
            <a:stCxn id="26633" idx="6"/>
            <a:endCxn id="26629" idx="2"/>
          </p:cNvCxnSpPr>
          <p:nvPr/>
        </p:nvCxnSpPr>
        <p:spPr bwMode="auto">
          <a:xfrm>
            <a:off x="5029200" y="3810000"/>
            <a:ext cx="4648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631" name="Oval 7">
            <a:extLst>
              <a:ext uri="{FF2B5EF4-FFF2-40B4-BE49-F238E27FC236}">
                <a16:creationId xmlns:a16="http://schemas.microsoft.com/office/drawing/2014/main" id="{1AD7BE02-E156-642F-87EE-B5C48559ED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0" y="3200400"/>
            <a:ext cx="152400" cy="1524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91440" rIns="914400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algn="r"/>
            <a:r>
              <a:rPr kumimoji="0" lang="en-US" altLang="zh-TW" sz="2400"/>
              <a:t>pua</a:t>
            </a:r>
          </a:p>
        </p:txBody>
      </p:sp>
      <p:cxnSp>
        <p:nvCxnSpPr>
          <p:cNvPr id="26632" name="AutoShape 8">
            <a:extLst>
              <a:ext uri="{FF2B5EF4-FFF2-40B4-BE49-F238E27FC236}">
                <a16:creationId xmlns:a16="http://schemas.microsoft.com/office/drawing/2014/main" id="{F7C9F21C-1317-3EFF-912C-71FB976DD8FE}"/>
              </a:ext>
            </a:extLst>
          </p:cNvPr>
          <p:cNvCxnSpPr>
            <a:cxnSpLocks noChangeShapeType="1"/>
            <a:stCxn id="26639" idx="6"/>
            <a:endCxn id="26631" idx="2"/>
          </p:cNvCxnSpPr>
          <p:nvPr/>
        </p:nvCxnSpPr>
        <p:spPr bwMode="auto">
          <a:xfrm flipV="1">
            <a:off x="5024438" y="3276600"/>
            <a:ext cx="4119562" cy="12700"/>
          </a:xfrm>
          <a:prstGeom prst="curvedConnector3">
            <a:avLst>
              <a:gd name="adj1" fmla="val 4998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633" name="Oval 9">
            <a:extLst>
              <a:ext uri="{FF2B5EF4-FFF2-40B4-BE49-F238E27FC236}">
                <a16:creationId xmlns:a16="http://schemas.microsoft.com/office/drawing/2014/main" id="{44EF9B60-A823-2F4A-61AE-30A99F3562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3733800"/>
            <a:ext cx="152400" cy="1524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91440" rIns="914400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algn="r"/>
            <a:r>
              <a:rPr kumimoji="0" lang="en-US" altLang="zh-TW" sz="2400"/>
              <a:t>p</a:t>
            </a:r>
          </a:p>
        </p:txBody>
      </p:sp>
      <p:cxnSp>
        <p:nvCxnSpPr>
          <p:cNvPr id="26634" name="AutoShape 10">
            <a:extLst>
              <a:ext uri="{FF2B5EF4-FFF2-40B4-BE49-F238E27FC236}">
                <a16:creationId xmlns:a16="http://schemas.microsoft.com/office/drawing/2014/main" id="{F32A9B39-7D0C-5D2B-22BC-9A46B9C9A40A}"/>
              </a:ext>
            </a:extLst>
          </p:cNvPr>
          <p:cNvCxnSpPr>
            <a:cxnSpLocks noChangeShapeType="1"/>
            <a:stCxn id="26628" idx="6"/>
            <a:endCxn id="26633" idx="2"/>
          </p:cNvCxnSpPr>
          <p:nvPr/>
        </p:nvCxnSpPr>
        <p:spPr bwMode="auto">
          <a:xfrm>
            <a:off x="3733800" y="38100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635" name="Oval 11">
            <a:extLst>
              <a:ext uri="{FF2B5EF4-FFF2-40B4-BE49-F238E27FC236}">
                <a16:creationId xmlns:a16="http://schemas.microsoft.com/office/drawing/2014/main" id="{8C97C4DC-65FE-1E89-F2B1-BAB50C4D2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4648200"/>
            <a:ext cx="152400" cy="1524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91440" rIns="914400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algn="r"/>
            <a:r>
              <a:rPr kumimoji="0" lang="en-US" altLang="zh-TW" sz="2400"/>
              <a:t>ua</a:t>
            </a:r>
          </a:p>
        </p:txBody>
      </p:sp>
      <p:cxnSp>
        <p:nvCxnSpPr>
          <p:cNvPr id="26636" name="AutoShape 12">
            <a:extLst>
              <a:ext uri="{FF2B5EF4-FFF2-40B4-BE49-F238E27FC236}">
                <a16:creationId xmlns:a16="http://schemas.microsoft.com/office/drawing/2014/main" id="{3D85A22E-1CAC-FF1C-9F30-E42122AB1D2B}"/>
              </a:ext>
            </a:extLst>
          </p:cNvPr>
          <p:cNvCxnSpPr>
            <a:cxnSpLocks noChangeShapeType="1"/>
            <a:stCxn id="26633" idx="4"/>
            <a:endCxn id="26635" idx="2"/>
          </p:cNvCxnSpPr>
          <p:nvPr/>
        </p:nvCxnSpPr>
        <p:spPr bwMode="auto">
          <a:xfrm rot="16200000" flipH="1">
            <a:off x="5829300" y="3009900"/>
            <a:ext cx="838200" cy="25908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637" name="Oval 13">
            <a:extLst>
              <a:ext uri="{FF2B5EF4-FFF2-40B4-BE49-F238E27FC236}">
                <a16:creationId xmlns:a16="http://schemas.microsoft.com/office/drawing/2014/main" id="{FD2BCDED-8F1D-6BB2-D3E5-D048699AF5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5029200"/>
            <a:ext cx="152400" cy="1524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91440" rIns="914400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algn="r"/>
            <a:r>
              <a:rPr kumimoji="0" lang="en-US" altLang="zh-TW" sz="2400"/>
              <a:t>ua</a:t>
            </a:r>
          </a:p>
        </p:txBody>
      </p:sp>
      <p:cxnSp>
        <p:nvCxnSpPr>
          <p:cNvPr id="26638" name="AutoShape 14">
            <a:extLst>
              <a:ext uri="{FF2B5EF4-FFF2-40B4-BE49-F238E27FC236}">
                <a16:creationId xmlns:a16="http://schemas.microsoft.com/office/drawing/2014/main" id="{3531E7F4-C966-7A06-7DA2-4F4EF9363C59}"/>
              </a:ext>
            </a:extLst>
          </p:cNvPr>
          <p:cNvCxnSpPr>
            <a:cxnSpLocks noChangeShapeType="1"/>
            <a:stCxn id="26628" idx="4"/>
            <a:endCxn id="26637" idx="2"/>
          </p:cNvCxnSpPr>
          <p:nvPr/>
        </p:nvCxnSpPr>
        <p:spPr bwMode="auto">
          <a:xfrm rot="16200000" flipH="1">
            <a:off x="4191000" y="3352800"/>
            <a:ext cx="1219200" cy="22860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639" name="Oval 15">
            <a:extLst>
              <a:ext uri="{FF2B5EF4-FFF2-40B4-BE49-F238E27FC236}">
                <a16:creationId xmlns:a16="http://schemas.microsoft.com/office/drawing/2014/main" id="{A3F1CB2A-3297-9A77-D6B6-03F0BE65C1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2038" y="3213100"/>
            <a:ext cx="152400" cy="1524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91440" rIns="914400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algn="r"/>
            <a:r>
              <a:rPr kumimoji="0" lang="en-US" altLang="zh-TW" sz="2400"/>
              <a:t>a</a:t>
            </a:r>
          </a:p>
        </p:txBody>
      </p:sp>
      <p:cxnSp>
        <p:nvCxnSpPr>
          <p:cNvPr id="26640" name="AutoShape 16">
            <a:extLst>
              <a:ext uri="{FF2B5EF4-FFF2-40B4-BE49-F238E27FC236}">
                <a16:creationId xmlns:a16="http://schemas.microsoft.com/office/drawing/2014/main" id="{1228FBFC-8BDD-E590-322B-DDE2CAA33008}"/>
              </a:ext>
            </a:extLst>
          </p:cNvPr>
          <p:cNvCxnSpPr>
            <a:cxnSpLocks noChangeShapeType="1"/>
            <a:stCxn id="26628" idx="0"/>
            <a:endCxn id="26639" idx="2"/>
          </p:cNvCxnSpPr>
          <p:nvPr/>
        </p:nvCxnSpPr>
        <p:spPr bwMode="auto">
          <a:xfrm rot="16200000">
            <a:off x="4042569" y="2904331"/>
            <a:ext cx="444500" cy="121443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641" name="AutoShape 17">
            <a:extLst>
              <a:ext uri="{FF2B5EF4-FFF2-40B4-BE49-F238E27FC236}">
                <a16:creationId xmlns:a16="http://schemas.microsoft.com/office/drawing/2014/main" id="{38279092-F065-4A38-7344-C74BF8EA004B}"/>
              </a:ext>
            </a:extLst>
          </p:cNvPr>
          <p:cNvCxnSpPr>
            <a:cxnSpLocks noChangeShapeType="1"/>
            <a:stCxn id="26639" idx="0"/>
            <a:endCxn id="26642" idx="2"/>
          </p:cNvCxnSpPr>
          <p:nvPr/>
        </p:nvCxnSpPr>
        <p:spPr bwMode="auto">
          <a:xfrm rot="16200000">
            <a:off x="5307807" y="2353469"/>
            <a:ext cx="500062" cy="12192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642" name="Oval 18">
            <a:extLst>
              <a:ext uri="{FF2B5EF4-FFF2-40B4-BE49-F238E27FC236}">
                <a16:creationId xmlns:a16="http://schemas.microsoft.com/office/drawing/2014/main" id="{DEB3FA3E-BBDA-4747-6ED9-8E61128B29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7438" y="2636838"/>
            <a:ext cx="152400" cy="1524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91440" rIns="914400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algn="r"/>
            <a:endParaRPr kumimoji="0" lang="zh-TW" altLang="en-US" sz="24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3EC02804-D01F-F9DF-F0D8-A5E701827F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Building the Suffix Tree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DCD57E48-1947-5ED2-36BC-108C742949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papua</a:t>
            </a:r>
          </a:p>
        </p:txBody>
      </p:sp>
      <p:sp>
        <p:nvSpPr>
          <p:cNvPr id="27652" name="Oval 4">
            <a:extLst>
              <a:ext uri="{FF2B5EF4-FFF2-40B4-BE49-F238E27FC236}">
                <a16:creationId xmlns:a16="http://schemas.microsoft.com/office/drawing/2014/main" id="{2A6486FE-C8C9-94A5-2C32-05910D921A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52400" cy="1524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91440" rIns="914400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algn="r"/>
            <a:endParaRPr kumimoji="0" lang="zh-TW" altLang="en-US" sz="2400"/>
          </a:p>
        </p:txBody>
      </p:sp>
      <p:sp>
        <p:nvSpPr>
          <p:cNvPr id="27653" name="Oval 5">
            <a:extLst>
              <a:ext uri="{FF2B5EF4-FFF2-40B4-BE49-F238E27FC236}">
                <a16:creationId xmlns:a16="http://schemas.microsoft.com/office/drawing/2014/main" id="{008784D2-706F-AB5E-A2CB-4DA30046F0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7400" y="3733800"/>
            <a:ext cx="152400" cy="1524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91440" rIns="914400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algn="r"/>
            <a:r>
              <a:rPr kumimoji="0" lang="en-US" altLang="zh-TW" sz="2400"/>
              <a:t>apua</a:t>
            </a:r>
          </a:p>
        </p:txBody>
      </p:sp>
      <p:cxnSp>
        <p:nvCxnSpPr>
          <p:cNvPr id="27654" name="AutoShape 6">
            <a:extLst>
              <a:ext uri="{FF2B5EF4-FFF2-40B4-BE49-F238E27FC236}">
                <a16:creationId xmlns:a16="http://schemas.microsoft.com/office/drawing/2014/main" id="{A1526EA0-7937-6534-9882-ABB015FCA48B}"/>
              </a:ext>
            </a:extLst>
          </p:cNvPr>
          <p:cNvCxnSpPr>
            <a:cxnSpLocks noChangeShapeType="1"/>
            <a:stCxn id="27657" idx="6"/>
            <a:endCxn id="27653" idx="2"/>
          </p:cNvCxnSpPr>
          <p:nvPr/>
        </p:nvCxnSpPr>
        <p:spPr bwMode="auto">
          <a:xfrm>
            <a:off x="5029200" y="3810000"/>
            <a:ext cx="4648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55" name="Oval 7">
            <a:extLst>
              <a:ext uri="{FF2B5EF4-FFF2-40B4-BE49-F238E27FC236}">
                <a16:creationId xmlns:a16="http://schemas.microsoft.com/office/drawing/2014/main" id="{818AFF7D-0C41-3842-902A-7E9F84E5C8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0" y="3200400"/>
            <a:ext cx="152400" cy="1524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91440" rIns="914400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algn="r"/>
            <a:r>
              <a:rPr kumimoji="0" lang="en-US" altLang="zh-TW" sz="2400"/>
              <a:t>pua</a:t>
            </a:r>
          </a:p>
        </p:txBody>
      </p:sp>
      <p:cxnSp>
        <p:nvCxnSpPr>
          <p:cNvPr id="27656" name="AutoShape 8">
            <a:extLst>
              <a:ext uri="{FF2B5EF4-FFF2-40B4-BE49-F238E27FC236}">
                <a16:creationId xmlns:a16="http://schemas.microsoft.com/office/drawing/2014/main" id="{1A7B0667-C8C4-B28D-8456-449FB178CDA4}"/>
              </a:ext>
            </a:extLst>
          </p:cNvPr>
          <p:cNvCxnSpPr>
            <a:cxnSpLocks noChangeShapeType="1"/>
            <a:stCxn id="27663" idx="6"/>
            <a:endCxn id="27655" idx="2"/>
          </p:cNvCxnSpPr>
          <p:nvPr/>
        </p:nvCxnSpPr>
        <p:spPr bwMode="auto">
          <a:xfrm flipV="1">
            <a:off x="5024438" y="3276600"/>
            <a:ext cx="4119562" cy="12700"/>
          </a:xfrm>
          <a:prstGeom prst="curvedConnector3">
            <a:avLst>
              <a:gd name="adj1" fmla="val 4998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57" name="Oval 9">
            <a:extLst>
              <a:ext uri="{FF2B5EF4-FFF2-40B4-BE49-F238E27FC236}">
                <a16:creationId xmlns:a16="http://schemas.microsoft.com/office/drawing/2014/main" id="{450F3E87-506D-8963-3685-37B50D9063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3733800"/>
            <a:ext cx="152400" cy="1524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91440" rIns="914400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algn="r"/>
            <a:r>
              <a:rPr kumimoji="0" lang="en-US" altLang="zh-TW" sz="2400"/>
              <a:t>p</a:t>
            </a:r>
          </a:p>
        </p:txBody>
      </p:sp>
      <p:cxnSp>
        <p:nvCxnSpPr>
          <p:cNvPr id="27658" name="AutoShape 10">
            <a:extLst>
              <a:ext uri="{FF2B5EF4-FFF2-40B4-BE49-F238E27FC236}">
                <a16:creationId xmlns:a16="http://schemas.microsoft.com/office/drawing/2014/main" id="{81EFFE80-F20C-9BA2-7BF1-C49108702236}"/>
              </a:ext>
            </a:extLst>
          </p:cNvPr>
          <p:cNvCxnSpPr>
            <a:cxnSpLocks noChangeShapeType="1"/>
            <a:stCxn id="27652" idx="6"/>
            <a:endCxn id="27657" idx="2"/>
          </p:cNvCxnSpPr>
          <p:nvPr/>
        </p:nvCxnSpPr>
        <p:spPr bwMode="auto">
          <a:xfrm>
            <a:off x="3733800" y="381000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59" name="Oval 11">
            <a:extLst>
              <a:ext uri="{FF2B5EF4-FFF2-40B4-BE49-F238E27FC236}">
                <a16:creationId xmlns:a16="http://schemas.microsoft.com/office/drawing/2014/main" id="{50B39A0D-68B7-A7D4-2579-574F82B539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4648200"/>
            <a:ext cx="152400" cy="1524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91440" rIns="914400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algn="r"/>
            <a:r>
              <a:rPr kumimoji="0" lang="en-US" altLang="zh-TW" sz="2400"/>
              <a:t>ua</a:t>
            </a:r>
          </a:p>
        </p:txBody>
      </p:sp>
      <p:cxnSp>
        <p:nvCxnSpPr>
          <p:cNvPr id="27660" name="AutoShape 12">
            <a:extLst>
              <a:ext uri="{FF2B5EF4-FFF2-40B4-BE49-F238E27FC236}">
                <a16:creationId xmlns:a16="http://schemas.microsoft.com/office/drawing/2014/main" id="{C0A48D9A-8E2A-C4B1-2F69-7F1C41381F34}"/>
              </a:ext>
            </a:extLst>
          </p:cNvPr>
          <p:cNvCxnSpPr>
            <a:cxnSpLocks noChangeShapeType="1"/>
            <a:stCxn id="27657" idx="4"/>
            <a:endCxn id="27659" idx="2"/>
          </p:cNvCxnSpPr>
          <p:nvPr/>
        </p:nvCxnSpPr>
        <p:spPr bwMode="auto">
          <a:xfrm rot="16200000" flipH="1">
            <a:off x="5829300" y="3009900"/>
            <a:ext cx="838200" cy="25908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61" name="Oval 13">
            <a:extLst>
              <a:ext uri="{FF2B5EF4-FFF2-40B4-BE49-F238E27FC236}">
                <a16:creationId xmlns:a16="http://schemas.microsoft.com/office/drawing/2014/main" id="{41F20F11-08F4-AF07-FE05-9263D14725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5029200"/>
            <a:ext cx="152400" cy="1524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91440" rIns="914400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algn="r"/>
            <a:r>
              <a:rPr kumimoji="0" lang="en-US" altLang="zh-TW" sz="2400"/>
              <a:t>ua</a:t>
            </a:r>
          </a:p>
        </p:txBody>
      </p:sp>
      <p:cxnSp>
        <p:nvCxnSpPr>
          <p:cNvPr id="27662" name="AutoShape 14">
            <a:extLst>
              <a:ext uri="{FF2B5EF4-FFF2-40B4-BE49-F238E27FC236}">
                <a16:creationId xmlns:a16="http://schemas.microsoft.com/office/drawing/2014/main" id="{2462102B-D71A-A810-09C3-586C672D34E2}"/>
              </a:ext>
            </a:extLst>
          </p:cNvPr>
          <p:cNvCxnSpPr>
            <a:cxnSpLocks noChangeShapeType="1"/>
            <a:stCxn id="27652" idx="4"/>
            <a:endCxn id="27661" idx="2"/>
          </p:cNvCxnSpPr>
          <p:nvPr/>
        </p:nvCxnSpPr>
        <p:spPr bwMode="auto">
          <a:xfrm rot="16200000" flipH="1">
            <a:off x="4191000" y="3352800"/>
            <a:ext cx="1219200" cy="22860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63" name="Oval 15">
            <a:extLst>
              <a:ext uri="{FF2B5EF4-FFF2-40B4-BE49-F238E27FC236}">
                <a16:creationId xmlns:a16="http://schemas.microsoft.com/office/drawing/2014/main" id="{613B75A2-D1BA-5079-A027-1950D65482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2038" y="3213100"/>
            <a:ext cx="152400" cy="1524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91440" rIns="914400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algn="r"/>
            <a:r>
              <a:rPr kumimoji="0" lang="en-US" altLang="zh-TW" sz="2400"/>
              <a:t>a</a:t>
            </a:r>
          </a:p>
        </p:txBody>
      </p:sp>
      <p:cxnSp>
        <p:nvCxnSpPr>
          <p:cNvPr id="27664" name="AutoShape 16">
            <a:extLst>
              <a:ext uri="{FF2B5EF4-FFF2-40B4-BE49-F238E27FC236}">
                <a16:creationId xmlns:a16="http://schemas.microsoft.com/office/drawing/2014/main" id="{8942EA01-4A63-143B-A5D8-6DF47B52FE33}"/>
              </a:ext>
            </a:extLst>
          </p:cNvPr>
          <p:cNvCxnSpPr>
            <a:cxnSpLocks noChangeShapeType="1"/>
            <a:stCxn id="27652" idx="0"/>
            <a:endCxn id="27663" idx="2"/>
          </p:cNvCxnSpPr>
          <p:nvPr/>
        </p:nvCxnSpPr>
        <p:spPr bwMode="auto">
          <a:xfrm rot="16200000">
            <a:off x="4042569" y="2904331"/>
            <a:ext cx="444500" cy="121443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65" name="AutoShape 17">
            <a:extLst>
              <a:ext uri="{FF2B5EF4-FFF2-40B4-BE49-F238E27FC236}">
                <a16:creationId xmlns:a16="http://schemas.microsoft.com/office/drawing/2014/main" id="{911E364F-2A9A-589D-A6C5-7F874D8481CE}"/>
              </a:ext>
            </a:extLst>
          </p:cNvPr>
          <p:cNvCxnSpPr>
            <a:cxnSpLocks noChangeShapeType="1"/>
            <a:stCxn id="27663" idx="0"/>
            <a:endCxn id="27666" idx="2"/>
          </p:cNvCxnSpPr>
          <p:nvPr/>
        </p:nvCxnSpPr>
        <p:spPr bwMode="auto">
          <a:xfrm rot="16200000">
            <a:off x="5307807" y="2353469"/>
            <a:ext cx="500062" cy="12192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66" name="Oval 18">
            <a:extLst>
              <a:ext uri="{FF2B5EF4-FFF2-40B4-BE49-F238E27FC236}">
                <a16:creationId xmlns:a16="http://schemas.microsoft.com/office/drawing/2014/main" id="{3138A301-2C2E-884C-E4A5-ED9AA7F59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7438" y="2636838"/>
            <a:ext cx="152400" cy="1524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91440" rIns="914400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algn="r"/>
            <a:endParaRPr kumimoji="0" lang="zh-TW" altLang="en-US" sz="2400"/>
          </a:p>
        </p:txBody>
      </p:sp>
      <p:cxnSp>
        <p:nvCxnSpPr>
          <p:cNvPr id="27667" name="AutoShape 19">
            <a:extLst>
              <a:ext uri="{FF2B5EF4-FFF2-40B4-BE49-F238E27FC236}">
                <a16:creationId xmlns:a16="http://schemas.microsoft.com/office/drawing/2014/main" id="{A0F6CC2E-AA50-148E-E729-8D48E61C7766}"/>
              </a:ext>
            </a:extLst>
          </p:cNvPr>
          <p:cNvCxnSpPr>
            <a:cxnSpLocks noChangeShapeType="1"/>
            <a:stCxn id="27652" idx="0"/>
            <a:endCxn id="27668" idx="2"/>
          </p:cNvCxnSpPr>
          <p:nvPr/>
        </p:nvCxnSpPr>
        <p:spPr bwMode="auto">
          <a:xfrm rot="16200000">
            <a:off x="3537745" y="2904332"/>
            <a:ext cx="949325" cy="709613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68" name="Oval 20">
            <a:extLst>
              <a:ext uri="{FF2B5EF4-FFF2-40B4-BE49-F238E27FC236}">
                <a16:creationId xmlns:a16="http://schemas.microsoft.com/office/drawing/2014/main" id="{D1520DDB-9F89-1009-EC65-9E5FFD46F9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7213" y="2708275"/>
            <a:ext cx="152400" cy="1524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91440" rIns="914400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algn="r"/>
            <a:endParaRPr kumimoji="0" lang="zh-TW" altLang="en-US" sz="24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A17EC729-833A-6DC8-7D92-078B4AA9CD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Building the Suffix Tree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2CB5EB3-D1B8-715D-64D1-4962974549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/>
            <a:r>
              <a:rPr lang="en-US" altLang="zh-TW"/>
              <a:t>How do we build a suffix tree?</a:t>
            </a:r>
          </a:p>
          <a:p>
            <a:pPr marL="571500" indent="-571500">
              <a:buNone/>
            </a:pPr>
            <a:r>
              <a:rPr lang="en-US" altLang="zh-TW" sz="2400">
                <a:latin typeface="Courier" charset="0"/>
              </a:rPr>
              <a:t>	</a:t>
            </a:r>
            <a:r>
              <a:rPr lang="en-US" altLang="zh-TW" sz="2400">
                <a:latin typeface="Courier New" panose="02070309020205020404" pitchFamily="49" charset="0"/>
              </a:rPr>
              <a:t>while suffixes remain:</a:t>
            </a:r>
          </a:p>
          <a:p>
            <a:pPr marL="990600" lvl="1" indent="-533400">
              <a:buNone/>
            </a:pPr>
            <a:r>
              <a:rPr lang="en-US" altLang="zh-TW" sz="2000">
                <a:latin typeface="Courier New" panose="02070309020205020404" pitchFamily="49" charset="0"/>
              </a:rPr>
              <a:t>	add next shortest suffix to the tree</a:t>
            </a:r>
            <a:r>
              <a:rPr lang="en-US" altLang="zh-TW" sz="2000">
                <a:latin typeface="Courier" charset="0"/>
              </a:rPr>
              <a:t> </a:t>
            </a:r>
          </a:p>
          <a:p>
            <a:pPr marL="571500" indent="-571500">
              <a:buNone/>
            </a:pPr>
            <a:endParaRPr lang="en-US" altLang="zh-TW"/>
          </a:p>
          <a:p>
            <a:pPr marL="571500" indent="-571500">
              <a:buNone/>
            </a:pPr>
            <a:r>
              <a:rPr lang="en-US" altLang="zh-TW">
                <a:solidFill>
                  <a:schemeClr val="hlink"/>
                </a:solidFill>
              </a:rPr>
              <a:t>Naïve method - </a:t>
            </a:r>
            <a:r>
              <a:rPr lang="en-US" altLang="zh-TW" i="1">
                <a:solidFill>
                  <a:schemeClr val="hlink"/>
                </a:solidFill>
              </a:rPr>
              <a:t>O(m</a:t>
            </a:r>
            <a:r>
              <a:rPr lang="en-US" altLang="zh-TW" i="1" baseline="30000">
                <a:solidFill>
                  <a:schemeClr val="hlink"/>
                </a:solidFill>
              </a:rPr>
              <a:t>2</a:t>
            </a:r>
            <a:r>
              <a:rPr lang="en-US" altLang="zh-TW" i="1">
                <a:solidFill>
                  <a:schemeClr val="hlink"/>
                </a:solidFill>
              </a:rPr>
              <a:t>) </a:t>
            </a:r>
            <a:r>
              <a:rPr lang="en-US" altLang="zh-TW">
                <a:solidFill>
                  <a:schemeClr val="hlink"/>
                </a:solidFill>
              </a:rPr>
              <a:t>(m = text size)</a:t>
            </a:r>
            <a:endParaRPr lang="en-US" altLang="zh-TW" sz="2400">
              <a:solidFill>
                <a:schemeClr val="hlink"/>
              </a:solidFill>
              <a:latin typeface="Courier" charset="0"/>
            </a:endParaRPr>
          </a:p>
          <a:p>
            <a:pPr marL="990600" lvl="1" indent="-533400">
              <a:buNone/>
            </a:pPr>
            <a:endParaRPr lang="zh-TW" altLang="en-US" sz="2000">
              <a:solidFill>
                <a:schemeClr val="hlink"/>
              </a:solidFill>
              <a:latin typeface="Courier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447FD19E-4000-60FB-FFF2-178D5788D6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Building the Suffix Tree in O(m) Time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A9012973-0F72-0216-8499-40C6A52771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/>
              <a:t>In the previous example, we assumed that the tree can be built in </a:t>
            </a:r>
            <a:r>
              <a:rPr lang="en-US" altLang="zh-TW" i="1"/>
              <a:t>O(m)</a:t>
            </a:r>
            <a:r>
              <a:rPr lang="en-US" altLang="zh-TW"/>
              <a:t> time.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/>
              <a:t>Weiner showed original </a:t>
            </a:r>
            <a:r>
              <a:rPr lang="en-US" altLang="zh-TW" i="1"/>
              <a:t>O(m)</a:t>
            </a:r>
            <a:r>
              <a:rPr lang="en-US" altLang="zh-TW"/>
              <a:t> algorithm (Knuth is claimed to have called it “the algorithm of 1973”)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/>
              <a:t>More space efficient algorithm by McCreight in 1976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/>
              <a:t>Simpler ‘on-line’ algorithm by Ukkonen in 1995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B736DAFC-2E46-317C-66C3-0E66D78EEF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Ukkonen’s Algorithm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20B65AE8-BFBD-BC8E-DD13-3DBB4DDD15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Build suffix tree </a:t>
            </a:r>
            <a:r>
              <a:rPr lang="en-US" altLang="zh-TW" i="1"/>
              <a:t>T</a:t>
            </a:r>
            <a:r>
              <a:rPr lang="en-US" altLang="zh-TW"/>
              <a:t> for string </a:t>
            </a:r>
            <a:r>
              <a:rPr lang="en-US" altLang="zh-TW" i="1"/>
              <a:t>S[1..m]</a:t>
            </a:r>
          </a:p>
          <a:p>
            <a:pPr lvl="1" eaLnBrk="1" hangingPunct="1"/>
            <a:r>
              <a:rPr lang="en-US" altLang="zh-TW"/>
              <a:t>Build the tree in </a:t>
            </a:r>
            <a:r>
              <a:rPr lang="en-US" altLang="zh-TW" i="1"/>
              <a:t>m</a:t>
            </a:r>
            <a:r>
              <a:rPr lang="en-US" altLang="zh-TW"/>
              <a:t> phases, one for each character. At the end of phase </a:t>
            </a:r>
            <a:r>
              <a:rPr lang="en-US" altLang="zh-TW" i="1"/>
              <a:t>i</a:t>
            </a:r>
            <a:r>
              <a:rPr lang="en-US" altLang="zh-TW"/>
              <a:t>, we will have tree </a:t>
            </a:r>
            <a:r>
              <a:rPr lang="en-US" altLang="zh-TW" i="1"/>
              <a:t>T</a:t>
            </a:r>
            <a:r>
              <a:rPr lang="en-US" altLang="zh-TW" i="1" baseline="-25000"/>
              <a:t>i</a:t>
            </a:r>
            <a:r>
              <a:rPr lang="en-US" altLang="zh-TW"/>
              <a:t>, which is the tree representing the prefix </a:t>
            </a:r>
            <a:r>
              <a:rPr lang="en-US" altLang="zh-TW" i="1"/>
              <a:t>S[1..i].</a:t>
            </a:r>
          </a:p>
          <a:p>
            <a:pPr lvl="2" eaLnBrk="1" hangingPunct="1"/>
            <a:r>
              <a:rPr lang="en-US" altLang="zh-TW"/>
              <a:t>In each phase </a:t>
            </a:r>
            <a:r>
              <a:rPr lang="en-US" altLang="zh-TW" i="1"/>
              <a:t>i</a:t>
            </a:r>
            <a:r>
              <a:rPr lang="en-US" altLang="zh-TW"/>
              <a:t>, we have </a:t>
            </a:r>
            <a:r>
              <a:rPr lang="en-US" altLang="zh-TW" i="1"/>
              <a:t>i</a:t>
            </a:r>
            <a:r>
              <a:rPr lang="en-US" altLang="zh-TW"/>
              <a:t> extensions, one for each character in the current prefix. At the end of extension </a:t>
            </a:r>
            <a:r>
              <a:rPr lang="en-US" altLang="zh-TW" i="1"/>
              <a:t>j</a:t>
            </a:r>
            <a:r>
              <a:rPr lang="en-US" altLang="zh-TW"/>
              <a:t>, we will have ensured that </a:t>
            </a:r>
            <a:r>
              <a:rPr lang="en-US" altLang="zh-TW" i="1"/>
              <a:t>S[j..i]</a:t>
            </a:r>
            <a:r>
              <a:rPr lang="en-US" altLang="zh-TW"/>
              <a:t> is in the tree </a:t>
            </a:r>
            <a:r>
              <a:rPr lang="en-US" altLang="zh-TW" i="1"/>
              <a:t>T</a:t>
            </a:r>
            <a:r>
              <a:rPr lang="en-US" altLang="zh-TW" i="1" baseline="-25000"/>
              <a:t>i</a:t>
            </a:r>
            <a:r>
              <a:rPr lang="en-US" altLang="zh-TW"/>
              <a:t>.</a:t>
            </a:r>
            <a:endParaRPr lang="en-US" altLang="zh-TW" i="1"/>
          </a:p>
          <a:p>
            <a:pPr eaLnBrk="1" hangingPunct="1"/>
            <a:endParaRPr lang="en-US" altLang="zh-TW" i="1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0DB65D52-22E4-E4DC-9D32-5280B1A14D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Ukkonen’s Algorithm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DF6D8DBB-514A-CBC8-5625-8DC0708285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571500" indent="-571500">
              <a:lnSpc>
                <a:spcPct val="90000"/>
              </a:lnSpc>
            </a:pPr>
            <a:r>
              <a:rPr lang="en-US" altLang="zh-TW" sz="2800"/>
              <a:t>3 possible ways to extend </a:t>
            </a:r>
            <a:r>
              <a:rPr lang="en-US" altLang="zh-TW" sz="2800" i="1"/>
              <a:t>S[j..i] </a:t>
            </a:r>
            <a:r>
              <a:rPr lang="en-US" altLang="zh-TW" sz="2800"/>
              <a:t>with character </a:t>
            </a:r>
            <a:r>
              <a:rPr lang="en-US" altLang="zh-TW" sz="2800" i="1"/>
              <a:t>i+1.</a:t>
            </a:r>
          </a:p>
          <a:p>
            <a:pPr marL="571500" indent="-5715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zh-TW" sz="2800" i="1"/>
              <a:t>S[j..i]</a:t>
            </a:r>
            <a:r>
              <a:rPr lang="en-US" altLang="zh-TW" sz="2800"/>
              <a:t> ends at a leaf. Add the character </a:t>
            </a:r>
            <a:r>
              <a:rPr lang="en-US" altLang="zh-TW" sz="2800" i="1"/>
              <a:t>i+1</a:t>
            </a:r>
            <a:r>
              <a:rPr lang="en-US" altLang="zh-TW" sz="2800"/>
              <a:t> to the end of the leaf edge.</a:t>
            </a:r>
          </a:p>
          <a:p>
            <a:pPr marL="571500" indent="-5715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zh-TW" sz="2800"/>
              <a:t>There is a path through </a:t>
            </a:r>
            <a:r>
              <a:rPr lang="en-US" altLang="zh-TW" sz="2800" i="1"/>
              <a:t>S[j..i],</a:t>
            </a:r>
            <a:r>
              <a:rPr lang="en-US" altLang="zh-TW" sz="2800"/>
              <a:t> but no match for the </a:t>
            </a:r>
            <a:r>
              <a:rPr lang="en-US" altLang="zh-TW" sz="2800" i="1"/>
              <a:t>i+1</a:t>
            </a:r>
            <a:r>
              <a:rPr lang="en-US" altLang="zh-TW" sz="2800"/>
              <a:t> character. Split the edge and create a new node if necessary, then add a new leaf with character </a:t>
            </a:r>
            <a:r>
              <a:rPr lang="en-US" altLang="zh-TW" sz="2800" i="1"/>
              <a:t>i+1</a:t>
            </a:r>
            <a:r>
              <a:rPr lang="en-US" altLang="zh-TW" sz="2800"/>
              <a:t>.</a:t>
            </a:r>
          </a:p>
          <a:p>
            <a:pPr marL="571500" indent="-5715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zh-TW" sz="2800"/>
              <a:t>There is already a path through </a:t>
            </a:r>
            <a:r>
              <a:rPr lang="en-US" altLang="zh-TW" sz="2800" i="1"/>
              <a:t>S[j..i+1].</a:t>
            </a:r>
            <a:r>
              <a:rPr lang="en-US" altLang="zh-TW" sz="2800"/>
              <a:t> Do nothing.</a:t>
            </a:r>
          </a:p>
          <a:p>
            <a:pPr marL="571500" indent="-571500">
              <a:lnSpc>
                <a:spcPct val="90000"/>
              </a:lnSpc>
            </a:pPr>
            <a:endParaRPr lang="en-US" altLang="zh-TW" sz="2800" i="1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524A5D34-DE43-6F76-1D54-995B3AD964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Ukkonen’s Algorithm - mississippi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6467BD60-62A2-E6B8-C113-93C66607CE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Ukkonen’s Algorithm - </a:t>
            </a:r>
            <a:r>
              <a:rPr lang="en-US" altLang="zh-TW">
                <a:solidFill>
                  <a:srgbClr val="FF0000"/>
                </a:solidFill>
              </a:rPr>
              <a:t>m</a:t>
            </a:r>
            <a:r>
              <a:rPr lang="en-US" altLang="zh-TW"/>
              <a:t>ississippi</a:t>
            </a:r>
          </a:p>
        </p:txBody>
      </p:sp>
      <p:pic>
        <p:nvPicPr>
          <p:cNvPr id="33795" name="Picture 3">
            <a:extLst>
              <a:ext uri="{FF2B5EF4-FFF2-40B4-BE49-F238E27FC236}">
                <a16:creationId xmlns:a16="http://schemas.microsoft.com/office/drawing/2014/main" id="{FCA96F3E-80DF-BB38-C92B-013CA67CCA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7975" y="2984501"/>
            <a:ext cx="1416050" cy="88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BE9FDEF-3829-3419-F2EE-F80007A5BD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Exact Matching Problem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AA79CF8-E127-7ED4-86FF-867D302F9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Find ‘</a:t>
            </a:r>
            <a:r>
              <a:rPr lang="en-US" sz="3200" dirty="0" err="1"/>
              <a:t>ssi</a:t>
            </a:r>
            <a:r>
              <a:rPr lang="en-US" sz="3200" dirty="0"/>
              <a:t>’ in ‘</a:t>
            </a:r>
            <a:r>
              <a:rPr lang="en-US" sz="3200" dirty="0" err="1"/>
              <a:t>mississippi</a:t>
            </a:r>
            <a:r>
              <a:rPr lang="en-US" sz="3200" dirty="0"/>
              <a:t>’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92017841-E041-4AE3-220D-D8BD44246F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Ukkonen’s Algorithm - </a:t>
            </a:r>
            <a:r>
              <a:rPr lang="en-US" altLang="zh-TW">
                <a:solidFill>
                  <a:srgbClr val="FF0000"/>
                </a:solidFill>
              </a:rPr>
              <a:t>mi</a:t>
            </a:r>
            <a:r>
              <a:rPr lang="en-US" altLang="zh-TW"/>
              <a:t>ssissippi</a:t>
            </a:r>
          </a:p>
        </p:txBody>
      </p:sp>
      <p:pic>
        <p:nvPicPr>
          <p:cNvPr id="34819" name="Picture 3">
            <a:extLst>
              <a:ext uri="{FF2B5EF4-FFF2-40B4-BE49-F238E27FC236}">
                <a16:creationId xmlns:a16="http://schemas.microsoft.com/office/drawing/2014/main" id="{B22B94D7-2342-C57A-1FE7-69371C1951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1" y="2743200"/>
            <a:ext cx="2151063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1E3AB33D-7FC6-13AB-5517-3072248EF7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Ukkonen’s Algorithm - </a:t>
            </a:r>
            <a:r>
              <a:rPr lang="en-US" altLang="zh-TW">
                <a:solidFill>
                  <a:srgbClr val="FF0000"/>
                </a:solidFill>
              </a:rPr>
              <a:t>mis</a:t>
            </a:r>
            <a:r>
              <a:rPr lang="en-US" altLang="zh-TW"/>
              <a:t>sissippi</a:t>
            </a:r>
          </a:p>
        </p:txBody>
      </p:sp>
      <p:pic>
        <p:nvPicPr>
          <p:cNvPr id="35843" name="Picture 3">
            <a:extLst>
              <a:ext uri="{FF2B5EF4-FFF2-40B4-BE49-F238E27FC236}">
                <a16:creationId xmlns:a16="http://schemas.microsoft.com/office/drawing/2014/main" id="{CA89539F-75A1-DD9A-329C-4396840238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4526" y="2370139"/>
            <a:ext cx="3281363" cy="211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5A6B8173-BFA0-CC42-AEF0-D1B0B7F404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Ukkonen’s Algorithm - </a:t>
            </a:r>
            <a:r>
              <a:rPr lang="en-US" altLang="zh-TW">
                <a:solidFill>
                  <a:srgbClr val="FF0000"/>
                </a:solidFill>
              </a:rPr>
              <a:t>miss</a:t>
            </a:r>
            <a:r>
              <a:rPr lang="en-US" altLang="zh-TW"/>
              <a:t>issippi</a:t>
            </a:r>
          </a:p>
        </p:txBody>
      </p:sp>
      <p:pic>
        <p:nvPicPr>
          <p:cNvPr id="36867" name="Picture 3">
            <a:extLst>
              <a:ext uri="{FF2B5EF4-FFF2-40B4-BE49-F238E27FC236}">
                <a16:creationId xmlns:a16="http://schemas.microsoft.com/office/drawing/2014/main" id="{09FBCF88-5FFB-E9FE-2BD1-C6F4C5E7F2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8764" y="2249489"/>
            <a:ext cx="4052887" cy="235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F62D275D-E73E-E4EA-8F98-654F4ABF7D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Ukkonen’s Algorithm - </a:t>
            </a:r>
            <a:r>
              <a:rPr lang="en-US" altLang="zh-TW">
                <a:solidFill>
                  <a:srgbClr val="FF0000"/>
                </a:solidFill>
              </a:rPr>
              <a:t>missi</a:t>
            </a:r>
            <a:r>
              <a:rPr lang="en-US" altLang="zh-TW"/>
              <a:t>ssippi</a:t>
            </a:r>
          </a:p>
        </p:txBody>
      </p:sp>
      <p:pic>
        <p:nvPicPr>
          <p:cNvPr id="37891" name="Picture 3">
            <a:extLst>
              <a:ext uri="{FF2B5EF4-FFF2-40B4-BE49-F238E27FC236}">
                <a16:creationId xmlns:a16="http://schemas.microsoft.com/office/drawing/2014/main" id="{F24596FF-7315-C2DD-1721-3B5EE0B855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075" y="2124076"/>
            <a:ext cx="4895850" cy="260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73913FC5-195C-E351-0716-4D6247D48D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Ukkonen’s Algorithm - </a:t>
            </a:r>
            <a:r>
              <a:rPr lang="en-US" altLang="zh-TW">
                <a:solidFill>
                  <a:srgbClr val="FF0000"/>
                </a:solidFill>
              </a:rPr>
              <a:t>missis</a:t>
            </a:r>
            <a:r>
              <a:rPr lang="en-US" altLang="zh-TW"/>
              <a:t>sippi</a:t>
            </a:r>
          </a:p>
        </p:txBody>
      </p:sp>
      <p:pic>
        <p:nvPicPr>
          <p:cNvPr id="38915" name="Picture 3">
            <a:extLst>
              <a:ext uri="{FF2B5EF4-FFF2-40B4-BE49-F238E27FC236}">
                <a16:creationId xmlns:a16="http://schemas.microsoft.com/office/drawing/2014/main" id="{D4B88303-3B6C-AC4C-D2E7-E322826B2B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4014" y="1833564"/>
            <a:ext cx="6402387" cy="319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E7A19E0A-4135-92A6-3912-C3C382B995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Ukkonen’s Algorithm - </a:t>
            </a:r>
            <a:r>
              <a:rPr lang="en-US" altLang="zh-TW">
                <a:solidFill>
                  <a:srgbClr val="FF0000"/>
                </a:solidFill>
              </a:rPr>
              <a:t>mississ</a:t>
            </a:r>
            <a:r>
              <a:rPr lang="en-US" altLang="zh-TW"/>
              <a:t>ippi</a:t>
            </a:r>
          </a:p>
        </p:txBody>
      </p:sp>
      <p:pic>
        <p:nvPicPr>
          <p:cNvPr id="39939" name="Picture 3">
            <a:extLst>
              <a:ext uri="{FF2B5EF4-FFF2-40B4-BE49-F238E27FC236}">
                <a16:creationId xmlns:a16="http://schemas.microsoft.com/office/drawing/2014/main" id="{F601AA18-9643-9AB5-E1F2-66E8E42C86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1" y="1905000"/>
            <a:ext cx="7299325" cy="313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456597D4-DC65-6DDF-553B-D18D12D6DD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Ukkonen’s Algorithm - </a:t>
            </a:r>
            <a:r>
              <a:rPr lang="en-US" altLang="zh-TW">
                <a:solidFill>
                  <a:srgbClr val="FF0000"/>
                </a:solidFill>
              </a:rPr>
              <a:t>mississi</a:t>
            </a:r>
            <a:r>
              <a:rPr lang="en-US" altLang="zh-TW"/>
              <a:t>ppi</a:t>
            </a:r>
          </a:p>
        </p:txBody>
      </p:sp>
      <p:pic>
        <p:nvPicPr>
          <p:cNvPr id="40963" name="Picture 3">
            <a:extLst>
              <a:ext uri="{FF2B5EF4-FFF2-40B4-BE49-F238E27FC236}">
                <a16:creationId xmlns:a16="http://schemas.microsoft.com/office/drawing/2014/main" id="{C4B2A019-DAA3-1620-06C8-6E1BE00A9A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4114" y="2305051"/>
            <a:ext cx="8129587" cy="268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20934B79-C30A-4581-B6AB-707FD5792A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Ukkonen’s Algorithm - </a:t>
            </a:r>
            <a:r>
              <a:rPr lang="en-US" altLang="zh-TW">
                <a:solidFill>
                  <a:srgbClr val="FF0000"/>
                </a:solidFill>
              </a:rPr>
              <a:t>mississip</a:t>
            </a:r>
            <a:r>
              <a:rPr lang="en-US" altLang="zh-TW"/>
              <a:t>pi</a:t>
            </a:r>
          </a:p>
        </p:txBody>
      </p:sp>
      <p:pic>
        <p:nvPicPr>
          <p:cNvPr id="41987" name="Picture 3">
            <a:extLst>
              <a:ext uri="{FF2B5EF4-FFF2-40B4-BE49-F238E27FC236}">
                <a16:creationId xmlns:a16="http://schemas.microsoft.com/office/drawing/2014/main" id="{EA8BF4D2-2783-E6F5-4E4E-0858DEA1AF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4113" y="2036764"/>
            <a:ext cx="8210550" cy="329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19764F88-A2B2-0173-120B-60BAD30704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Ukkonen’s Algorithm - </a:t>
            </a:r>
            <a:r>
              <a:rPr lang="en-US" altLang="zh-TW">
                <a:solidFill>
                  <a:srgbClr val="FF0000"/>
                </a:solidFill>
              </a:rPr>
              <a:t>mississipp</a:t>
            </a:r>
            <a:r>
              <a:rPr lang="en-US" altLang="zh-TW"/>
              <a:t>i</a:t>
            </a:r>
          </a:p>
        </p:txBody>
      </p:sp>
      <p:pic>
        <p:nvPicPr>
          <p:cNvPr id="43011" name="Picture 3">
            <a:extLst>
              <a:ext uri="{FF2B5EF4-FFF2-40B4-BE49-F238E27FC236}">
                <a16:creationId xmlns:a16="http://schemas.microsoft.com/office/drawing/2014/main" id="{943DF9B7-4578-3714-5F09-80869FC13D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0" y="2032001"/>
            <a:ext cx="8604250" cy="323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D5A31F8D-F31D-FE85-F874-9F0023221A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Ukkonen’s Algorithm -</a:t>
            </a:r>
            <a:r>
              <a:rPr lang="en-US" altLang="zh-TW">
                <a:solidFill>
                  <a:srgbClr val="FF0000"/>
                </a:solidFill>
              </a:rPr>
              <a:t> mississippi</a:t>
            </a:r>
          </a:p>
        </p:txBody>
      </p:sp>
      <p:pic>
        <p:nvPicPr>
          <p:cNvPr id="44035" name="Picture 3">
            <a:extLst>
              <a:ext uri="{FF2B5EF4-FFF2-40B4-BE49-F238E27FC236}">
                <a16:creationId xmlns:a16="http://schemas.microsoft.com/office/drawing/2014/main" id="{6A96D3C3-9BE2-4D32-136B-2431C9EA6C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4" y="1752600"/>
            <a:ext cx="8675687" cy="340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>
            <a:extLst>
              <a:ext uri="{FF2B5EF4-FFF2-40B4-BE49-F238E27FC236}">
                <a16:creationId xmlns:a16="http://schemas.microsoft.com/office/drawing/2014/main" id="{4B0708E7-70CE-187A-BD43-F22248C604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" y="2252662"/>
            <a:ext cx="11737975" cy="460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>
            <a:extLst>
              <a:ext uri="{FF2B5EF4-FFF2-40B4-BE49-F238E27FC236}">
                <a16:creationId xmlns:a16="http://schemas.microsoft.com/office/drawing/2014/main" id="{F9CF8ABB-0E29-922C-F478-0373C188CA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Exact Matching Problem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AA6F0778-3B8E-F3AA-8A22-C165150110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79651" y="1196976"/>
            <a:ext cx="5815013" cy="671513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zh-TW"/>
              <a:t>Find ‘ssi’ in ‘mississippi’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0B4B7402-1390-3D75-A61D-030E515002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Ukkonen’s Algorithm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F27A0F52-077B-BA8C-9422-8EA756FBAE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/>
              <a:t>In the form just presented, this is an </a:t>
            </a:r>
            <a:r>
              <a:rPr lang="en-US" altLang="zh-TW" i="1"/>
              <a:t>O(m</a:t>
            </a:r>
            <a:r>
              <a:rPr lang="en-US" altLang="zh-TW" i="1" baseline="30000"/>
              <a:t>3</a:t>
            </a:r>
            <a:r>
              <a:rPr lang="en-US" altLang="zh-TW" i="1"/>
              <a:t>)</a:t>
            </a:r>
            <a:r>
              <a:rPr lang="en-US" altLang="zh-TW"/>
              <a:t> time, </a:t>
            </a:r>
            <a:r>
              <a:rPr lang="en-US" altLang="zh-TW" i="1"/>
              <a:t>O(m</a:t>
            </a:r>
            <a:r>
              <a:rPr lang="en-US" altLang="zh-TW" i="1" baseline="30000"/>
              <a:t>2</a:t>
            </a:r>
            <a:r>
              <a:rPr lang="en-US" altLang="zh-TW" i="1"/>
              <a:t>)</a:t>
            </a:r>
            <a:r>
              <a:rPr lang="en-US" altLang="zh-TW"/>
              <a:t> space algorithm.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/>
              <a:t>We need a few implementation speed-ups to achieve the </a:t>
            </a:r>
            <a:r>
              <a:rPr lang="en-US" altLang="zh-TW" i="1"/>
              <a:t>O(m)</a:t>
            </a:r>
            <a:r>
              <a:rPr lang="en-US" altLang="zh-TW"/>
              <a:t> time and </a:t>
            </a:r>
            <a:r>
              <a:rPr lang="en-US" altLang="zh-TW" i="1"/>
              <a:t>O(m)</a:t>
            </a:r>
            <a:r>
              <a:rPr lang="en-US" altLang="zh-TW"/>
              <a:t> space bounds.</a:t>
            </a:r>
            <a:endParaRPr lang="en-US" altLang="zh-TW" i="1"/>
          </a:p>
          <a:p>
            <a:pPr eaLnBrk="1" hangingPunct="1">
              <a:lnSpc>
                <a:spcPct val="90000"/>
              </a:lnSpc>
            </a:pPr>
            <a:endParaRPr lang="zh-TW" altLang="en-US" i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>
            <a:extLst>
              <a:ext uri="{FF2B5EF4-FFF2-40B4-BE49-F238E27FC236}">
                <a16:creationId xmlns:a16="http://schemas.microsoft.com/office/drawing/2014/main" id="{9CFE2BD9-B449-5E52-7A35-E11A846018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" y="2282508"/>
            <a:ext cx="11737975" cy="460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3">
            <a:extLst>
              <a:ext uri="{FF2B5EF4-FFF2-40B4-BE49-F238E27FC236}">
                <a16:creationId xmlns:a16="http://schemas.microsoft.com/office/drawing/2014/main" id="{E284E81C-053B-F3DB-8DA2-FDF7FD2B7E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Exact Matching Problem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B261ECD1-9E16-E920-F4DC-9F400E4D48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79651" y="1196976"/>
            <a:ext cx="5815013" cy="671513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zh-TW"/>
              <a:t>Find ‘</a:t>
            </a:r>
            <a:r>
              <a:rPr lang="en-US" altLang="zh-TW">
                <a:solidFill>
                  <a:schemeClr val="accent1"/>
                </a:solidFill>
              </a:rPr>
              <a:t>ssi</a:t>
            </a:r>
            <a:r>
              <a:rPr lang="en-US" altLang="zh-TW"/>
              <a:t>’ in ‘mississippi’</a:t>
            </a:r>
          </a:p>
        </p:txBody>
      </p:sp>
      <p:sp>
        <p:nvSpPr>
          <p:cNvPr id="9221" name="Oval 5">
            <a:extLst>
              <a:ext uri="{FF2B5EF4-FFF2-40B4-BE49-F238E27FC236}">
                <a16:creationId xmlns:a16="http://schemas.microsoft.com/office/drawing/2014/main" id="{1D5B48FE-2078-5104-96F6-FDE50538D8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025" y="4583899"/>
            <a:ext cx="304800" cy="304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algn="ctr"/>
            <a:endParaRPr kumimoji="0" lang="zh-TW" altLang="en-US" sz="240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9222" name="Oval 6">
            <a:extLst>
              <a:ext uri="{FF2B5EF4-FFF2-40B4-BE49-F238E27FC236}">
                <a16:creationId xmlns:a16="http://schemas.microsoft.com/office/drawing/2014/main" id="{7C9557F3-F7F1-8CB2-4700-38DBED1ACB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00" y="4593424"/>
            <a:ext cx="304800" cy="304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algn="ctr"/>
            <a:endParaRPr kumimoji="0" lang="zh-TW" altLang="en-US" sz="240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9223" name="Oval 7">
            <a:extLst>
              <a:ext uri="{FF2B5EF4-FFF2-40B4-BE49-F238E27FC236}">
                <a16:creationId xmlns:a16="http://schemas.microsoft.com/office/drawing/2014/main" id="{9039190E-F95C-DB18-9C54-4F57219799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4875" y="4060024"/>
            <a:ext cx="304800" cy="304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algn="ctr"/>
            <a:endParaRPr kumimoji="0" lang="zh-TW" altLang="en-US" sz="240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9224" name="Text Box 8">
            <a:extLst>
              <a:ext uri="{FF2B5EF4-FFF2-40B4-BE49-F238E27FC236}">
                <a16:creationId xmlns:a16="http://schemas.microsoft.com/office/drawing/2014/main" id="{EB5E6DDD-E255-71E2-1AE3-28F21A885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125" y="4356888"/>
            <a:ext cx="227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r>
              <a:rPr kumimoji="0" lang="en-US" altLang="zh-TW" sz="2200" b="1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9225" name="Text Box 9">
            <a:extLst>
              <a:ext uri="{FF2B5EF4-FFF2-40B4-BE49-F238E27FC236}">
                <a16:creationId xmlns:a16="http://schemas.microsoft.com/office/drawing/2014/main" id="{39E86B69-301E-0AEF-3027-1159D775E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7888" y="3557589"/>
            <a:ext cx="6096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r>
              <a:rPr kumimoji="0" lang="en-US" altLang="zh-TW" sz="2200" b="1">
                <a:solidFill>
                  <a:srgbClr val="FF0000"/>
                </a:solidFill>
              </a:rPr>
              <a:t>si</a:t>
            </a:r>
          </a:p>
        </p:txBody>
      </p:sp>
      <p:cxnSp>
        <p:nvCxnSpPr>
          <p:cNvPr id="9226" name="AutoShape 10">
            <a:extLst>
              <a:ext uri="{FF2B5EF4-FFF2-40B4-BE49-F238E27FC236}">
                <a16:creationId xmlns:a16="http://schemas.microsoft.com/office/drawing/2014/main" id="{EA4F1CEE-B8B4-587F-8FC4-4D95E503293E}"/>
              </a:ext>
            </a:extLst>
          </p:cNvPr>
          <p:cNvCxnSpPr>
            <a:cxnSpLocks noChangeShapeType="1"/>
            <a:stCxn id="9221" idx="6"/>
            <a:endCxn id="9222" idx="2"/>
          </p:cNvCxnSpPr>
          <p:nvPr/>
        </p:nvCxnSpPr>
        <p:spPr bwMode="auto">
          <a:xfrm>
            <a:off x="777876" y="4736300"/>
            <a:ext cx="523875" cy="952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27" name="AutoShape 11">
            <a:extLst>
              <a:ext uri="{FF2B5EF4-FFF2-40B4-BE49-F238E27FC236}">
                <a16:creationId xmlns:a16="http://schemas.microsoft.com/office/drawing/2014/main" id="{B5342DCC-92CF-14AB-D00E-581124C764F6}"/>
              </a:ext>
            </a:extLst>
          </p:cNvPr>
          <p:cNvCxnSpPr>
            <a:cxnSpLocks noChangeShapeType="1"/>
            <a:stCxn id="9222" idx="6"/>
            <a:endCxn id="9223" idx="2"/>
          </p:cNvCxnSpPr>
          <p:nvPr/>
        </p:nvCxnSpPr>
        <p:spPr bwMode="auto">
          <a:xfrm flipV="1">
            <a:off x="1644651" y="4212424"/>
            <a:ext cx="1781175" cy="53340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>
            <a:extLst>
              <a:ext uri="{FF2B5EF4-FFF2-40B4-BE49-F238E27FC236}">
                <a16:creationId xmlns:a16="http://schemas.microsoft.com/office/drawing/2014/main" id="{CEA5345E-8665-0D98-47DE-C9BE2FD4A0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" y="2249920"/>
            <a:ext cx="11737975" cy="460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3">
            <a:extLst>
              <a:ext uri="{FF2B5EF4-FFF2-40B4-BE49-F238E27FC236}">
                <a16:creationId xmlns:a16="http://schemas.microsoft.com/office/drawing/2014/main" id="{3B9F9FA1-1F72-60A5-B258-B17511C1AA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Exact Matching Problem</a:t>
            </a: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DCEA2B36-1EA7-7AF2-F3D7-8331EE0BCF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79651" y="1196976"/>
            <a:ext cx="5815013" cy="671513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zh-TW"/>
              <a:t>Find ‘</a:t>
            </a:r>
            <a:r>
              <a:rPr lang="en-US" altLang="zh-TW">
                <a:solidFill>
                  <a:schemeClr val="accent1"/>
                </a:solidFill>
              </a:rPr>
              <a:t>ssi</a:t>
            </a:r>
            <a:r>
              <a:rPr lang="en-US" altLang="zh-TW"/>
              <a:t>’ in ‘mississippi’</a:t>
            </a:r>
          </a:p>
        </p:txBody>
      </p:sp>
      <p:sp>
        <p:nvSpPr>
          <p:cNvPr id="10245" name="Oval 5">
            <a:extLst>
              <a:ext uri="{FF2B5EF4-FFF2-40B4-BE49-F238E27FC236}">
                <a16:creationId xmlns:a16="http://schemas.microsoft.com/office/drawing/2014/main" id="{5147C041-57E9-098B-B851-581B744812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49" y="4545445"/>
            <a:ext cx="304800" cy="304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algn="ctr"/>
            <a:endParaRPr kumimoji="0" lang="zh-TW" altLang="en-US" sz="2400">
              <a:solidFill>
                <a:schemeClr val="accent1"/>
              </a:solidFill>
              <a:latin typeface="Times" panose="02020603050405020304" pitchFamily="18" charset="0"/>
            </a:endParaRPr>
          </a:p>
        </p:txBody>
      </p:sp>
      <p:sp>
        <p:nvSpPr>
          <p:cNvPr id="10246" name="Oval 6">
            <a:extLst>
              <a:ext uri="{FF2B5EF4-FFF2-40B4-BE49-F238E27FC236}">
                <a16:creationId xmlns:a16="http://schemas.microsoft.com/office/drawing/2014/main" id="{C61B552C-1CD0-A88E-EFF2-8C5FC8E0F3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7624" y="4554970"/>
            <a:ext cx="304800" cy="304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algn="ctr"/>
            <a:endParaRPr kumimoji="0" lang="zh-TW" altLang="en-US" sz="2400">
              <a:solidFill>
                <a:schemeClr val="accent1"/>
              </a:solidFill>
              <a:latin typeface="Times" panose="02020603050405020304" pitchFamily="18" charset="0"/>
            </a:endParaRPr>
          </a:p>
        </p:txBody>
      </p:sp>
      <p:sp>
        <p:nvSpPr>
          <p:cNvPr id="10247" name="Oval 7">
            <a:extLst>
              <a:ext uri="{FF2B5EF4-FFF2-40B4-BE49-F238E27FC236}">
                <a16:creationId xmlns:a16="http://schemas.microsoft.com/office/drawing/2014/main" id="{43520A1A-2860-69BC-C1DE-B7458BDFA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1699" y="4021570"/>
            <a:ext cx="304800" cy="304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algn="ctr"/>
            <a:endParaRPr kumimoji="0" lang="zh-TW" altLang="en-US" sz="2400">
              <a:solidFill>
                <a:schemeClr val="accent1"/>
              </a:solidFill>
              <a:latin typeface="Times" panose="02020603050405020304" pitchFamily="18" charset="0"/>
            </a:endParaRPr>
          </a:p>
        </p:txBody>
      </p:sp>
      <p:sp>
        <p:nvSpPr>
          <p:cNvPr id="10248" name="Text Box 8">
            <a:extLst>
              <a:ext uri="{FF2B5EF4-FFF2-40B4-BE49-F238E27FC236}">
                <a16:creationId xmlns:a16="http://schemas.microsoft.com/office/drawing/2014/main" id="{C5FC2078-B71F-52E9-512F-C3E080666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949" y="4318434"/>
            <a:ext cx="227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r>
              <a:rPr kumimoji="0" lang="en-US" altLang="zh-TW" sz="2200" b="1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10249" name="Text Box 9">
            <a:extLst>
              <a:ext uri="{FF2B5EF4-FFF2-40B4-BE49-F238E27FC236}">
                <a16:creationId xmlns:a16="http://schemas.microsoft.com/office/drawing/2014/main" id="{DE2CCCA7-8D9C-D36D-0237-29A3FC6611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4874" y="3775509"/>
            <a:ext cx="6096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r>
              <a:rPr kumimoji="0" lang="en-US" altLang="zh-TW" sz="2200" b="1">
                <a:solidFill>
                  <a:srgbClr val="FF0000"/>
                </a:solidFill>
              </a:rPr>
              <a:t>si</a:t>
            </a:r>
          </a:p>
        </p:txBody>
      </p:sp>
      <p:cxnSp>
        <p:nvCxnSpPr>
          <p:cNvPr id="10250" name="AutoShape 10">
            <a:extLst>
              <a:ext uri="{FF2B5EF4-FFF2-40B4-BE49-F238E27FC236}">
                <a16:creationId xmlns:a16="http://schemas.microsoft.com/office/drawing/2014/main" id="{49A43E60-AA0A-3872-E2C2-4F2BC1AF9E19}"/>
              </a:ext>
            </a:extLst>
          </p:cNvPr>
          <p:cNvCxnSpPr>
            <a:cxnSpLocks noChangeShapeType="1"/>
            <a:stCxn id="10245" idx="6"/>
            <a:endCxn id="10246" idx="2"/>
          </p:cNvCxnSpPr>
          <p:nvPr/>
        </p:nvCxnSpPr>
        <p:spPr bwMode="auto">
          <a:xfrm>
            <a:off x="774700" y="4697846"/>
            <a:ext cx="523875" cy="952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51" name="AutoShape 11">
            <a:extLst>
              <a:ext uri="{FF2B5EF4-FFF2-40B4-BE49-F238E27FC236}">
                <a16:creationId xmlns:a16="http://schemas.microsoft.com/office/drawing/2014/main" id="{4177A3CC-7192-AF1D-8867-1D3BFC94DC04}"/>
              </a:ext>
            </a:extLst>
          </p:cNvPr>
          <p:cNvCxnSpPr>
            <a:cxnSpLocks noChangeShapeType="1"/>
            <a:stCxn id="10246" idx="6"/>
            <a:endCxn id="10247" idx="2"/>
          </p:cNvCxnSpPr>
          <p:nvPr/>
        </p:nvCxnSpPr>
        <p:spPr bwMode="auto">
          <a:xfrm flipV="1">
            <a:off x="1641475" y="4173970"/>
            <a:ext cx="1781175" cy="53340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52" name="Text Box 12">
            <a:extLst>
              <a:ext uri="{FF2B5EF4-FFF2-40B4-BE49-F238E27FC236}">
                <a16:creationId xmlns:a16="http://schemas.microsoft.com/office/drawing/2014/main" id="{9C6FF57B-4464-6EC5-E53B-342F135BE7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7824" y="4705783"/>
            <a:ext cx="4300986" cy="156966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r>
              <a:rPr kumimoji="0" lang="en-US" altLang="zh-TW" sz="2400">
                <a:solidFill>
                  <a:schemeClr val="accent1"/>
                </a:solidFill>
              </a:rPr>
              <a:t>Every leaf below this point</a:t>
            </a:r>
          </a:p>
          <a:p>
            <a:r>
              <a:rPr kumimoji="0" lang="en-US" altLang="zh-TW" sz="2400">
                <a:solidFill>
                  <a:schemeClr val="accent1"/>
                </a:solidFill>
              </a:rPr>
              <a:t>in the tree marks the starting</a:t>
            </a:r>
          </a:p>
          <a:p>
            <a:r>
              <a:rPr kumimoji="0" lang="en-US" altLang="zh-TW" sz="2400">
                <a:solidFill>
                  <a:schemeClr val="accent1"/>
                </a:solidFill>
              </a:rPr>
              <a:t>location of ‘ssi’ in ‘mississippi’.</a:t>
            </a:r>
          </a:p>
          <a:p>
            <a:r>
              <a:rPr kumimoji="0" lang="en-US" altLang="zh-TW" sz="2400">
                <a:solidFill>
                  <a:schemeClr val="accent1"/>
                </a:solidFill>
              </a:rPr>
              <a:t>(ie. ‘ssissippi’ and ‘ssippi’)</a:t>
            </a:r>
          </a:p>
        </p:txBody>
      </p:sp>
      <p:sp>
        <p:nvSpPr>
          <p:cNvPr id="10253" name="Text Box 13">
            <a:extLst>
              <a:ext uri="{FF2B5EF4-FFF2-40B4-BE49-F238E27FC236}">
                <a16:creationId xmlns:a16="http://schemas.microsoft.com/office/drawing/2014/main" id="{D8C942AD-81E4-C28A-681F-5A95DF47AF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6025" y="3562783"/>
            <a:ext cx="84189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r>
              <a:rPr kumimoji="0" lang="en-US" altLang="zh-TW" sz="2000"/>
              <a:t>ssippi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FA641106-6A18-6E9D-C8FC-C56AA36A17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Exact Matching Problem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591D8DA-FB19-0747-0FEE-B331B1B9EE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1" y="1600201"/>
            <a:ext cx="5815013" cy="671513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zh-TW"/>
              <a:t>Find ‘sissy’ in ‘mississippi’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>
            <a:extLst>
              <a:ext uri="{FF2B5EF4-FFF2-40B4-BE49-F238E27FC236}">
                <a16:creationId xmlns:a16="http://schemas.microsoft.com/office/drawing/2014/main" id="{312AE40A-F355-AF29-3CA0-38506F9C4E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" y="2252662"/>
            <a:ext cx="11737975" cy="460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3">
            <a:extLst>
              <a:ext uri="{FF2B5EF4-FFF2-40B4-BE49-F238E27FC236}">
                <a16:creationId xmlns:a16="http://schemas.microsoft.com/office/drawing/2014/main" id="{07A76D77-0F3F-F6FA-80F7-7DE3A9AD69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Exact Matching Problem</a:t>
            </a: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83ADC806-6977-FF85-AC1B-31380639F6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1" y="1600201"/>
            <a:ext cx="5815013" cy="671513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zh-TW"/>
              <a:t>Find ‘sissy’ in ‘mississippi’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>
            <a:extLst>
              <a:ext uri="{FF2B5EF4-FFF2-40B4-BE49-F238E27FC236}">
                <a16:creationId xmlns:a16="http://schemas.microsoft.com/office/drawing/2014/main" id="{E410F2D4-0EDC-E5D2-D210-C1822AF5F9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" y="2252662"/>
            <a:ext cx="11737975" cy="460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>
            <a:extLst>
              <a:ext uri="{FF2B5EF4-FFF2-40B4-BE49-F238E27FC236}">
                <a16:creationId xmlns:a16="http://schemas.microsoft.com/office/drawing/2014/main" id="{12F51C2E-1B5C-D834-7393-E50DF7F30F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Exact Matching Problem</a:t>
            </a:r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C9E2E13-DD5B-6012-3062-F7B4D96716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1" y="1600201"/>
            <a:ext cx="5815013" cy="671513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zh-TW"/>
              <a:t>Find ‘</a:t>
            </a:r>
            <a:r>
              <a:rPr lang="en-US" altLang="zh-TW">
                <a:solidFill>
                  <a:schemeClr val="accent1"/>
                </a:solidFill>
              </a:rPr>
              <a:t>siss</a:t>
            </a:r>
            <a:r>
              <a:rPr lang="en-US" altLang="zh-TW"/>
              <a:t>y’ in ‘mississippi’</a:t>
            </a:r>
          </a:p>
        </p:txBody>
      </p:sp>
      <p:sp>
        <p:nvSpPr>
          <p:cNvPr id="13317" name="Oval 5">
            <a:extLst>
              <a:ext uri="{FF2B5EF4-FFF2-40B4-BE49-F238E27FC236}">
                <a16:creationId xmlns:a16="http://schemas.microsoft.com/office/drawing/2014/main" id="{17B0C8BC-36EC-7D43-3231-7760F0785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074" y="4552950"/>
            <a:ext cx="304800" cy="304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algn="ctr"/>
            <a:endParaRPr kumimoji="0" lang="zh-TW" altLang="en-US" sz="2400">
              <a:solidFill>
                <a:schemeClr val="accent1"/>
              </a:solidFill>
              <a:latin typeface="Times" panose="02020603050405020304" pitchFamily="18" charset="0"/>
            </a:endParaRPr>
          </a:p>
        </p:txBody>
      </p:sp>
      <p:sp>
        <p:nvSpPr>
          <p:cNvPr id="13318" name="Oval 6">
            <a:extLst>
              <a:ext uri="{FF2B5EF4-FFF2-40B4-BE49-F238E27FC236}">
                <a16:creationId xmlns:a16="http://schemas.microsoft.com/office/drawing/2014/main" id="{CAB60729-355D-225C-1716-DF0F6521E6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399" y="4562475"/>
            <a:ext cx="304800" cy="304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algn="ctr"/>
            <a:endParaRPr kumimoji="0" lang="zh-TW" altLang="en-US" sz="2400">
              <a:solidFill>
                <a:schemeClr val="accent1"/>
              </a:solidFill>
              <a:latin typeface="Times" panose="02020603050405020304" pitchFamily="18" charset="0"/>
            </a:endParaRPr>
          </a:p>
        </p:txBody>
      </p:sp>
      <p:sp>
        <p:nvSpPr>
          <p:cNvPr id="13319" name="Oval 7">
            <a:extLst>
              <a:ext uri="{FF2B5EF4-FFF2-40B4-BE49-F238E27FC236}">
                <a16:creationId xmlns:a16="http://schemas.microsoft.com/office/drawing/2014/main" id="{01F435C4-3B4C-2745-85B9-44A4DA8F9E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799" y="4629150"/>
            <a:ext cx="304800" cy="304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algn="ctr"/>
            <a:endParaRPr kumimoji="0" lang="zh-TW" altLang="en-US" sz="2400">
              <a:solidFill>
                <a:schemeClr val="accent1"/>
              </a:solidFill>
              <a:latin typeface="Times" panose="02020603050405020304" pitchFamily="18" charset="0"/>
            </a:endParaRPr>
          </a:p>
        </p:txBody>
      </p:sp>
      <p:sp>
        <p:nvSpPr>
          <p:cNvPr id="13320" name="Text Box 8">
            <a:extLst>
              <a:ext uri="{FF2B5EF4-FFF2-40B4-BE49-F238E27FC236}">
                <a16:creationId xmlns:a16="http://schemas.microsoft.com/office/drawing/2014/main" id="{A611600F-D15B-A0A7-A598-21E68E1DC4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725" y="4325937"/>
            <a:ext cx="22701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r>
              <a:rPr kumimoji="0" lang="en-US" altLang="zh-TW" sz="2200" b="1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13321" name="Text Box 9">
            <a:extLst>
              <a:ext uri="{FF2B5EF4-FFF2-40B4-BE49-F238E27FC236}">
                <a16:creationId xmlns:a16="http://schemas.microsoft.com/office/drawing/2014/main" id="{0C74D283-9EFE-6226-512A-F0365701B1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4025" y="4352926"/>
            <a:ext cx="2270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r>
              <a:rPr kumimoji="0" lang="en-US" altLang="zh-TW" sz="2200" b="1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13322" name="Text Box 10">
            <a:extLst>
              <a:ext uri="{FF2B5EF4-FFF2-40B4-BE49-F238E27FC236}">
                <a16:creationId xmlns:a16="http://schemas.microsoft.com/office/drawing/2014/main" id="{BED828CA-99AB-F7BA-BD3E-F87F54D46E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799" y="4773613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r>
              <a:rPr kumimoji="0" lang="en-US" altLang="zh-TW" sz="2000" b="1">
                <a:solidFill>
                  <a:srgbClr val="FF0000"/>
                </a:solidFill>
              </a:rPr>
              <a:t>ss</a:t>
            </a:r>
          </a:p>
        </p:txBody>
      </p:sp>
      <p:cxnSp>
        <p:nvCxnSpPr>
          <p:cNvPr id="13323" name="AutoShape 11">
            <a:extLst>
              <a:ext uri="{FF2B5EF4-FFF2-40B4-BE49-F238E27FC236}">
                <a16:creationId xmlns:a16="http://schemas.microsoft.com/office/drawing/2014/main" id="{E79A6AFD-5252-2080-3269-37D73A8FD570}"/>
              </a:ext>
            </a:extLst>
          </p:cNvPr>
          <p:cNvCxnSpPr>
            <a:cxnSpLocks noChangeShapeType="1"/>
            <a:stCxn id="13317" idx="6"/>
            <a:endCxn id="13318" idx="2"/>
          </p:cNvCxnSpPr>
          <p:nvPr/>
        </p:nvCxnSpPr>
        <p:spPr bwMode="auto">
          <a:xfrm>
            <a:off x="796925" y="4705351"/>
            <a:ext cx="479425" cy="952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24" name="AutoShape 12">
            <a:extLst>
              <a:ext uri="{FF2B5EF4-FFF2-40B4-BE49-F238E27FC236}">
                <a16:creationId xmlns:a16="http://schemas.microsoft.com/office/drawing/2014/main" id="{7EBD9720-BA63-C1EF-476B-7A8E1C9720A1}"/>
              </a:ext>
            </a:extLst>
          </p:cNvPr>
          <p:cNvCxnSpPr>
            <a:cxnSpLocks noChangeShapeType="1"/>
            <a:stCxn id="13318" idx="6"/>
            <a:endCxn id="13319" idx="2"/>
          </p:cNvCxnSpPr>
          <p:nvPr/>
        </p:nvCxnSpPr>
        <p:spPr bwMode="auto">
          <a:xfrm>
            <a:off x="1619249" y="4714876"/>
            <a:ext cx="571500" cy="6667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25" name="AutoShape 13">
            <a:extLst>
              <a:ext uri="{FF2B5EF4-FFF2-40B4-BE49-F238E27FC236}">
                <a16:creationId xmlns:a16="http://schemas.microsoft.com/office/drawing/2014/main" id="{02AC7732-1648-E878-9B5E-1002C375A5F0}"/>
              </a:ext>
            </a:extLst>
          </p:cNvPr>
          <p:cNvCxnSpPr>
            <a:cxnSpLocks noChangeShapeType="1"/>
            <a:stCxn id="13319" idx="6"/>
            <a:endCxn id="13322" idx="2"/>
          </p:cNvCxnSpPr>
          <p:nvPr/>
        </p:nvCxnSpPr>
        <p:spPr bwMode="auto">
          <a:xfrm>
            <a:off x="2533649" y="4781551"/>
            <a:ext cx="3524250" cy="388937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132</TotalTime>
  <Words>882</Words>
  <Application>Microsoft Office PowerPoint</Application>
  <PresentationFormat>Widescreen</PresentationFormat>
  <Paragraphs>142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50" baseType="lpstr">
      <vt:lpstr>Arial</vt:lpstr>
      <vt:lpstr>Calibri</vt:lpstr>
      <vt:lpstr>Century Gothic</vt:lpstr>
      <vt:lpstr>Courier</vt:lpstr>
      <vt:lpstr>Courier New</vt:lpstr>
      <vt:lpstr>Times</vt:lpstr>
      <vt:lpstr>Times New Roman</vt:lpstr>
      <vt:lpstr>Wingdings</vt:lpstr>
      <vt:lpstr>Wingdings 3</vt:lpstr>
      <vt:lpstr>Wisp</vt:lpstr>
      <vt:lpstr>Suffix Tree</vt:lpstr>
      <vt:lpstr>PowerPoint Presentation</vt:lpstr>
      <vt:lpstr>Exact Matching Problem</vt:lpstr>
      <vt:lpstr>Exact Matching Problem</vt:lpstr>
      <vt:lpstr>Exact Matching Problem</vt:lpstr>
      <vt:lpstr>Exact Matching Problem</vt:lpstr>
      <vt:lpstr>Exact Matching Problem</vt:lpstr>
      <vt:lpstr>Exact Matching Problem</vt:lpstr>
      <vt:lpstr>Exact Matching Problem</vt:lpstr>
      <vt:lpstr>Exact Matching Problem</vt:lpstr>
      <vt:lpstr>Exact Matching Problem</vt:lpstr>
      <vt:lpstr>Boyer-Moore Algorithm</vt:lpstr>
      <vt:lpstr>PowerPoint Presentation</vt:lpstr>
      <vt:lpstr>Suffix Tree</vt:lpstr>
      <vt:lpstr>Properties of a Suffix Tree</vt:lpstr>
      <vt:lpstr>Building the Suffix Tree</vt:lpstr>
      <vt:lpstr>Building the Suffix Tree</vt:lpstr>
      <vt:lpstr>Building the Suffix Tree</vt:lpstr>
      <vt:lpstr>Building the Suffix Tree</vt:lpstr>
      <vt:lpstr>Building the Suffix Tree</vt:lpstr>
      <vt:lpstr>Building the Suffix Tree</vt:lpstr>
      <vt:lpstr>Building the Suffix Tree</vt:lpstr>
      <vt:lpstr>Building the Suffix Tree</vt:lpstr>
      <vt:lpstr>Building the Suffix Tree</vt:lpstr>
      <vt:lpstr>Building the Suffix Tree in O(m) Time</vt:lpstr>
      <vt:lpstr>Ukkonen’s Algorithm</vt:lpstr>
      <vt:lpstr>Ukkonen’s Algorithm</vt:lpstr>
      <vt:lpstr>Ukkonen’s Algorithm - mississippi</vt:lpstr>
      <vt:lpstr>Ukkonen’s Algorithm - mississippi</vt:lpstr>
      <vt:lpstr>Ukkonen’s Algorithm - mississippi</vt:lpstr>
      <vt:lpstr>Ukkonen’s Algorithm - mississippi</vt:lpstr>
      <vt:lpstr>Ukkonen’s Algorithm - mississippi</vt:lpstr>
      <vt:lpstr>Ukkonen’s Algorithm - mississippi</vt:lpstr>
      <vt:lpstr>Ukkonen’s Algorithm - mississippi</vt:lpstr>
      <vt:lpstr>Ukkonen’s Algorithm - mississippi</vt:lpstr>
      <vt:lpstr>Ukkonen’s Algorithm - mississippi</vt:lpstr>
      <vt:lpstr>Ukkonen’s Algorithm - mississippi</vt:lpstr>
      <vt:lpstr>Ukkonen’s Algorithm - mississippi</vt:lpstr>
      <vt:lpstr>Ukkonen’s Algorithm - mississippi</vt:lpstr>
      <vt:lpstr>Ukkonen’s Algorithm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31</cp:revision>
  <dcterms:created xsi:type="dcterms:W3CDTF">2016-08-31T19:16:09Z</dcterms:created>
  <dcterms:modified xsi:type="dcterms:W3CDTF">2023-09-24T19:09:14Z</dcterms:modified>
</cp:coreProperties>
</file>