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EFCC3F-D7B3-424D-9886-C7CA6383570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43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493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0BCA7D-94EB-4CA1-8028-AA2FB7F542F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37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2350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5559BB-9085-4CE2-A91E-E20518A9DB7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43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0538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AED171-B081-4E89-9713-865ED3239D5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43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523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0CB245-FEC2-4967-AE81-5BD357004A7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43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1765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F7EC2F-AA85-4C31-9067-A2EEAB1194F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4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555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FB362A-F3DA-484D-BA02-EFB0F4F36EE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4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194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0B7E23-C9C5-4E15-BDBC-16E34E681B9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4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72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842155-0F6C-4FC3-BE6D-7366A14E410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44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129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55D5C5-B2F9-48FC-82D0-3D485B773FE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37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670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6EFAB-1CBE-4D9D-B1A6-C113E595E241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B4D8-2171-4C6F-97D5-084DE90008C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43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Arithmetic series</a:t>
            </a:r>
          </a:p>
        </p:txBody>
      </p:sp>
      <p:sp>
        <p:nvSpPr>
          <p:cNvPr id="143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3886200"/>
          </a:xfrm>
        </p:spPr>
        <p:txBody>
          <a:bodyPr>
            <a:normAutofit lnSpcReduction="10000"/>
          </a:bodyPr>
          <a:lstStyle/>
          <a:p>
            <a:r>
              <a:rPr lang="en-US" altLang="en-US" sz="2800">
                <a:sym typeface="Symbol" panose="05050102010706020507" pitchFamily="18" charset="2"/>
              </a:rPr>
              <a:t>An </a:t>
            </a:r>
            <a:r>
              <a:rPr lang="en-US" altLang="en-US" sz="2800">
                <a:solidFill>
                  <a:schemeClr val="hlink"/>
                </a:solidFill>
                <a:sym typeface="Symbol" panose="05050102010706020507" pitchFamily="18" charset="2"/>
              </a:rPr>
              <a:t>arithmetic series</a:t>
            </a:r>
            <a:r>
              <a:rPr lang="en-US" altLang="en-US" sz="2800">
                <a:sym typeface="Symbol" panose="05050102010706020507" pitchFamily="18" charset="2"/>
              </a:rPr>
              <a:t> is a sequence of numbers such that the </a:t>
            </a:r>
            <a:r>
              <a:rPr lang="en-US" altLang="en-US" sz="2800">
                <a:solidFill>
                  <a:schemeClr val="hlink"/>
                </a:solidFill>
                <a:sym typeface="Symbol" panose="05050102010706020507" pitchFamily="18" charset="2"/>
              </a:rPr>
              <a:t>difference</a:t>
            </a:r>
            <a:r>
              <a:rPr lang="en-US" altLang="en-US" sz="2800">
                <a:sym typeface="Symbol" panose="05050102010706020507" pitchFamily="18" charset="2"/>
              </a:rPr>
              <a:t> of any two successive members of the sequence is a </a:t>
            </a:r>
            <a:r>
              <a:rPr lang="en-US" altLang="en-US" sz="2800">
                <a:solidFill>
                  <a:schemeClr val="hlink"/>
                </a:solidFill>
                <a:sym typeface="Symbol" panose="05050102010706020507" pitchFamily="18" charset="2"/>
              </a:rPr>
              <a:t>constant</a:t>
            </a:r>
            <a:r>
              <a:rPr lang="en-US" altLang="en-US" sz="2800">
                <a:sym typeface="Symbol" panose="05050102010706020507" pitchFamily="18" charset="2"/>
              </a:rPr>
              <a:t>.</a:t>
            </a:r>
          </a:p>
          <a:p>
            <a:pPr>
              <a:buFontTx/>
              <a:buNone/>
            </a:pPr>
            <a:r>
              <a:rPr lang="en-US" altLang="en-US" sz="2800">
                <a:sym typeface="Symbol" panose="05050102010706020507" pitchFamily="18" charset="2"/>
              </a:rPr>
              <a:t>	e.g.: 1, 2, 3, 4, 5	</a:t>
            </a:r>
          </a:p>
          <a:p>
            <a:pPr>
              <a:buFontTx/>
              <a:buNone/>
            </a:pPr>
            <a:r>
              <a:rPr lang="en-US" altLang="en-US" sz="2800">
                <a:sym typeface="Symbol" panose="05050102010706020507" pitchFamily="18" charset="2"/>
              </a:rPr>
              <a:t>	or 10, 12, 14, 16, 18, 20</a:t>
            </a:r>
          </a:p>
          <a:p>
            <a:r>
              <a:rPr lang="en-US" altLang="en-US" sz="2800">
                <a:sym typeface="Symbol" panose="05050102010706020507" pitchFamily="18" charset="2"/>
              </a:rPr>
              <a:t>In general: </a:t>
            </a:r>
          </a:p>
          <a:p>
            <a:pPr>
              <a:buFontTx/>
              <a:buNone/>
            </a:pPr>
            <a:r>
              <a:rPr lang="en-US" altLang="en-US" sz="2800">
                <a:sym typeface="Symbol" panose="05050102010706020507" pitchFamily="18" charset="2"/>
              </a:rPr>
              <a:t>		</a:t>
            </a:r>
            <a:endParaRPr lang="en-US" altLang="en-US" sz="2800">
              <a:solidFill>
                <a:schemeClr val="hlink"/>
              </a:solidFill>
              <a:sym typeface="Symbol" panose="05050102010706020507" pitchFamily="18" charset="2"/>
            </a:endParaRPr>
          </a:p>
        </p:txBody>
      </p:sp>
      <p:sp>
        <p:nvSpPr>
          <p:cNvPr id="1431556" name="Line 4"/>
          <p:cNvSpPr>
            <a:spLocks noChangeShapeType="1"/>
          </p:cNvSpPr>
          <p:nvPr/>
        </p:nvSpPr>
        <p:spPr bwMode="auto">
          <a:xfrm flipH="1">
            <a:off x="5638800" y="52974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1557" name="Text Box 5"/>
          <p:cNvSpPr txBox="1">
            <a:spLocks noChangeArrowheads="1"/>
          </p:cNvSpPr>
          <p:nvPr/>
        </p:nvSpPr>
        <p:spPr bwMode="auto">
          <a:xfrm>
            <a:off x="6553200" y="5105400"/>
            <a:ext cx="23455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Recursive definition</a:t>
            </a:r>
          </a:p>
        </p:txBody>
      </p:sp>
      <p:sp>
        <p:nvSpPr>
          <p:cNvPr id="1431558" name="Line 6"/>
          <p:cNvSpPr>
            <a:spLocks noChangeShapeType="1"/>
          </p:cNvSpPr>
          <p:nvPr/>
        </p:nvSpPr>
        <p:spPr bwMode="auto">
          <a:xfrm flipH="1">
            <a:off x="6038850" y="5830888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1559" name="Text Box 7"/>
          <p:cNvSpPr txBox="1">
            <a:spLocks noChangeArrowheads="1"/>
          </p:cNvSpPr>
          <p:nvPr/>
        </p:nvSpPr>
        <p:spPr bwMode="auto">
          <a:xfrm>
            <a:off x="6877050" y="5616575"/>
            <a:ext cx="36551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Closed form, or explicit formula</a:t>
            </a:r>
          </a:p>
        </p:txBody>
      </p:sp>
      <p:graphicFrame>
        <p:nvGraphicFramePr>
          <p:cNvPr id="1431560" name="Object 8"/>
          <p:cNvGraphicFramePr>
            <a:graphicFrameLocks noChangeAspect="1"/>
          </p:cNvGraphicFramePr>
          <p:nvPr/>
        </p:nvGraphicFramePr>
        <p:xfrm>
          <a:off x="3035301" y="4984750"/>
          <a:ext cx="2614613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4" imgW="1028520" imgH="457200" progId="Equation.3">
                  <p:embed/>
                </p:oleObj>
              </mc:Choice>
              <mc:Fallback>
                <p:oleObj name="Equation" r:id="rId4" imgW="1028520" imgH="457200" progId="Equation.3">
                  <p:embed/>
                  <p:pic>
                    <p:nvPicPr>
                      <p:cNvPr id="143156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5301" y="4984750"/>
                        <a:ext cx="2614613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1561" name="Text Box 9"/>
          <p:cNvSpPr txBox="1">
            <a:spLocks noChangeArrowheads="1"/>
          </p:cNvSpPr>
          <p:nvPr/>
        </p:nvSpPr>
        <p:spPr bwMode="auto">
          <a:xfrm>
            <a:off x="2273301" y="5729288"/>
            <a:ext cx="5180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Or:</a:t>
            </a:r>
          </a:p>
        </p:txBody>
      </p:sp>
    </p:spTree>
    <p:extLst>
      <p:ext uri="{BB962C8B-B14F-4D97-AF65-F5344CB8AC3E}">
        <p14:creationId xmlns:p14="http://schemas.microsoft.com/office/powerpoint/2010/main" val="3599924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9323-727C-4F28-80C7-89BF334BC5ED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E06-91CD-4D31-B132-EF37F3B0D1C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37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</a:t>
            </a:r>
          </a:p>
        </p:txBody>
      </p:sp>
      <p:sp>
        <p:nvSpPr>
          <p:cNvPr id="137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ym typeface="Symbol" panose="05050102010706020507" pitchFamily="18" charset="2"/>
              </a:rPr>
              <a:t></a:t>
            </a:r>
            <a:r>
              <a:rPr lang="en-US" altLang="en-US" baseline="-25000">
                <a:sym typeface="Symbol" panose="05050102010706020507" pitchFamily="18" charset="2"/>
              </a:rPr>
              <a:t>i=1..n</a:t>
            </a:r>
            <a:r>
              <a:rPr lang="en-US" altLang="en-US">
                <a:sym typeface="Symbol" panose="05050102010706020507" pitchFamily="18" charset="2"/>
              </a:rPr>
              <a:t> log (i) = log 1 + log 2 + … + log n</a:t>
            </a:r>
            <a:br>
              <a:rPr lang="en-US" altLang="en-US">
                <a:sym typeface="Symbol" panose="05050102010706020507" pitchFamily="18" charset="2"/>
              </a:rPr>
            </a:br>
            <a:r>
              <a:rPr lang="en-US" altLang="en-US">
                <a:sym typeface="Symbol" panose="05050102010706020507" pitchFamily="18" charset="2"/>
              </a:rPr>
              <a:t>		      = log 1 x 2 x 3 x … x n</a:t>
            </a:r>
            <a:br>
              <a:rPr lang="en-US" altLang="en-US">
                <a:sym typeface="Symbol" panose="05050102010706020507" pitchFamily="18" charset="2"/>
              </a:rPr>
            </a:br>
            <a:r>
              <a:rPr lang="en-US" altLang="en-US">
                <a:sym typeface="Symbol" panose="05050102010706020507" pitchFamily="18" charset="2"/>
              </a:rPr>
              <a:t>		      = log n!</a:t>
            </a:r>
          </a:p>
          <a:p>
            <a:pPr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			      =  (n log n)</a:t>
            </a:r>
          </a:p>
          <a:p>
            <a:pPr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r>
              <a:rPr lang="en-US" altLang="en-US">
                <a:sym typeface="Symbol" panose="05050102010706020507" pitchFamily="18" charset="2"/>
              </a:rPr>
              <a:t>Application: algorithm for selection sort using priority queue</a:t>
            </a:r>
          </a:p>
        </p:txBody>
      </p:sp>
    </p:spTree>
    <p:extLst>
      <p:ext uri="{BB962C8B-B14F-4D97-AF65-F5344CB8AC3E}">
        <p14:creationId xmlns:p14="http://schemas.microsoft.com/office/powerpoint/2010/main" val="99065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9E90-F8E0-43E2-853E-5366F7E341DB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10FF-5E0E-4A78-9730-879A9AAB8FE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43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 of arithmetic series</a:t>
            </a:r>
          </a:p>
        </p:txBody>
      </p:sp>
      <p:sp>
        <p:nvSpPr>
          <p:cNvPr id="143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If a</a:t>
            </a:r>
            <a:r>
              <a:rPr lang="en-US" altLang="en-US" baseline="-25000">
                <a:sym typeface="Symbol" panose="05050102010706020507" pitchFamily="18" charset="2"/>
              </a:rPr>
              <a:t>1</a:t>
            </a:r>
            <a:r>
              <a:rPr lang="en-US" altLang="en-US">
                <a:sym typeface="Symbol" panose="05050102010706020507" pitchFamily="18" charset="2"/>
              </a:rPr>
              <a:t>, a</a:t>
            </a:r>
            <a:r>
              <a:rPr lang="en-US" altLang="en-US" baseline="-25000">
                <a:sym typeface="Symbol" panose="05050102010706020507" pitchFamily="18" charset="2"/>
              </a:rPr>
              <a:t>2</a:t>
            </a:r>
            <a:r>
              <a:rPr lang="en-US" altLang="en-US">
                <a:sym typeface="Symbol" panose="05050102010706020507" pitchFamily="18" charset="2"/>
              </a:rPr>
              <a:t>, …, a</a:t>
            </a:r>
            <a:r>
              <a:rPr lang="en-US" altLang="en-US" baseline="-25000">
                <a:sym typeface="Symbol" panose="05050102010706020507" pitchFamily="18" charset="2"/>
              </a:rPr>
              <a:t>n</a:t>
            </a:r>
            <a:r>
              <a:rPr lang="en-US" altLang="en-US">
                <a:sym typeface="Symbol" panose="05050102010706020507" pitchFamily="18" charset="2"/>
              </a:rPr>
              <a:t> is an </a:t>
            </a:r>
            <a:r>
              <a:rPr lang="en-US" altLang="en-US">
                <a:solidFill>
                  <a:schemeClr val="hlink"/>
                </a:solidFill>
                <a:sym typeface="Symbol" panose="05050102010706020507" pitchFamily="18" charset="2"/>
              </a:rPr>
              <a:t>arithmetic series</a:t>
            </a:r>
            <a:r>
              <a:rPr lang="en-US" altLang="en-US">
                <a:sym typeface="Symbol" panose="05050102010706020507" pitchFamily="18" charset="2"/>
              </a:rPr>
              <a:t>, then</a:t>
            </a:r>
          </a:p>
          <a:p>
            <a:pPr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</p:txBody>
      </p:sp>
      <p:graphicFrame>
        <p:nvGraphicFramePr>
          <p:cNvPr id="1433604" name="Object 4"/>
          <p:cNvGraphicFramePr>
            <a:graphicFrameLocks noChangeAspect="1"/>
          </p:cNvGraphicFramePr>
          <p:nvPr/>
        </p:nvGraphicFramePr>
        <p:xfrm>
          <a:off x="3048000" y="2514600"/>
          <a:ext cx="2674938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4" imgW="1117440" imgH="431640" progId="Equation.3">
                  <p:embed/>
                </p:oleObj>
              </mc:Choice>
              <mc:Fallback>
                <p:oleObj name="Equation" r:id="rId4" imgW="1117440" imgH="431640" progId="Equation.3">
                  <p:embed/>
                  <p:pic>
                    <p:nvPicPr>
                      <p:cNvPr id="14336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514600"/>
                        <a:ext cx="2674938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606" name="Rectangle 6"/>
          <p:cNvSpPr>
            <a:spLocks noChangeArrowheads="1"/>
          </p:cNvSpPr>
          <p:nvPr/>
        </p:nvSpPr>
        <p:spPr bwMode="auto">
          <a:xfrm>
            <a:off x="3048000" y="4449764"/>
            <a:ext cx="59426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>
                <a:sym typeface="Symbol" panose="05050102010706020507" pitchFamily="18" charset="2"/>
              </a:rPr>
              <a:t>e.g. </a:t>
            </a:r>
            <a:r>
              <a:rPr lang="en-US" altLang="en-US" sz="3200"/>
              <a:t>1 + 3 + 5 + 7 + … + 99 = ?</a:t>
            </a:r>
          </a:p>
        </p:txBody>
      </p:sp>
      <p:sp>
        <p:nvSpPr>
          <p:cNvPr id="1433607" name="Text Box 7"/>
          <p:cNvSpPr txBox="1">
            <a:spLocks noChangeArrowheads="1"/>
          </p:cNvSpPr>
          <p:nvPr/>
        </p:nvSpPr>
        <p:spPr bwMode="auto">
          <a:xfrm>
            <a:off x="4876801" y="5105401"/>
            <a:ext cx="30107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(series definition: a</a:t>
            </a:r>
            <a:r>
              <a:rPr lang="en-US" altLang="en-US" baseline="-25000"/>
              <a:t>i</a:t>
            </a:r>
            <a:r>
              <a:rPr lang="en-US" altLang="en-US"/>
              <a:t> = 2i-1)</a:t>
            </a:r>
          </a:p>
          <a:p>
            <a:r>
              <a:rPr lang="en-US" altLang="en-US"/>
              <a:t>This is </a:t>
            </a:r>
            <a:r>
              <a:rPr lang="en-US" altLang="en-US">
                <a:cs typeface="Arial" panose="020B0604020202020204" pitchFamily="34" charset="0"/>
              </a:rPr>
              <a:t>∑</a:t>
            </a:r>
            <a:r>
              <a:rPr lang="en-US" altLang="en-US"/>
              <a:t> </a:t>
            </a:r>
            <a:r>
              <a:rPr lang="en-US" altLang="en-US" baseline="-25000"/>
              <a:t>i = 1 to 50</a:t>
            </a:r>
            <a:r>
              <a:rPr lang="en-US" altLang="en-US"/>
              <a:t> (a</a:t>
            </a:r>
            <a:r>
              <a:rPr lang="en-US" altLang="en-US" baseline="-25000"/>
              <a:t>i</a:t>
            </a:r>
            <a:r>
              <a:rPr lang="en-US" alt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317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0F2E-3AD1-4AD4-B21C-88F322F678CB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96C5-D4C6-4F7B-B0FC-78C26AA3F27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43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Geometric series</a:t>
            </a:r>
          </a:p>
        </p:txBody>
      </p:sp>
      <p:sp>
        <p:nvSpPr>
          <p:cNvPr id="143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3657600"/>
          </a:xfrm>
        </p:spPr>
        <p:txBody>
          <a:bodyPr>
            <a:normAutofit fontScale="92500"/>
          </a:bodyPr>
          <a:lstStyle/>
          <a:p>
            <a:r>
              <a:rPr lang="en-US" altLang="en-US" sz="2800">
                <a:sym typeface="Symbol" panose="05050102010706020507" pitchFamily="18" charset="2"/>
              </a:rPr>
              <a:t>A </a:t>
            </a:r>
            <a:r>
              <a:rPr lang="en-US" altLang="en-US" sz="2800">
                <a:solidFill>
                  <a:schemeClr val="hlink"/>
                </a:solidFill>
                <a:sym typeface="Symbol" panose="05050102010706020507" pitchFamily="18" charset="2"/>
              </a:rPr>
              <a:t>geometric series</a:t>
            </a:r>
            <a:r>
              <a:rPr lang="en-US" altLang="en-US" sz="2800">
                <a:sym typeface="Symbol" panose="05050102010706020507" pitchFamily="18" charset="2"/>
              </a:rPr>
              <a:t> is a sequence of numbers such that the </a:t>
            </a:r>
            <a:r>
              <a:rPr lang="en-US" altLang="en-US" sz="2800">
                <a:solidFill>
                  <a:schemeClr val="hlink"/>
                </a:solidFill>
                <a:sym typeface="Symbol" panose="05050102010706020507" pitchFamily="18" charset="2"/>
              </a:rPr>
              <a:t>ratio</a:t>
            </a:r>
            <a:r>
              <a:rPr lang="en-US" altLang="en-US" sz="2800">
                <a:sym typeface="Symbol" panose="05050102010706020507" pitchFamily="18" charset="2"/>
              </a:rPr>
              <a:t> between any two successive members of the sequence is a </a:t>
            </a:r>
            <a:r>
              <a:rPr lang="en-US" altLang="en-US" sz="2800">
                <a:solidFill>
                  <a:schemeClr val="hlink"/>
                </a:solidFill>
                <a:sym typeface="Symbol" panose="05050102010706020507" pitchFamily="18" charset="2"/>
              </a:rPr>
              <a:t>constant</a:t>
            </a:r>
            <a:r>
              <a:rPr lang="en-US" altLang="en-US" sz="2800">
                <a:sym typeface="Symbol" panose="05050102010706020507" pitchFamily="18" charset="2"/>
              </a:rPr>
              <a:t>.</a:t>
            </a:r>
          </a:p>
          <a:p>
            <a:pPr>
              <a:buFontTx/>
              <a:buNone/>
            </a:pPr>
            <a:r>
              <a:rPr lang="en-US" altLang="en-US" sz="2800">
                <a:sym typeface="Symbol" panose="05050102010706020507" pitchFamily="18" charset="2"/>
              </a:rPr>
              <a:t>	e.g.: 1, 2, 4, 8, 16, 32	</a:t>
            </a:r>
          </a:p>
          <a:p>
            <a:pPr>
              <a:buFontTx/>
              <a:buNone/>
            </a:pPr>
            <a:r>
              <a:rPr lang="en-US" altLang="en-US" sz="2800">
                <a:sym typeface="Symbol" panose="05050102010706020507" pitchFamily="18" charset="2"/>
              </a:rPr>
              <a:t>	or 10, 20, 40, 80, 160</a:t>
            </a:r>
          </a:p>
          <a:p>
            <a:pPr>
              <a:buFontTx/>
              <a:buNone/>
            </a:pPr>
            <a:r>
              <a:rPr lang="en-US" altLang="en-US" sz="2800">
                <a:sym typeface="Symbol" panose="05050102010706020507" pitchFamily="18" charset="2"/>
              </a:rPr>
              <a:t>	or 1, ½, ¼, 1/8, 1/16</a:t>
            </a:r>
          </a:p>
          <a:p>
            <a:r>
              <a:rPr lang="en-US" altLang="en-US" sz="2800">
                <a:sym typeface="Symbol" panose="05050102010706020507" pitchFamily="18" charset="2"/>
              </a:rPr>
              <a:t>In general: </a:t>
            </a:r>
          </a:p>
        </p:txBody>
      </p:sp>
      <p:sp>
        <p:nvSpPr>
          <p:cNvPr id="1435652" name="Line 4"/>
          <p:cNvSpPr>
            <a:spLocks noChangeShapeType="1"/>
          </p:cNvSpPr>
          <p:nvPr/>
        </p:nvSpPr>
        <p:spPr bwMode="auto">
          <a:xfrm flipH="1">
            <a:off x="5029200" y="55260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653" name="Text Box 5"/>
          <p:cNvSpPr txBox="1">
            <a:spLocks noChangeArrowheads="1"/>
          </p:cNvSpPr>
          <p:nvPr/>
        </p:nvSpPr>
        <p:spPr bwMode="auto">
          <a:xfrm>
            <a:off x="5943600" y="5334000"/>
            <a:ext cx="23455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Recursive definition</a:t>
            </a:r>
          </a:p>
        </p:txBody>
      </p:sp>
      <p:sp>
        <p:nvSpPr>
          <p:cNvPr id="1435654" name="Line 6"/>
          <p:cNvSpPr>
            <a:spLocks noChangeShapeType="1"/>
          </p:cNvSpPr>
          <p:nvPr/>
        </p:nvSpPr>
        <p:spPr bwMode="auto">
          <a:xfrm flipH="1">
            <a:off x="5429250" y="6059488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655" name="Text Box 7"/>
          <p:cNvSpPr txBox="1">
            <a:spLocks noChangeArrowheads="1"/>
          </p:cNvSpPr>
          <p:nvPr/>
        </p:nvSpPr>
        <p:spPr bwMode="auto">
          <a:xfrm>
            <a:off x="6267450" y="5845175"/>
            <a:ext cx="36551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Closed form, or explicit formula</a:t>
            </a:r>
          </a:p>
        </p:txBody>
      </p:sp>
      <p:graphicFrame>
        <p:nvGraphicFramePr>
          <p:cNvPr id="1435656" name="Object 8"/>
          <p:cNvGraphicFramePr>
            <a:graphicFrameLocks noChangeAspect="1"/>
          </p:cNvGraphicFramePr>
          <p:nvPr/>
        </p:nvGraphicFramePr>
        <p:xfrm>
          <a:off x="3371851" y="5168900"/>
          <a:ext cx="1450975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4" imgW="571320" imgH="457200" progId="Equation.3">
                  <p:embed/>
                </p:oleObj>
              </mc:Choice>
              <mc:Fallback>
                <p:oleObj name="Equation" r:id="rId4" imgW="571320" imgH="457200" progId="Equation.3">
                  <p:embed/>
                  <p:pic>
                    <p:nvPicPr>
                      <p:cNvPr id="14356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1851" y="5168900"/>
                        <a:ext cx="1450975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657" name="Text Box 9"/>
          <p:cNvSpPr txBox="1">
            <a:spLocks noChangeArrowheads="1"/>
          </p:cNvSpPr>
          <p:nvPr/>
        </p:nvSpPr>
        <p:spPr bwMode="auto">
          <a:xfrm>
            <a:off x="2497139" y="5943600"/>
            <a:ext cx="5180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Or:</a:t>
            </a:r>
          </a:p>
        </p:txBody>
      </p:sp>
    </p:spTree>
    <p:extLst>
      <p:ext uri="{BB962C8B-B14F-4D97-AF65-F5344CB8AC3E}">
        <p14:creationId xmlns:p14="http://schemas.microsoft.com/office/powerpoint/2010/main" val="96989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02FB-1AD4-4FC5-A804-A71BA7019679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6B377-243A-4FC3-A054-8C7A69FD002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43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 of geometric series</a:t>
            </a:r>
          </a:p>
        </p:txBody>
      </p:sp>
      <p:sp>
        <p:nvSpPr>
          <p:cNvPr id="143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257801"/>
            <a:ext cx="8229600" cy="868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			</a:t>
            </a:r>
          </a:p>
          <a:p>
            <a:pPr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</p:txBody>
      </p:sp>
      <p:sp>
        <p:nvSpPr>
          <p:cNvPr id="1437700" name="Text Box 4"/>
          <p:cNvSpPr txBox="1">
            <a:spLocks noChangeArrowheads="1"/>
          </p:cNvSpPr>
          <p:nvPr/>
        </p:nvSpPr>
        <p:spPr bwMode="auto">
          <a:xfrm>
            <a:off x="6318250" y="1776413"/>
            <a:ext cx="1182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>
                <a:sym typeface="Symbol" panose="05050102010706020507" pitchFamily="18" charset="2"/>
              </a:rPr>
              <a:t>if r &lt; 1</a:t>
            </a:r>
            <a:endParaRPr lang="en-US" altLang="en-US" sz="2800"/>
          </a:p>
        </p:txBody>
      </p:sp>
      <p:graphicFrame>
        <p:nvGraphicFramePr>
          <p:cNvPr id="1437701" name="Object 5"/>
          <p:cNvGraphicFramePr>
            <a:graphicFrameLocks noChangeAspect="1"/>
          </p:cNvGraphicFramePr>
          <p:nvPr/>
        </p:nvGraphicFramePr>
        <p:xfrm>
          <a:off x="2590800" y="1771650"/>
          <a:ext cx="3429000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4" imgW="1523880" imgH="736560" progId="Equation.3">
                  <p:embed/>
                </p:oleObj>
              </mc:Choice>
              <mc:Fallback>
                <p:oleObj name="Equation" r:id="rId4" imgW="1523880" imgH="736560" progId="Equation.3">
                  <p:embed/>
                  <p:pic>
                    <p:nvPicPr>
                      <p:cNvPr id="14377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771650"/>
                        <a:ext cx="3429000" cy="165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702" name="Text Box 6"/>
          <p:cNvSpPr txBox="1">
            <a:spLocks noChangeArrowheads="1"/>
          </p:cNvSpPr>
          <p:nvPr/>
        </p:nvSpPr>
        <p:spPr bwMode="auto">
          <a:xfrm>
            <a:off x="6324600" y="2319338"/>
            <a:ext cx="1182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>
                <a:sym typeface="Symbol" panose="05050102010706020507" pitchFamily="18" charset="2"/>
              </a:rPr>
              <a:t>if r &gt; 1</a:t>
            </a:r>
            <a:endParaRPr lang="en-US" altLang="en-US" sz="2800"/>
          </a:p>
        </p:txBody>
      </p:sp>
      <p:sp>
        <p:nvSpPr>
          <p:cNvPr id="1437703" name="Text Box 7"/>
          <p:cNvSpPr txBox="1">
            <a:spLocks noChangeArrowheads="1"/>
          </p:cNvSpPr>
          <p:nvPr/>
        </p:nvSpPr>
        <p:spPr bwMode="auto">
          <a:xfrm>
            <a:off x="6324600" y="2852738"/>
            <a:ext cx="1182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>
                <a:sym typeface="Symbol" panose="05050102010706020507" pitchFamily="18" charset="2"/>
              </a:rPr>
              <a:t>if r = 1</a:t>
            </a:r>
            <a:endParaRPr lang="en-US" altLang="en-US" sz="2800"/>
          </a:p>
        </p:txBody>
      </p:sp>
      <p:graphicFrame>
        <p:nvGraphicFramePr>
          <p:cNvPr id="1437704" name="Object 8"/>
          <p:cNvGraphicFramePr>
            <a:graphicFrameLocks noChangeAspect="1"/>
          </p:cNvGraphicFramePr>
          <p:nvPr/>
        </p:nvGraphicFramePr>
        <p:xfrm>
          <a:off x="4114800" y="3581400"/>
          <a:ext cx="22860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6" imgW="1041120" imgH="1320480" progId="Equation.3">
                  <p:embed/>
                </p:oleObj>
              </mc:Choice>
              <mc:Fallback>
                <p:oleObj name="Equation" r:id="rId6" imgW="1041120" imgH="1320480" progId="Equation.3">
                  <p:embed/>
                  <p:pic>
                    <p:nvPicPr>
                      <p:cNvPr id="14377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581400"/>
                        <a:ext cx="228600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742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4CDF-0103-4FAC-88B5-76047F8001AC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78F1-04D2-402C-8345-CF39885B37D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3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 of geometric series</a:t>
            </a:r>
          </a:p>
        </p:txBody>
      </p:sp>
      <p:sp>
        <p:nvSpPr>
          <p:cNvPr id="143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257801"/>
            <a:ext cx="8229600" cy="868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			</a:t>
            </a:r>
          </a:p>
          <a:p>
            <a:pPr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</p:txBody>
      </p:sp>
      <p:sp>
        <p:nvSpPr>
          <p:cNvPr id="1439748" name="Text Box 4"/>
          <p:cNvSpPr txBox="1">
            <a:spLocks noChangeArrowheads="1"/>
          </p:cNvSpPr>
          <p:nvPr/>
        </p:nvSpPr>
        <p:spPr bwMode="auto">
          <a:xfrm>
            <a:off x="6318250" y="1776413"/>
            <a:ext cx="1182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>
                <a:sym typeface="Symbol" panose="05050102010706020507" pitchFamily="18" charset="2"/>
              </a:rPr>
              <a:t>if r &lt; 1</a:t>
            </a:r>
            <a:endParaRPr lang="en-US" altLang="en-US" sz="2800"/>
          </a:p>
        </p:txBody>
      </p:sp>
      <p:graphicFrame>
        <p:nvGraphicFramePr>
          <p:cNvPr id="1439749" name="Object 5"/>
          <p:cNvGraphicFramePr>
            <a:graphicFrameLocks noChangeAspect="1"/>
          </p:cNvGraphicFramePr>
          <p:nvPr/>
        </p:nvGraphicFramePr>
        <p:xfrm>
          <a:off x="2590800" y="1771650"/>
          <a:ext cx="3429000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4" imgW="1523880" imgH="736560" progId="Equation.3">
                  <p:embed/>
                </p:oleObj>
              </mc:Choice>
              <mc:Fallback>
                <p:oleObj name="Equation" r:id="rId4" imgW="1523880" imgH="736560" progId="Equation.3">
                  <p:embed/>
                  <p:pic>
                    <p:nvPicPr>
                      <p:cNvPr id="14397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771650"/>
                        <a:ext cx="3429000" cy="165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9750" name="Text Box 6"/>
          <p:cNvSpPr txBox="1">
            <a:spLocks noChangeArrowheads="1"/>
          </p:cNvSpPr>
          <p:nvPr/>
        </p:nvSpPr>
        <p:spPr bwMode="auto">
          <a:xfrm>
            <a:off x="6324600" y="2319338"/>
            <a:ext cx="1182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>
                <a:sym typeface="Symbol" panose="05050102010706020507" pitchFamily="18" charset="2"/>
              </a:rPr>
              <a:t>if r &gt; 1</a:t>
            </a:r>
            <a:endParaRPr lang="en-US" altLang="en-US" sz="2800"/>
          </a:p>
        </p:txBody>
      </p:sp>
      <p:sp>
        <p:nvSpPr>
          <p:cNvPr id="1439751" name="Text Box 7"/>
          <p:cNvSpPr txBox="1">
            <a:spLocks noChangeArrowheads="1"/>
          </p:cNvSpPr>
          <p:nvPr/>
        </p:nvSpPr>
        <p:spPr bwMode="auto">
          <a:xfrm>
            <a:off x="6324600" y="2852738"/>
            <a:ext cx="1182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>
                <a:sym typeface="Symbol" panose="05050102010706020507" pitchFamily="18" charset="2"/>
              </a:rPr>
              <a:t>if r = 1</a:t>
            </a:r>
            <a:endParaRPr lang="en-US" altLang="en-US" sz="2800"/>
          </a:p>
        </p:txBody>
      </p:sp>
      <p:graphicFrame>
        <p:nvGraphicFramePr>
          <p:cNvPr id="1439752" name="Object 8"/>
          <p:cNvGraphicFramePr>
            <a:graphicFrameLocks noChangeAspect="1"/>
          </p:cNvGraphicFramePr>
          <p:nvPr/>
        </p:nvGraphicFramePr>
        <p:xfrm>
          <a:off x="2590801" y="3554414"/>
          <a:ext cx="6327775" cy="292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6" imgW="2882880" imgH="1333440" progId="Equation.3">
                  <p:embed/>
                </p:oleObj>
              </mc:Choice>
              <mc:Fallback>
                <p:oleObj name="Equation" r:id="rId6" imgW="2882880" imgH="1333440" progId="Equation.3">
                  <p:embed/>
                  <p:pic>
                    <p:nvPicPr>
                      <p:cNvPr id="143975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1" y="3554414"/>
                        <a:ext cx="6327775" cy="292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9481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5A02-335B-4F4C-9C73-F93102E7A0FB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E844-377F-424A-8EFD-6936C7BFF8D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4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Important formulas</a:t>
            </a:r>
          </a:p>
        </p:txBody>
      </p:sp>
      <p:graphicFrame>
        <p:nvGraphicFramePr>
          <p:cNvPr id="1441795" name="Object 3"/>
          <p:cNvGraphicFramePr>
            <a:graphicFrameLocks noChangeAspect="1"/>
          </p:cNvGraphicFramePr>
          <p:nvPr/>
        </p:nvGraphicFramePr>
        <p:xfrm>
          <a:off x="2133600" y="2438400"/>
          <a:ext cx="4343400" cy="265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4" imgW="2222280" imgH="1358640" progId="Equation.3">
                  <p:embed/>
                </p:oleObj>
              </mc:Choice>
              <mc:Fallback>
                <p:oleObj name="Equation" r:id="rId4" imgW="2222280" imgH="1358640" progId="Equation.3">
                  <p:embed/>
                  <p:pic>
                    <p:nvPicPr>
                      <p:cNvPr id="144179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438400"/>
                        <a:ext cx="4343400" cy="265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1796" name="Object 4"/>
          <p:cNvGraphicFramePr>
            <a:graphicFrameLocks noChangeAspect="1"/>
          </p:cNvGraphicFramePr>
          <p:nvPr/>
        </p:nvGraphicFramePr>
        <p:xfrm>
          <a:off x="6570663" y="1828800"/>
          <a:ext cx="362585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6" imgW="1968480" imgH="2234880" progId="Equation.3">
                  <p:embed/>
                </p:oleObj>
              </mc:Choice>
              <mc:Fallback>
                <p:oleObj name="Equation" r:id="rId6" imgW="1968480" imgH="2234880" progId="Equation.3">
                  <p:embed/>
                  <p:pic>
                    <p:nvPicPr>
                      <p:cNvPr id="14417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0663" y="1828800"/>
                        <a:ext cx="362585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6895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F89F3-0F8D-4FDF-A04F-21BDE669424C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F917B-7D31-43B1-A374-F5307CC60D3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4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 manipulation rules</a:t>
            </a:r>
          </a:p>
        </p:txBody>
      </p:sp>
      <p:sp>
        <p:nvSpPr>
          <p:cNvPr id="144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endParaRPr lang="en-US" altLang="en-US">
              <a:sym typeface="Symbol" panose="05050102010706020507" pitchFamily="18" charset="2"/>
            </a:endParaRPr>
          </a:p>
          <a:p>
            <a:endParaRPr lang="en-US" altLang="en-US">
              <a:sym typeface="Symbol" panose="05050102010706020507" pitchFamily="18" charset="2"/>
            </a:endParaRPr>
          </a:p>
          <a:p>
            <a:endParaRPr lang="en-US" altLang="en-US">
              <a:sym typeface="Symbol" panose="05050102010706020507" pitchFamily="18" charset="2"/>
            </a:endParaRPr>
          </a:p>
          <a:p>
            <a:endParaRPr lang="en-US" altLang="en-US">
              <a:sym typeface="Symbol" panose="05050102010706020507" pitchFamily="18" charset="2"/>
            </a:endParaRPr>
          </a:p>
        </p:txBody>
      </p:sp>
      <p:graphicFrame>
        <p:nvGraphicFramePr>
          <p:cNvPr id="1443844" name="Object 4"/>
          <p:cNvGraphicFramePr>
            <a:graphicFrameLocks noChangeAspect="1"/>
          </p:cNvGraphicFramePr>
          <p:nvPr/>
        </p:nvGraphicFramePr>
        <p:xfrm>
          <a:off x="3124200" y="1600201"/>
          <a:ext cx="3429000" cy="215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4" imgW="1574640" imgH="990360" progId="Equation.3">
                  <p:embed/>
                </p:oleObj>
              </mc:Choice>
              <mc:Fallback>
                <p:oleObj name="Equation" r:id="rId4" imgW="1574640" imgH="990360" progId="Equation.3">
                  <p:embed/>
                  <p:pic>
                    <p:nvPicPr>
                      <p:cNvPr id="14438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600201"/>
                        <a:ext cx="3429000" cy="215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845" name="Text Box 5"/>
          <p:cNvSpPr txBox="1">
            <a:spLocks noChangeArrowheads="1"/>
          </p:cNvSpPr>
          <p:nvPr/>
        </p:nvSpPr>
        <p:spPr bwMode="auto">
          <a:xfrm>
            <a:off x="3200400" y="4114800"/>
            <a:ext cx="1274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Example: </a:t>
            </a:r>
          </a:p>
        </p:txBody>
      </p:sp>
      <p:graphicFrame>
        <p:nvGraphicFramePr>
          <p:cNvPr id="1443846" name="Object 6"/>
          <p:cNvGraphicFramePr>
            <a:graphicFrameLocks noChangeAspect="1"/>
          </p:cNvGraphicFramePr>
          <p:nvPr/>
        </p:nvGraphicFramePr>
        <p:xfrm>
          <a:off x="4408489" y="4495800"/>
          <a:ext cx="2173287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6" imgW="939600" imgH="888840" progId="Equation.3">
                  <p:embed/>
                </p:oleObj>
              </mc:Choice>
              <mc:Fallback>
                <p:oleObj name="Equation" r:id="rId6" imgW="939600" imgH="888840" progId="Equation.3">
                  <p:embed/>
                  <p:pic>
                    <p:nvPicPr>
                      <p:cNvPr id="14438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8489" y="4495800"/>
                        <a:ext cx="2173287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4931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828C-776F-4B7F-82EF-F24352438B9E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4346-137F-47F6-B542-220A66C7E89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44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 manipulation rules</a:t>
            </a:r>
          </a:p>
        </p:txBody>
      </p:sp>
      <p:sp>
        <p:nvSpPr>
          <p:cNvPr id="144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endParaRPr lang="en-US" altLang="en-US">
              <a:sym typeface="Symbol" panose="05050102010706020507" pitchFamily="18" charset="2"/>
            </a:endParaRPr>
          </a:p>
          <a:p>
            <a:endParaRPr lang="en-US" altLang="en-US">
              <a:sym typeface="Symbol" panose="05050102010706020507" pitchFamily="18" charset="2"/>
            </a:endParaRPr>
          </a:p>
          <a:p>
            <a:endParaRPr lang="en-US" altLang="en-US">
              <a:sym typeface="Symbol" panose="05050102010706020507" pitchFamily="18" charset="2"/>
            </a:endParaRPr>
          </a:p>
          <a:p>
            <a:endParaRPr lang="en-US" altLang="en-US">
              <a:sym typeface="Symbol" panose="05050102010706020507" pitchFamily="18" charset="2"/>
            </a:endParaRPr>
          </a:p>
        </p:txBody>
      </p:sp>
      <p:graphicFrame>
        <p:nvGraphicFramePr>
          <p:cNvPr id="1445892" name="Object 4"/>
          <p:cNvGraphicFramePr>
            <a:graphicFrameLocks noChangeAspect="1"/>
          </p:cNvGraphicFramePr>
          <p:nvPr/>
        </p:nvGraphicFramePr>
        <p:xfrm>
          <a:off x="3124200" y="1600201"/>
          <a:ext cx="3429000" cy="215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4" imgW="1574640" imgH="990360" progId="Equation.3">
                  <p:embed/>
                </p:oleObj>
              </mc:Choice>
              <mc:Fallback>
                <p:oleObj name="Equation" r:id="rId4" imgW="1574640" imgH="990360" progId="Equation.3">
                  <p:embed/>
                  <p:pic>
                    <p:nvPicPr>
                      <p:cNvPr id="14458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600201"/>
                        <a:ext cx="3429000" cy="215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5893" name="Text Box 5"/>
          <p:cNvSpPr txBox="1">
            <a:spLocks noChangeArrowheads="1"/>
          </p:cNvSpPr>
          <p:nvPr/>
        </p:nvSpPr>
        <p:spPr bwMode="auto">
          <a:xfrm>
            <a:off x="2514600" y="4038600"/>
            <a:ext cx="1274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Example: </a:t>
            </a:r>
          </a:p>
        </p:txBody>
      </p:sp>
      <p:graphicFrame>
        <p:nvGraphicFramePr>
          <p:cNvPr id="1445894" name="Object 6"/>
          <p:cNvGraphicFramePr>
            <a:graphicFrameLocks noChangeAspect="1"/>
          </p:cNvGraphicFramePr>
          <p:nvPr/>
        </p:nvGraphicFramePr>
        <p:xfrm>
          <a:off x="3048001" y="4495800"/>
          <a:ext cx="6696075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6" imgW="2895480" imgH="888840" progId="Equation.3">
                  <p:embed/>
                </p:oleObj>
              </mc:Choice>
              <mc:Fallback>
                <p:oleObj name="Equation" r:id="rId6" imgW="2895480" imgH="888840" progId="Equation.3">
                  <p:embed/>
                  <p:pic>
                    <p:nvPicPr>
                      <p:cNvPr id="14458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1" y="4495800"/>
                        <a:ext cx="6696075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627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392C8-24BD-46AD-9DAD-87C52839BB1A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FE3E-9E39-49FE-A791-C37905F45CF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37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</a:t>
            </a:r>
          </a:p>
        </p:txBody>
      </p:sp>
      <p:sp>
        <p:nvSpPr>
          <p:cNvPr id="137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ym typeface="Symbol" panose="05050102010706020507" pitchFamily="18" charset="2"/>
              </a:rPr>
              <a:t></a:t>
            </a:r>
            <a:r>
              <a:rPr lang="en-US" altLang="en-US" baseline="-25000">
                <a:sym typeface="Symbol" panose="05050102010706020507" pitchFamily="18" charset="2"/>
              </a:rPr>
              <a:t>i=1..n</a:t>
            </a:r>
            <a:r>
              <a:rPr lang="en-US" altLang="en-US">
                <a:sym typeface="Symbol" panose="05050102010706020507" pitchFamily="18" charset="2"/>
              </a:rPr>
              <a:t> n / 2</a:t>
            </a:r>
            <a:r>
              <a:rPr lang="en-US" altLang="en-US" baseline="30000">
                <a:sym typeface="Symbol" panose="05050102010706020507" pitchFamily="18" charset="2"/>
              </a:rPr>
              <a:t>i </a:t>
            </a:r>
            <a:r>
              <a:rPr lang="en-US" altLang="en-US">
                <a:sym typeface="Symbol" panose="05050102010706020507" pitchFamily="18" charset="2"/>
              </a:rPr>
              <a:t>= n * </a:t>
            </a:r>
            <a:r>
              <a:rPr lang="en-US" altLang="en-US" baseline="-25000">
                <a:sym typeface="Symbol" panose="05050102010706020507" pitchFamily="18" charset="2"/>
              </a:rPr>
              <a:t>i=1..n </a:t>
            </a:r>
            <a:r>
              <a:rPr lang="en-US" altLang="en-US">
                <a:sym typeface="Symbol" panose="05050102010706020507" pitchFamily="18" charset="2"/>
              </a:rPr>
              <a:t>(½)</a:t>
            </a:r>
            <a:r>
              <a:rPr lang="en-US" altLang="en-US" baseline="30000">
                <a:sym typeface="Symbol" panose="05050102010706020507" pitchFamily="18" charset="2"/>
              </a:rPr>
              <a:t>i</a:t>
            </a:r>
            <a:r>
              <a:rPr lang="en-US" altLang="en-US">
                <a:sym typeface="Symbol" panose="05050102010706020507" pitchFamily="18" charset="2"/>
              </a:rPr>
              <a:t> = ?</a:t>
            </a:r>
          </a:p>
          <a:p>
            <a:endParaRPr lang="en-US" altLang="en-US">
              <a:sym typeface="Symbol" panose="05050102010706020507" pitchFamily="18" charset="2"/>
            </a:endParaRPr>
          </a:p>
          <a:p>
            <a:r>
              <a:rPr lang="en-US" altLang="en-US">
                <a:sym typeface="Symbol" panose="05050102010706020507" pitchFamily="18" charset="2"/>
              </a:rPr>
              <a:t>using the formula for geometric series:</a:t>
            </a:r>
          </a:p>
          <a:p>
            <a:pPr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	</a:t>
            </a:r>
            <a:r>
              <a:rPr lang="en-US" altLang="en-US" baseline="-25000">
                <a:sym typeface="Symbol" panose="05050102010706020507" pitchFamily="18" charset="2"/>
              </a:rPr>
              <a:t>i=0..n </a:t>
            </a:r>
            <a:r>
              <a:rPr lang="en-US" altLang="en-US">
                <a:sym typeface="Symbol" panose="05050102010706020507" pitchFamily="18" charset="2"/>
              </a:rPr>
              <a:t>(½)</a:t>
            </a:r>
            <a:r>
              <a:rPr lang="en-US" altLang="en-US" baseline="30000">
                <a:sym typeface="Symbol" panose="05050102010706020507" pitchFamily="18" charset="2"/>
              </a:rPr>
              <a:t>i </a:t>
            </a:r>
            <a:r>
              <a:rPr lang="en-US" altLang="en-US">
                <a:sym typeface="Symbol" panose="05050102010706020507" pitchFamily="18" charset="2"/>
              </a:rPr>
              <a:t>= 1 + ½ + ¼ + … (½)</a:t>
            </a:r>
            <a:r>
              <a:rPr lang="en-US" altLang="en-US" baseline="30000">
                <a:sym typeface="Symbol" panose="05050102010706020507" pitchFamily="18" charset="2"/>
              </a:rPr>
              <a:t>n </a:t>
            </a:r>
            <a:r>
              <a:rPr lang="en-US" altLang="en-US">
                <a:sym typeface="Symbol" panose="05050102010706020507" pitchFamily="18" charset="2"/>
              </a:rPr>
              <a:t>= 2</a:t>
            </a:r>
          </a:p>
          <a:p>
            <a:pPr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	</a:t>
            </a:r>
          </a:p>
          <a:p>
            <a:r>
              <a:rPr lang="en-US" altLang="en-US">
                <a:sym typeface="Symbol" panose="05050102010706020507" pitchFamily="18" charset="2"/>
              </a:rPr>
              <a:t>Application: algorithm for allocating dynamic memories</a:t>
            </a:r>
          </a:p>
        </p:txBody>
      </p:sp>
    </p:spTree>
    <p:extLst>
      <p:ext uri="{BB962C8B-B14F-4D97-AF65-F5344CB8AC3E}">
        <p14:creationId xmlns:p14="http://schemas.microsoft.com/office/powerpoint/2010/main" val="404384255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288</TotalTime>
  <Words>251</Words>
  <Application>Microsoft Office PowerPoint</Application>
  <PresentationFormat>Widescreen</PresentationFormat>
  <Paragraphs>96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Wisp</vt:lpstr>
      <vt:lpstr>Equation</vt:lpstr>
      <vt:lpstr>Arithmetic series</vt:lpstr>
      <vt:lpstr>Sum of arithmetic series</vt:lpstr>
      <vt:lpstr>Geometric series</vt:lpstr>
      <vt:lpstr>Sum of geometric series</vt:lpstr>
      <vt:lpstr>Sum of geometric series</vt:lpstr>
      <vt:lpstr>Important formulas</vt:lpstr>
      <vt:lpstr>Sum manipulation rules</vt:lpstr>
      <vt:lpstr>Sum manipulation rules</vt:lpstr>
      <vt:lpstr>Examples</vt:lpstr>
      <vt:lpstr>Examples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34</cp:revision>
  <dcterms:created xsi:type="dcterms:W3CDTF">2016-08-31T19:16:09Z</dcterms:created>
  <dcterms:modified xsi:type="dcterms:W3CDTF">2019-10-24T04:37:55Z</dcterms:modified>
</cp:coreProperties>
</file>