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76" r:id="rId2"/>
    <p:sldId id="277" r:id="rId3"/>
    <p:sldId id="278" r:id="rId4"/>
    <p:sldId id="279" r:id="rId5"/>
    <p:sldId id="280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K-means Clustering</a:t>
            </a:r>
          </a:p>
        </p:txBody>
      </p:sp>
      <p:sp>
        <p:nvSpPr>
          <p:cNvPr id="159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1"/>
            <a:ext cx="9328990" cy="2747681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200" dirty="0" err="1"/>
              <a:t>Partitional</a:t>
            </a:r>
            <a:r>
              <a:rPr lang="en-US" altLang="en-US" sz="2200" dirty="0"/>
              <a:t> clustering approach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200" dirty="0"/>
              <a:t>Each cluster is associated with a </a:t>
            </a:r>
            <a:r>
              <a:rPr lang="en-US" altLang="en-US" sz="2200" dirty="0">
                <a:solidFill>
                  <a:srgbClr val="FFCC00"/>
                </a:solidFill>
              </a:rPr>
              <a:t>centroid</a:t>
            </a:r>
            <a:r>
              <a:rPr lang="en-US" altLang="en-US" sz="2200" dirty="0"/>
              <a:t> (center point)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200" dirty="0"/>
              <a:t>Each point is assigned to the cluster with the closest centroid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200" dirty="0"/>
              <a:t>Number of clusters, K, must be specified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200" dirty="0"/>
              <a:t>The basic algorithm is very simple</a:t>
            </a:r>
          </a:p>
        </p:txBody>
      </p:sp>
      <p:graphicFrame>
        <p:nvGraphicFramePr>
          <p:cNvPr id="1592324" name="Object 4"/>
          <p:cNvGraphicFramePr>
            <a:graphicFrameLocks noChangeAspect="1"/>
          </p:cNvGraphicFramePr>
          <p:nvPr/>
        </p:nvGraphicFramePr>
        <p:xfrm>
          <a:off x="1981200" y="4133850"/>
          <a:ext cx="815340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Bitmap Image" r:id="rId3" imgW="9784928" imgH="3177815" progId="Paint.Picture">
                  <p:embed/>
                </p:oleObj>
              </mc:Choice>
              <mc:Fallback>
                <p:oleObj name="Bitmap Image" r:id="rId3" imgW="9784928" imgH="317781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20143"/>
                      <a:stretch>
                        <a:fillRect/>
                      </a:stretch>
                    </p:blipFill>
                    <p:spPr bwMode="auto">
                      <a:xfrm>
                        <a:off x="1981200" y="4133850"/>
                        <a:ext cx="8153400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7772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10 Clusters Example</a:t>
            </a:r>
          </a:p>
        </p:txBody>
      </p:sp>
      <p:pic>
        <p:nvPicPr>
          <p:cNvPr id="16025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063626"/>
            <a:ext cx="3354388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25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063626"/>
            <a:ext cx="3354388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25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502026"/>
            <a:ext cx="3354388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256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502026"/>
            <a:ext cx="3354388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02567" name="Text Box 7"/>
          <p:cNvSpPr txBox="1">
            <a:spLocks noChangeArrowheads="1"/>
          </p:cNvSpPr>
          <p:nvPr/>
        </p:nvSpPr>
        <p:spPr bwMode="auto">
          <a:xfrm>
            <a:off x="2209800" y="5957888"/>
            <a:ext cx="800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Starting with two initial centroids in one cluster of each pair of clusters</a:t>
            </a:r>
          </a:p>
        </p:txBody>
      </p:sp>
    </p:spTree>
    <p:extLst>
      <p:ext uri="{BB962C8B-B14F-4D97-AF65-F5344CB8AC3E}">
        <p14:creationId xmlns:p14="http://schemas.microsoft.com/office/powerpoint/2010/main" val="2513670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10 Clusters Example</a:t>
            </a:r>
          </a:p>
        </p:txBody>
      </p:sp>
      <p:sp>
        <p:nvSpPr>
          <p:cNvPr id="1603587" name="Text Box 3"/>
          <p:cNvSpPr txBox="1">
            <a:spLocks noChangeArrowheads="1"/>
          </p:cNvSpPr>
          <p:nvPr/>
        </p:nvSpPr>
        <p:spPr bwMode="auto">
          <a:xfrm>
            <a:off x="2590800" y="5943600"/>
            <a:ext cx="7315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603588" name="Text Box 4"/>
          <p:cNvSpPr txBox="1">
            <a:spLocks noChangeArrowheads="1"/>
          </p:cNvSpPr>
          <p:nvPr/>
        </p:nvSpPr>
        <p:spPr bwMode="auto">
          <a:xfrm>
            <a:off x="2209800" y="5957889"/>
            <a:ext cx="8001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Starting with some pairs of clusters having three initial centroids, while other have only one.</a:t>
            </a:r>
          </a:p>
        </p:txBody>
      </p:sp>
      <p:pic>
        <p:nvPicPr>
          <p:cNvPr id="160358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990601"/>
            <a:ext cx="6700838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359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990601"/>
            <a:ext cx="6700838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359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990601"/>
            <a:ext cx="6700838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359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990601"/>
            <a:ext cx="6700838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394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10 Clusters Example</a:t>
            </a:r>
          </a:p>
        </p:txBody>
      </p:sp>
      <p:sp>
        <p:nvSpPr>
          <p:cNvPr id="1604611" name="Text Box 3"/>
          <p:cNvSpPr txBox="1">
            <a:spLocks noChangeArrowheads="1"/>
          </p:cNvSpPr>
          <p:nvPr/>
        </p:nvSpPr>
        <p:spPr bwMode="auto">
          <a:xfrm>
            <a:off x="2590800" y="5943600"/>
            <a:ext cx="7315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604612" name="Text Box 4"/>
          <p:cNvSpPr txBox="1">
            <a:spLocks noChangeArrowheads="1"/>
          </p:cNvSpPr>
          <p:nvPr/>
        </p:nvSpPr>
        <p:spPr bwMode="auto">
          <a:xfrm>
            <a:off x="2209800" y="5957889"/>
            <a:ext cx="8001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Starting with some pairs of clusters having three initial centroids, while other have only one.</a:t>
            </a:r>
          </a:p>
        </p:txBody>
      </p:sp>
      <p:pic>
        <p:nvPicPr>
          <p:cNvPr id="16046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990601"/>
            <a:ext cx="3354388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46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214" y="990601"/>
            <a:ext cx="3354387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461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352801"/>
            <a:ext cx="3354388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461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352801"/>
            <a:ext cx="3354388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2272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Solutions to Initial Centroids Problem</a:t>
            </a:r>
          </a:p>
        </p:txBody>
      </p:sp>
      <p:sp>
        <p:nvSpPr>
          <p:cNvPr id="160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Multiple runs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Helps, but probability is not on your side</a:t>
            </a:r>
          </a:p>
          <a:p>
            <a:pPr>
              <a:lnSpc>
                <a:spcPct val="90000"/>
              </a:lnSpc>
            </a:pPr>
            <a:r>
              <a:rPr lang="en-US" altLang="en-US"/>
              <a:t>Sample and use hierarchical clustering to determine initial centroids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Select more than k initial centroids and then select among these initial centroids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Select most widely separated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Postprocessing</a:t>
            </a:r>
          </a:p>
          <a:p>
            <a:pPr>
              <a:lnSpc>
                <a:spcPct val="90000"/>
              </a:lnSpc>
            </a:pPr>
            <a:r>
              <a:rPr lang="en-US" altLang="en-US"/>
              <a:t>Bisecting K-means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Not as susceptible to initialization issues</a:t>
            </a:r>
          </a:p>
        </p:txBody>
      </p:sp>
    </p:spTree>
    <p:extLst>
      <p:ext uri="{BB962C8B-B14F-4D97-AF65-F5344CB8AC3E}">
        <p14:creationId xmlns:p14="http://schemas.microsoft.com/office/powerpoint/2010/main" val="385377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66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Handling Empty Clusters</a:t>
            </a:r>
          </a:p>
        </p:txBody>
      </p:sp>
      <p:sp>
        <p:nvSpPr>
          <p:cNvPr id="16066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Basic K-means algorithm can yield empty clusters</a:t>
            </a:r>
          </a:p>
          <a:p>
            <a:pPr lvl="4"/>
            <a:endParaRPr lang="en-US" altLang="en-US"/>
          </a:p>
          <a:p>
            <a:r>
              <a:rPr lang="en-US" altLang="en-US"/>
              <a:t>Several strategies</a:t>
            </a:r>
          </a:p>
          <a:p>
            <a:pPr lvl="1"/>
            <a:r>
              <a:rPr lang="en-US" altLang="en-US"/>
              <a:t>Choose the point that contributes most to SSE</a:t>
            </a:r>
          </a:p>
          <a:p>
            <a:pPr lvl="1"/>
            <a:r>
              <a:rPr lang="en-US" altLang="en-US"/>
              <a:t>Choose a point from the cluster with the highest SSE</a:t>
            </a:r>
          </a:p>
          <a:p>
            <a:pPr lvl="1"/>
            <a:r>
              <a:rPr lang="en-US" altLang="en-US"/>
              <a:t>If there are several empty clusters, the above can be repeated several times.</a:t>
            </a:r>
          </a:p>
        </p:txBody>
      </p:sp>
    </p:spTree>
    <p:extLst>
      <p:ext uri="{BB962C8B-B14F-4D97-AF65-F5344CB8AC3E}">
        <p14:creationId xmlns:p14="http://schemas.microsoft.com/office/powerpoint/2010/main" val="2524763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Updating Centers Incrementally</a:t>
            </a:r>
          </a:p>
        </p:txBody>
      </p:sp>
      <p:sp>
        <p:nvSpPr>
          <p:cNvPr id="160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 the basic K-means algorithm, centroids are updated after all points are assigned to a centroid</a:t>
            </a:r>
          </a:p>
          <a:p>
            <a:pPr lvl="4"/>
            <a:endParaRPr lang="en-US" altLang="en-US"/>
          </a:p>
          <a:p>
            <a:r>
              <a:rPr lang="en-US" altLang="en-US"/>
              <a:t>An alternative is to update the centroids after each assignment (incremental approach)</a:t>
            </a:r>
          </a:p>
          <a:p>
            <a:pPr lvl="1"/>
            <a:r>
              <a:rPr lang="en-US" altLang="en-US"/>
              <a:t>Each assignment updates zero or two centroids</a:t>
            </a:r>
          </a:p>
          <a:p>
            <a:pPr lvl="1"/>
            <a:r>
              <a:rPr lang="en-US" altLang="en-US"/>
              <a:t>More expensive</a:t>
            </a:r>
          </a:p>
          <a:p>
            <a:pPr lvl="1"/>
            <a:r>
              <a:rPr lang="en-US" altLang="en-US"/>
              <a:t>Introduces an order dependency</a:t>
            </a:r>
          </a:p>
          <a:p>
            <a:pPr lvl="1"/>
            <a:r>
              <a:rPr lang="en-US" altLang="en-US"/>
              <a:t>Never get an empty cluster</a:t>
            </a:r>
          </a:p>
          <a:p>
            <a:pPr lvl="1"/>
            <a:r>
              <a:rPr lang="en-US" altLang="en-US"/>
              <a:t>Can use “weights” to change the impact</a:t>
            </a:r>
          </a:p>
        </p:txBody>
      </p:sp>
    </p:spTree>
    <p:extLst>
      <p:ext uri="{BB962C8B-B14F-4D97-AF65-F5344CB8AC3E}">
        <p14:creationId xmlns:p14="http://schemas.microsoft.com/office/powerpoint/2010/main" val="3960920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Pre-processing and Post-processing</a:t>
            </a:r>
          </a:p>
        </p:txBody>
      </p:sp>
      <p:sp>
        <p:nvSpPr>
          <p:cNvPr id="160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Pre-processing</a:t>
            </a:r>
          </a:p>
          <a:p>
            <a:pPr lvl="1"/>
            <a:r>
              <a:rPr lang="en-US" altLang="en-US"/>
              <a:t>Normalize the data</a:t>
            </a:r>
          </a:p>
          <a:p>
            <a:pPr lvl="1"/>
            <a:r>
              <a:rPr lang="en-US" altLang="en-US"/>
              <a:t>Eliminate outliers</a:t>
            </a:r>
          </a:p>
          <a:p>
            <a:pPr lvl="4"/>
            <a:endParaRPr lang="en-US" altLang="en-US" sz="800"/>
          </a:p>
          <a:p>
            <a:r>
              <a:rPr lang="en-US" altLang="en-US"/>
              <a:t>Post-processing</a:t>
            </a:r>
          </a:p>
          <a:p>
            <a:pPr lvl="1"/>
            <a:r>
              <a:rPr lang="en-US" altLang="en-US"/>
              <a:t>Eliminate small clusters that may represent outliers</a:t>
            </a:r>
          </a:p>
          <a:p>
            <a:pPr lvl="1"/>
            <a:r>
              <a:rPr lang="en-US" altLang="en-US"/>
              <a:t>Split ‘loose’ clusters, i.e., clusters with relatively high SSE</a:t>
            </a:r>
          </a:p>
          <a:p>
            <a:pPr lvl="1"/>
            <a:r>
              <a:rPr lang="en-US" altLang="en-US"/>
              <a:t>Merge clusters that are ‘close’ and that have relatively low SSE</a:t>
            </a:r>
          </a:p>
          <a:p>
            <a:pPr lvl="1"/>
            <a:r>
              <a:rPr lang="en-US" altLang="en-US"/>
              <a:t>Can use these steps during the clustering process</a:t>
            </a:r>
          </a:p>
          <a:p>
            <a:pPr lvl="2"/>
            <a:r>
              <a:rPr lang="en-US" altLang="en-US"/>
              <a:t> ISODATA</a:t>
            </a:r>
          </a:p>
        </p:txBody>
      </p:sp>
    </p:spTree>
    <p:extLst>
      <p:ext uri="{BB962C8B-B14F-4D97-AF65-F5344CB8AC3E}">
        <p14:creationId xmlns:p14="http://schemas.microsoft.com/office/powerpoint/2010/main" val="2254739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Bisecting K-means</a:t>
            </a:r>
          </a:p>
        </p:txBody>
      </p:sp>
      <p:sp>
        <p:nvSpPr>
          <p:cNvPr id="160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1"/>
            <a:ext cx="8001000" cy="976313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/>
              <a:t>Bisecting K-means algorithm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/>
              <a:t>Variant of K-means that can produce a partitional or a hierarchical clustering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endParaRPr lang="en-US" altLang="en-US" sz="2000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 sz="2000"/>
          </a:p>
        </p:txBody>
      </p:sp>
      <p:graphicFrame>
        <p:nvGraphicFramePr>
          <p:cNvPr id="1609732" name="Object 4"/>
          <p:cNvGraphicFramePr>
            <a:graphicFrameLocks noChangeAspect="1"/>
          </p:cNvGraphicFramePr>
          <p:nvPr/>
        </p:nvGraphicFramePr>
        <p:xfrm>
          <a:off x="1752600" y="2971800"/>
          <a:ext cx="8694738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Bitmap Image" r:id="rId3" imgW="8695174" imgH="3132091" progId="Paint.Picture">
                  <p:embed/>
                </p:oleObj>
              </mc:Choice>
              <mc:Fallback>
                <p:oleObj name="Bitmap Image" r:id="rId3" imgW="8695174" imgH="3132091" progId="Paint.Picture">
                  <p:embed/>
                  <p:pic>
                    <p:nvPicPr>
                      <p:cNvPr id="16097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7029"/>
                      <a:stretch>
                        <a:fillRect/>
                      </a:stretch>
                    </p:blipFill>
                    <p:spPr bwMode="auto">
                      <a:xfrm>
                        <a:off x="1752600" y="2971800"/>
                        <a:ext cx="8694738" cy="259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4530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07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6700838" cy="502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07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6700838" cy="502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075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6700838" cy="502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075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6700838" cy="502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075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6700838" cy="502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075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6700838" cy="502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076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6700838" cy="502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0761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6700838" cy="502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076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6700838" cy="502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0763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6700838" cy="502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10764" name="Rectangle 1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Bisecting K-means Example</a:t>
            </a:r>
          </a:p>
        </p:txBody>
      </p:sp>
    </p:spTree>
    <p:extLst>
      <p:ext uri="{BB962C8B-B14F-4D97-AF65-F5344CB8AC3E}">
        <p14:creationId xmlns:p14="http://schemas.microsoft.com/office/powerpoint/2010/main" val="290448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K-means Clustering – Details</a:t>
            </a:r>
          </a:p>
        </p:txBody>
      </p:sp>
      <p:sp>
        <p:nvSpPr>
          <p:cNvPr id="159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990599"/>
            <a:ext cx="8001000" cy="5297905"/>
          </a:xfrm>
        </p:spPr>
        <p:txBody>
          <a:bodyPr>
            <a:noAutofit/>
          </a:bodyPr>
          <a:lstStyle/>
          <a:p>
            <a:pPr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/>
              <a:t>Initial centroids are often chosen randomly. </a:t>
            </a:r>
            <a:r>
              <a:rPr lang="en-US" altLang="en-US" sz="1800" dirty="0"/>
              <a:t>Clusters produced vary from one run to another.</a:t>
            </a:r>
          </a:p>
          <a:p>
            <a:pPr indent="-533400">
              <a:lnSpc>
                <a:spcPct val="90000"/>
              </a:lnSpc>
              <a:spcBef>
                <a:spcPct val="20000"/>
              </a:spcBef>
            </a:pPr>
            <a:endParaRPr lang="en-US" altLang="en-US" dirty="0"/>
          </a:p>
          <a:p>
            <a:pPr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/>
              <a:t>The centroid is (typically) the mean of the points in the cluster.</a:t>
            </a:r>
          </a:p>
          <a:p>
            <a:pPr indent="-533400">
              <a:lnSpc>
                <a:spcPct val="90000"/>
              </a:lnSpc>
              <a:spcBef>
                <a:spcPct val="20000"/>
              </a:spcBef>
            </a:pPr>
            <a:endParaRPr lang="en-US" altLang="en-US" dirty="0"/>
          </a:p>
          <a:p>
            <a:pPr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/>
              <a:t>‘Closeness’ is measured by Euclidean distance, cosine similarity, correlation, etc.</a:t>
            </a:r>
          </a:p>
          <a:p>
            <a:pPr indent="-533400">
              <a:lnSpc>
                <a:spcPct val="90000"/>
              </a:lnSpc>
              <a:spcBef>
                <a:spcPct val="20000"/>
              </a:spcBef>
            </a:pPr>
            <a:endParaRPr lang="en-US" altLang="en-US" dirty="0"/>
          </a:p>
          <a:p>
            <a:pPr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/>
              <a:t>K-means will converge for common similarity measures mentioned above.</a:t>
            </a:r>
          </a:p>
          <a:p>
            <a:pPr indent="-533400">
              <a:lnSpc>
                <a:spcPct val="90000"/>
              </a:lnSpc>
              <a:spcBef>
                <a:spcPct val="20000"/>
              </a:spcBef>
            </a:pPr>
            <a:endParaRPr lang="en-US" altLang="en-US" dirty="0"/>
          </a:p>
          <a:p>
            <a:pPr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/>
              <a:t>Most of the convergence happens in the first few iterations.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altLang="en-US" dirty="0"/>
              <a:t>		Often the stopping condition is changed to ‘Until relatively few points change clusters’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 dirty="0"/>
          </a:p>
          <a:p>
            <a:pPr marL="0" indent="0">
              <a:lnSpc>
                <a:spcPct val="90000"/>
              </a:lnSpc>
              <a:spcBef>
                <a:spcPct val="20000"/>
              </a:spcBef>
              <a:buNone/>
            </a:pPr>
            <a:endParaRPr lang="en-US" altLang="en-US" dirty="0"/>
          </a:p>
          <a:p>
            <a:pPr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/>
              <a:t>Complexity is O( n * K * I * d )</a:t>
            </a:r>
          </a:p>
          <a:p>
            <a:pPr marL="609600" lvl="2" indent="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altLang="en-US" dirty="0"/>
              <a:t>n = number of points, K = number of clusters, </a:t>
            </a:r>
            <a:br>
              <a:rPr lang="en-US" altLang="en-US" dirty="0"/>
            </a:br>
            <a:r>
              <a:rPr lang="en-US" altLang="en-US" dirty="0"/>
              <a:t>I = number of iterations, d = number of attributes</a:t>
            </a:r>
          </a:p>
        </p:txBody>
      </p:sp>
    </p:spTree>
    <p:extLst>
      <p:ext uri="{BB962C8B-B14F-4D97-AF65-F5344CB8AC3E}">
        <p14:creationId xmlns:p14="http://schemas.microsoft.com/office/powerpoint/2010/main" val="75941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Two different K-means Clusterings</a:t>
            </a:r>
          </a:p>
        </p:txBody>
      </p:sp>
      <p:pic>
        <p:nvPicPr>
          <p:cNvPr id="15943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964" y="990601"/>
            <a:ext cx="3043237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94372" name="Text Box 4"/>
          <p:cNvSpPr txBox="1">
            <a:spLocks noChangeArrowheads="1"/>
          </p:cNvSpPr>
          <p:nvPr/>
        </p:nvSpPr>
        <p:spPr bwMode="auto">
          <a:xfrm>
            <a:off x="2133600" y="4419600"/>
            <a:ext cx="800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1594373" name="Group 5"/>
          <p:cNvGrpSpPr>
            <a:grpSpLocks/>
          </p:cNvGrpSpPr>
          <p:nvPr/>
        </p:nvGrpSpPr>
        <p:grpSpPr bwMode="auto">
          <a:xfrm>
            <a:off x="6629400" y="3660776"/>
            <a:ext cx="3048000" cy="2587625"/>
            <a:chOff x="3216" y="2306"/>
            <a:chExt cx="1920" cy="1630"/>
          </a:xfrm>
        </p:grpSpPr>
        <p:pic>
          <p:nvPicPr>
            <p:cNvPr id="1594374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2306"/>
              <a:ext cx="1917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94375" name="Text Box 7"/>
            <p:cNvSpPr txBox="1">
              <a:spLocks noChangeArrowheads="1"/>
            </p:cNvSpPr>
            <p:nvPr/>
          </p:nvSpPr>
          <p:spPr bwMode="auto">
            <a:xfrm>
              <a:off x="3408" y="3705"/>
              <a:ext cx="17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Sub-optimal Clustering</a:t>
              </a:r>
            </a:p>
          </p:txBody>
        </p:sp>
      </p:grpSp>
      <p:grpSp>
        <p:nvGrpSpPr>
          <p:cNvPr id="1594376" name="Group 8"/>
          <p:cNvGrpSpPr>
            <a:grpSpLocks/>
          </p:cNvGrpSpPr>
          <p:nvPr/>
        </p:nvGrpSpPr>
        <p:grpSpPr bwMode="auto">
          <a:xfrm>
            <a:off x="2514600" y="3660776"/>
            <a:ext cx="3043238" cy="2587625"/>
            <a:chOff x="624" y="2306"/>
            <a:chExt cx="1917" cy="1630"/>
          </a:xfrm>
        </p:grpSpPr>
        <p:pic>
          <p:nvPicPr>
            <p:cNvPr id="1594377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2306"/>
              <a:ext cx="1917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94378" name="Text Box 10"/>
            <p:cNvSpPr txBox="1">
              <a:spLocks noChangeArrowheads="1"/>
            </p:cNvSpPr>
            <p:nvPr/>
          </p:nvSpPr>
          <p:spPr bwMode="auto">
            <a:xfrm>
              <a:off x="912" y="3705"/>
              <a:ext cx="14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Optimal Clustering</a:t>
              </a:r>
            </a:p>
          </p:txBody>
        </p:sp>
      </p:grpSp>
      <p:sp>
        <p:nvSpPr>
          <p:cNvPr id="1594379" name="Text Box 11"/>
          <p:cNvSpPr txBox="1">
            <a:spLocks noChangeArrowheads="1"/>
          </p:cNvSpPr>
          <p:nvPr/>
        </p:nvSpPr>
        <p:spPr bwMode="auto">
          <a:xfrm>
            <a:off x="6781800" y="1524001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Original Points</a:t>
            </a:r>
          </a:p>
        </p:txBody>
      </p:sp>
    </p:spTree>
    <p:extLst>
      <p:ext uri="{BB962C8B-B14F-4D97-AF65-F5344CB8AC3E}">
        <p14:creationId xmlns:p14="http://schemas.microsoft.com/office/powerpoint/2010/main" val="236030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Importance of Choosing Initial Centroids</a:t>
            </a:r>
          </a:p>
        </p:txBody>
      </p:sp>
      <p:sp>
        <p:nvSpPr>
          <p:cNvPr id="1595395" name="Text Box 3"/>
          <p:cNvSpPr txBox="1">
            <a:spLocks noChangeArrowheads="1"/>
          </p:cNvSpPr>
          <p:nvPr/>
        </p:nvSpPr>
        <p:spPr bwMode="auto">
          <a:xfrm>
            <a:off x="2133600" y="4419600"/>
            <a:ext cx="800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5953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6" y="1354139"/>
            <a:ext cx="5529263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53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6" y="1354139"/>
            <a:ext cx="5529263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53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6" y="1354139"/>
            <a:ext cx="5529263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539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6" y="1354139"/>
            <a:ext cx="5529263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540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6" y="1354139"/>
            <a:ext cx="5529263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540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6" y="1354139"/>
            <a:ext cx="5529263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23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Importance of Choosing Initial Centroids</a:t>
            </a:r>
          </a:p>
        </p:txBody>
      </p:sp>
      <p:sp>
        <p:nvSpPr>
          <p:cNvPr id="1596419" name="Text Box 3"/>
          <p:cNvSpPr txBox="1">
            <a:spLocks noChangeArrowheads="1"/>
          </p:cNvSpPr>
          <p:nvPr/>
        </p:nvSpPr>
        <p:spPr bwMode="auto">
          <a:xfrm>
            <a:off x="2133600" y="4419600"/>
            <a:ext cx="800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5964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1"/>
            <a:ext cx="30432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64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143001"/>
            <a:ext cx="30432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642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143001"/>
            <a:ext cx="30432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642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86201"/>
            <a:ext cx="30432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642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886201"/>
            <a:ext cx="30432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6425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86201"/>
            <a:ext cx="30432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7008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Importance of Choosing Initial Centroids …</a:t>
            </a:r>
          </a:p>
        </p:txBody>
      </p:sp>
      <p:sp>
        <p:nvSpPr>
          <p:cNvPr id="1598467" name="Text Box 3"/>
          <p:cNvSpPr txBox="1">
            <a:spLocks noChangeArrowheads="1"/>
          </p:cNvSpPr>
          <p:nvPr/>
        </p:nvSpPr>
        <p:spPr bwMode="auto">
          <a:xfrm>
            <a:off x="2133600" y="4419600"/>
            <a:ext cx="800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5984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1354139"/>
            <a:ext cx="5529263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84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1354139"/>
            <a:ext cx="5529263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84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1354139"/>
            <a:ext cx="5529263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847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1354139"/>
            <a:ext cx="5529263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847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1354139"/>
            <a:ext cx="5529263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791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Importance of Choosing Initial Centroids …</a:t>
            </a:r>
          </a:p>
        </p:txBody>
      </p:sp>
      <p:sp>
        <p:nvSpPr>
          <p:cNvPr id="1599491" name="Text Box 3"/>
          <p:cNvSpPr txBox="1">
            <a:spLocks noChangeArrowheads="1"/>
          </p:cNvSpPr>
          <p:nvPr/>
        </p:nvSpPr>
        <p:spPr bwMode="auto">
          <a:xfrm>
            <a:off x="2133600" y="4419600"/>
            <a:ext cx="800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5994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19201"/>
            <a:ext cx="30432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949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219201"/>
            <a:ext cx="30432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949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10001"/>
            <a:ext cx="30432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949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810001"/>
            <a:ext cx="30432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949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810001"/>
            <a:ext cx="3043238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615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Problems with Selecting Initial Points</a:t>
            </a:r>
          </a:p>
        </p:txBody>
      </p:sp>
      <p:sp>
        <p:nvSpPr>
          <p:cNvPr id="160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1"/>
            <a:ext cx="8001000" cy="976313"/>
          </a:xfrm>
        </p:spPr>
        <p:txBody>
          <a:bodyPr>
            <a:noAutofit/>
          </a:bodyPr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/>
              <a:t>If there are K ‘real’ clusters then the chance of selecting one centroid from each cluster is small. 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1800" dirty="0"/>
              <a:t>Chance is relatively small when K is large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1800" dirty="0"/>
              <a:t>If clusters are the same size, n, then</a:t>
            </a:r>
            <a:br>
              <a:rPr lang="en-US" altLang="en-US" sz="1800" dirty="0"/>
            </a:br>
            <a:endParaRPr lang="en-US" altLang="en-US" sz="1800" dirty="0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br>
              <a:rPr lang="en-US" altLang="en-US" sz="1800" dirty="0"/>
            </a:br>
            <a:br>
              <a:rPr lang="en-US" altLang="en-US" sz="1800" dirty="0"/>
            </a:br>
            <a:br>
              <a:rPr lang="en-US" altLang="en-US" sz="1800" dirty="0"/>
            </a:br>
            <a:endParaRPr lang="en-US" altLang="en-US" sz="1800" dirty="0"/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1800" dirty="0"/>
              <a:t>For example, if K = 10, then probability = 10!/10</a:t>
            </a:r>
            <a:r>
              <a:rPr lang="en-US" altLang="en-US" sz="1800" baseline="30000" dirty="0"/>
              <a:t>10</a:t>
            </a:r>
            <a:r>
              <a:rPr lang="en-US" altLang="en-US" sz="1800" dirty="0"/>
              <a:t> = 0.00036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1800" dirty="0"/>
              <a:t>Sometimes the initial centroids will readjust themselves in ‘right’ way, and sometimes they don’t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1800" dirty="0"/>
              <a:t>Consider an example of five pairs of clusters</a:t>
            </a:r>
          </a:p>
        </p:txBody>
      </p:sp>
      <p:graphicFrame>
        <p:nvGraphicFramePr>
          <p:cNvPr id="1600516" name="Object 4"/>
          <p:cNvGraphicFramePr>
            <a:graphicFrameLocks noChangeAspect="1"/>
          </p:cNvGraphicFramePr>
          <p:nvPr/>
        </p:nvGraphicFramePr>
        <p:xfrm>
          <a:off x="2679032" y="2557465"/>
          <a:ext cx="800100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Bitmap Image" r:id="rId3" imgW="9259102" imgH="960203" progId="Paint.Picture">
                  <p:embed/>
                </p:oleObj>
              </mc:Choice>
              <mc:Fallback>
                <p:oleObj name="Bitmap Image" r:id="rId3" imgW="9259102" imgH="960203" progId="Paint.Picture">
                  <p:embed/>
                  <p:pic>
                    <p:nvPicPr>
                      <p:cNvPr id="16005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9032" y="2557465"/>
                        <a:ext cx="8001000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667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10 Clusters Example</a:t>
            </a:r>
          </a:p>
        </p:txBody>
      </p:sp>
      <p:sp>
        <p:nvSpPr>
          <p:cNvPr id="1601539" name="Text Box 3"/>
          <p:cNvSpPr txBox="1">
            <a:spLocks noChangeArrowheads="1"/>
          </p:cNvSpPr>
          <p:nvPr/>
        </p:nvSpPr>
        <p:spPr bwMode="auto">
          <a:xfrm>
            <a:off x="2133600" y="4419600"/>
            <a:ext cx="800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6015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990601"/>
            <a:ext cx="6700838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15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990601"/>
            <a:ext cx="6700838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154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990601"/>
            <a:ext cx="6700838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154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990601"/>
            <a:ext cx="6700838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01544" name="Text Box 8"/>
          <p:cNvSpPr txBox="1">
            <a:spLocks noChangeArrowheads="1"/>
          </p:cNvSpPr>
          <p:nvPr/>
        </p:nvSpPr>
        <p:spPr bwMode="auto">
          <a:xfrm>
            <a:off x="2209800" y="5957888"/>
            <a:ext cx="800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Starting with two initial centroids in one cluster of each pair of clusters</a:t>
            </a:r>
          </a:p>
        </p:txBody>
      </p:sp>
    </p:spTree>
    <p:extLst>
      <p:ext uri="{BB962C8B-B14F-4D97-AF65-F5344CB8AC3E}">
        <p14:creationId xmlns:p14="http://schemas.microsoft.com/office/powerpoint/2010/main" val="237028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447</TotalTime>
  <Words>592</Words>
  <Application>Microsoft Office PowerPoint</Application>
  <PresentationFormat>Widescreen</PresentationFormat>
  <Paragraphs>85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Wisp</vt:lpstr>
      <vt:lpstr>Bitmap Image</vt:lpstr>
      <vt:lpstr>K-means Clustering</vt:lpstr>
      <vt:lpstr>K-means Clustering – Details</vt:lpstr>
      <vt:lpstr>Two different K-means Clusterings</vt:lpstr>
      <vt:lpstr>Importance of Choosing Initial Centroids</vt:lpstr>
      <vt:lpstr>Importance of Choosing Initial Centroids</vt:lpstr>
      <vt:lpstr>Importance of Choosing Initial Centroids …</vt:lpstr>
      <vt:lpstr>Importance of Choosing Initial Centroids …</vt:lpstr>
      <vt:lpstr>Problems with Selecting Initial Points</vt:lpstr>
      <vt:lpstr>10 Clusters Example</vt:lpstr>
      <vt:lpstr>10 Clusters Example</vt:lpstr>
      <vt:lpstr>10 Clusters Example</vt:lpstr>
      <vt:lpstr>10 Clusters Example</vt:lpstr>
      <vt:lpstr>Solutions to Initial Centroids Problem</vt:lpstr>
      <vt:lpstr>Handling Empty Clusters</vt:lpstr>
      <vt:lpstr>Updating Centers Incrementally</vt:lpstr>
      <vt:lpstr>Pre-processing and Post-processing</vt:lpstr>
      <vt:lpstr>Bisecting K-means</vt:lpstr>
      <vt:lpstr>Bisecting K-means Example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92</cp:revision>
  <dcterms:created xsi:type="dcterms:W3CDTF">2016-08-31T19:16:09Z</dcterms:created>
  <dcterms:modified xsi:type="dcterms:W3CDTF">2020-03-11T00:29:54Z</dcterms:modified>
</cp:coreProperties>
</file>