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52400"/>
            <a:ext cx="11040533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8217" y="1143000"/>
            <a:ext cx="5444067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5484" y="1143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5484" y="3810000"/>
            <a:ext cx="5444067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6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9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Cluster Analysis?</a:t>
            </a:r>
          </a:p>
        </p:txBody>
      </p:sp>
      <p:sp>
        <p:nvSpPr>
          <p:cNvPr id="15349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35163" y="1143000"/>
            <a:ext cx="8318500" cy="1295400"/>
          </a:xfrm>
        </p:spPr>
        <p:txBody>
          <a:bodyPr>
            <a:normAutofit fontScale="92500"/>
          </a:bodyPr>
          <a:lstStyle/>
          <a:p>
            <a:r>
              <a:rPr lang="en-US" altLang="en-US" sz="2400"/>
              <a:t>Finding groups of objects such that the objects in a group will be similar (or related) to one another and different from (or unrelated to) the objects in other groups</a:t>
            </a:r>
          </a:p>
        </p:txBody>
      </p:sp>
      <p:grpSp>
        <p:nvGrpSpPr>
          <p:cNvPr id="1534982" name="Group 6"/>
          <p:cNvGrpSpPr>
            <a:grpSpLocks/>
          </p:cNvGrpSpPr>
          <p:nvPr/>
        </p:nvGrpSpPr>
        <p:grpSpPr bwMode="auto">
          <a:xfrm>
            <a:off x="4800600" y="3570288"/>
            <a:ext cx="3048000" cy="2678112"/>
            <a:chOff x="2160" y="2544"/>
            <a:chExt cx="1920" cy="1687"/>
          </a:xfrm>
        </p:grpSpPr>
        <p:sp>
          <p:nvSpPr>
            <p:cNvPr id="1534983" name="Line 7"/>
            <p:cNvSpPr>
              <a:spLocks noChangeShapeType="1"/>
            </p:cNvSpPr>
            <p:nvPr/>
          </p:nvSpPr>
          <p:spPr bwMode="auto">
            <a:xfrm>
              <a:off x="2736" y="254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4" name="Line 8"/>
            <p:cNvSpPr>
              <a:spLocks noChangeShapeType="1"/>
            </p:cNvSpPr>
            <p:nvPr/>
          </p:nvSpPr>
          <p:spPr bwMode="auto">
            <a:xfrm>
              <a:off x="2736" y="369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5" name="Freeform 9"/>
            <p:cNvSpPr>
              <a:spLocks/>
            </p:cNvSpPr>
            <p:nvPr/>
          </p:nvSpPr>
          <p:spPr bwMode="auto">
            <a:xfrm>
              <a:off x="2226" y="3696"/>
              <a:ext cx="510" cy="535"/>
            </a:xfrm>
            <a:custGeom>
              <a:avLst/>
              <a:gdLst>
                <a:gd name="T0" fmla="*/ 510 w 510"/>
                <a:gd name="T1" fmla="*/ 0 h 535"/>
                <a:gd name="T2" fmla="*/ 0 w 510"/>
                <a:gd name="T3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10" h="535">
                  <a:moveTo>
                    <a:pt x="510" y="0"/>
                  </a:moveTo>
                  <a:lnTo>
                    <a:pt x="0" y="53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6" name="AutoShape 10"/>
            <p:cNvSpPr>
              <a:spLocks noChangeArrowheads="1"/>
            </p:cNvSpPr>
            <p:nvPr/>
          </p:nvSpPr>
          <p:spPr bwMode="auto">
            <a:xfrm>
              <a:off x="3264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7" name="AutoShape 11"/>
            <p:cNvSpPr>
              <a:spLocks noChangeArrowheads="1"/>
            </p:cNvSpPr>
            <p:nvPr/>
          </p:nvSpPr>
          <p:spPr bwMode="auto">
            <a:xfrm>
              <a:off x="3408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8" name="AutoShape 12"/>
            <p:cNvSpPr>
              <a:spLocks noChangeArrowheads="1"/>
            </p:cNvSpPr>
            <p:nvPr/>
          </p:nvSpPr>
          <p:spPr bwMode="auto">
            <a:xfrm>
              <a:off x="3360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89" name="AutoShape 13"/>
            <p:cNvSpPr>
              <a:spLocks noChangeArrowheads="1"/>
            </p:cNvSpPr>
            <p:nvPr/>
          </p:nvSpPr>
          <p:spPr bwMode="auto">
            <a:xfrm>
              <a:off x="3360" y="302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0" name="AutoShape 14"/>
            <p:cNvSpPr>
              <a:spLocks noChangeArrowheads="1"/>
            </p:cNvSpPr>
            <p:nvPr/>
          </p:nvSpPr>
          <p:spPr bwMode="auto">
            <a:xfrm>
              <a:off x="3600" y="288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1" name="AutoShape 15"/>
            <p:cNvSpPr>
              <a:spLocks noChangeArrowheads="1"/>
            </p:cNvSpPr>
            <p:nvPr/>
          </p:nvSpPr>
          <p:spPr bwMode="auto">
            <a:xfrm>
              <a:off x="3504" y="278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2" name="AutoShape 16"/>
            <p:cNvSpPr>
              <a:spLocks noChangeArrowheads="1"/>
            </p:cNvSpPr>
            <p:nvPr/>
          </p:nvSpPr>
          <p:spPr bwMode="auto">
            <a:xfrm>
              <a:off x="3168" y="273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3" name="AutoShape 17"/>
            <p:cNvSpPr>
              <a:spLocks noChangeArrowheads="1"/>
            </p:cNvSpPr>
            <p:nvPr/>
          </p:nvSpPr>
          <p:spPr bwMode="auto">
            <a:xfrm>
              <a:off x="3504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4" name="AutoShape 18"/>
            <p:cNvSpPr>
              <a:spLocks noChangeArrowheads="1"/>
            </p:cNvSpPr>
            <p:nvPr/>
          </p:nvSpPr>
          <p:spPr bwMode="auto">
            <a:xfrm>
              <a:off x="3168" y="297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5" name="AutoShape 19"/>
            <p:cNvSpPr>
              <a:spLocks noChangeArrowheads="1"/>
            </p:cNvSpPr>
            <p:nvPr/>
          </p:nvSpPr>
          <p:spPr bwMode="auto">
            <a:xfrm>
              <a:off x="2160" y="3264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6" name="AutoShape 20"/>
            <p:cNvSpPr>
              <a:spLocks noChangeArrowheads="1"/>
            </p:cNvSpPr>
            <p:nvPr/>
          </p:nvSpPr>
          <p:spPr bwMode="auto">
            <a:xfrm>
              <a:off x="2304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7" name="AutoShape 21"/>
            <p:cNvSpPr>
              <a:spLocks noChangeArrowheads="1"/>
            </p:cNvSpPr>
            <p:nvPr/>
          </p:nvSpPr>
          <p:spPr bwMode="auto">
            <a:xfrm>
              <a:off x="2304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8" name="AutoShape 22"/>
            <p:cNvSpPr>
              <a:spLocks noChangeArrowheads="1"/>
            </p:cNvSpPr>
            <p:nvPr/>
          </p:nvSpPr>
          <p:spPr bwMode="auto">
            <a:xfrm>
              <a:off x="2448" y="3312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4999" name="AutoShape 23"/>
            <p:cNvSpPr>
              <a:spLocks noChangeArrowheads="1"/>
            </p:cNvSpPr>
            <p:nvPr/>
          </p:nvSpPr>
          <p:spPr bwMode="auto">
            <a:xfrm>
              <a:off x="2352" y="316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0" name="AutoShape 24"/>
            <p:cNvSpPr>
              <a:spLocks noChangeArrowheads="1"/>
            </p:cNvSpPr>
            <p:nvPr/>
          </p:nvSpPr>
          <p:spPr bwMode="auto">
            <a:xfrm>
              <a:off x="2448" y="3456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1" name="AutoShape 25"/>
            <p:cNvSpPr>
              <a:spLocks noChangeArrowheads="1"/>
            </p:cNvSpPr>
            <p:nvPr/>
          </p:nvSpPr>
          <p:spPr bwMode="auto">
            <a:xfrm>
              <a:off x="2160" y="3408"/>
              <a:ext cx="96" cy="96"/>
            </a:xfrm>
            <a:prstGeom prst="octagon">
              <a:avLst>
                <a:gd name="adj" fmla="val 2928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2" name="AutoShape 26"/>
            <p:cNvSpPr>
              <a:spLocks noChangeArrowheads="1"/>
            </p:cNvSpPr>
            <p:nvPr/>
          </p:nvSpPr>
          <p:spPr bwMode="auto">
            <a:xfrm>
              <a:off x="3504" y="355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3" name="AutoShape 27"/>
            <p:cNvSpPr>
              <a:spLocks noChangeArrowheads="1"/>
            </p:cNvSpPr>
            <p:nvPr/>
          </p:nvSpPr>
          <p:spPr bwMode="auto">
            <a:xfrm>
              <a:off x="3792" y="3600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4" name="AutoShape 28"/>
            <p:cNvSpPr>
              <a:spLocks noChangeArrowheads="1"/>
            </p:cNvSpPr>
            <p:nvPr/>
          </p:nvSpPr>
          <p:spPr bwMode="auto">
            <a:xfrm>
              <a:off x="3648" y="3696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5" name="AutoShape 29"/>
            <p:cNvSpPr>
              <a:spLocks noChangeArrowheads="1"/>
            </p:cNvSpPr>
            <p:nvPr/>
          </p:nvSpPr>
          <p:spPr bwMode="auto">
            <a:xfrm>
              <a:off x="3504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6" name="AutoShape 30"/>
            <p:cNvSpPr>
              <a:spLocks noChangeArrowheads="1"/>
            </p:cNvSpPr>
            <p:nvPr/>
          </p:nvSpPr>
          <p:spPr bwMode="auto">
            <a:xfrm>
              <a:off x="3696" y="3792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7" name="AutoShape 31"/>
            <p:cNvSpPr>
              <a:spLocks noChangeArrowheads="1"/>
            </p:cNvSpPr>
            <p:nvPr/>
          </p:nvSpPr>
          <p:spPr bwMode="auto">
            <a:xfrm flipV="1">
              <a:off x="3504" y="3648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08" name="AutoShape 32"/>
            <p:cNvSpPr>
              <a:spLocks noChangeArrowheads="1"/>
            </p:cNvSpPr>
            <p:nvPr/>
          </p:nvSpPr>
          <p:spPr bwMode="auto">
            <a:xfrm>
              <a:off x="3696" y="3504"/>
              <a:ext cx="96" cy="96"/>
            </a:xfrm>
            <a:prstGeom prst="octagon">
              <a:avLst>
                <a:gd name="adj" fmla="val 2928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5009" name="Group 33"/>
          <p:cNvGrpSpPr>
            <a:grpSpLocks/>
          </p:cNvGrpSpPr>
          <p:nvPr/>
        </p:nvGrpSpPr>
        <p:grpSpPr bwMode="auto">
          <a:xfrm>
            <a:off x="6781800" y="2667000"/>
            <a:ext cx="3048000" cy="2514600"/>
            <a:chOff x="3312" y="1584"/>
            <a:chExt cx="1920" cy="1584"/>
          </a:xfrm>
        </p:grpSpPr>
        <p:sp>
          <p:nvSpPr>
            <p:cNvPr id="1535010" name="Line 34"/>
            <p:cNvSpPr>
              <a:spLocks noChangeShapeType="1"/>
            </p:cNvSpPr>
            <p:nvPr/>
          </p:nvSpPr>
          <p:spPr bwMode="auto">
            <a:xfrm flipH="1" flipV="1">
              <a:off x="3312" y="2736"/>
              <a:ext cx="144" cy="432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011" name="AutoShape 35"/>
            <p:cNvSpPr>
              <a:spLocks noChangeArrowheads="1"/>
            </p:cNvSpPr>
            <p:nvPr/>
          </p:nvSpPr>
          <p:spPr bwMode="auto">
            <a:xfrm>
              <a:off x="3984" y="1584"/>
              <a:ext cx="1248" cy="672"/>
            </a:xfrm>
            <a:prstGeom prst="wedgeRectCallout">
              <a:avLst>
                <a:gd name="adj1" fmla="val -93509"/>
                <a:gd name="adj2" fmla="val 150894"/>
              </a:avLst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Tahoma" panose="020B0604030504040204" pitchFamily="34" charset="0"/>
                </a:rPr>
                <a:t>Inter-cluster distances are maximized</a:t>
              </a:r>
            </a:p>
          </p:txBody>
        </p:sp>
      </p:grpSp>
      <p:grpSp>
        <p:nvGrpSpPr>
          <p:cNvPr id="1535012" name="Group 36"/>
          <p:cNvGrpSpPr>
            <a:grpSpLocks/>
          </p:cNvGrpSpPr>
          <p:nvPr/>
        </p:nvGrpSpPr>
        <p:grpSpPr bwMode="auto">
          <a:xfrm>
            <a:off x="4419600" y="3657600"/>
            <a:ext cx="3276600" cy="2286000"/>
            <a:chOff x="1824" y="2208"/>
            <a:chExt cx="2064" cy="1440"/>
          </a:xfrm>
        </p:grpSpPr>
        <p:sp>
          <p:nvSpPr>
            <p:cNvPr id="1535013" name="Oval 37"/>
            <p:cNvSpPr>
              <a:spLocks noChangeArrowheads="1"/>
            </p:cNvSpPr>
            <p:nvPr/>
          </p:nvSpPr>
          <p:spPr bwMode="auto">
            <a:xfrm>
              <a:off x="1824" y="2592"/>
              <a:ext cx="816" cy="720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14" name="Oval 38"/>
            <p:cNvSpPr>
              <a:spLocks noChangeArrowheads="1"/>
            </p:cNvSpPr>
            <p:nvPr/>
          </p:nvSpPr>
          <p:spPr bwMode="auto">
            <a:xfrm>
              <a:off x="2928" y="2208"/>
              <a:ext cx="720" cy="624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5015" name="Oval 39"/>
            <p:cNvSpPr>
              <a:spLocks noChangeArrowheads="1"/>
            </p:cNvSpPr>
            <p:nvPr/>
          </p:nvSpPr>
          <p:spPr bwMode="auto">
            <a:xfrm>
              <a:off x="3216" y="3024"/>
              <a:ext cx="672" cy="624"/>
            </a:xfrm>
            <a:prstGeom prst="ellipse">
              <a:avLst/>
            </a:prstGeom>
            <a:noFill/>
            <a:ln w="2540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5016" name="Group 40"/>
          <p:cNvGrpSpPr>
            <a:grpSpLocks/>
          </p:cNvGrpSpPr>
          <p:nvPr/>
        </p:nvGrpSpPr>
        <p:grpSpPr bwMode="auto">
          <a:xfrm>
            <a:off x="2819400" y="2971800"/>
            <a:ext cx="2286000" cy="1676400"/>
            <a:chOff x="816" y="1776"/>
            <a:chExt cx="1440" cy="1056"/>
          </a:xfrm>
        </p:grpSpPr>
        <p:sp>
          <p:nvSpPr>
            <p:cNvPr id="1535017" name="Line 41"/>
            <p:cNvSpPr>
              <a:spLocks noChangeShapeType="1"/>
            </p:cNvSpPr>
            <p:nvPr/>
          </p:nvSpPr>
          <p:spPr bwMode="auto">
            <a:xfrm flipV="1">
              <a:off x="2064" y="2736"/>
              <a:ext cx="192" cy="96"/>
            </a:xfrm>
            <a:prstGeom prst="line">
              <a:avLst/>
            </a:prstGeom>
            <a:noFill/>
            <a:ln w="25400">
              <a:solidFill>
                <a:srgbClr val="CC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5018" name="AutoShape 42"/>
            <p:cNvSpPr>
              <a:spLocks noChangeArrowheads="1"/>
            </p:cNvSpPr>
            <p:nvPr/>
          </p:nvSpPr>
          <p:spPr bwMode="auto">
            <a:xfrm>
              <a:off x="816" y="1776"/>
              <a:ext cx="1248" cy="672"/>
            </a:xfrm>
            <a:prstGeom prst="wedgeRectCallout">
              <a:avLst>
                <a:gd name="adj1" fmla="val 56250"/>
                <a:gd name="adj2" fmla="val 92856"/>
              </a:avLst>
            </a:prstGeom>
            <a:solidFill>
              <a:srgbClr val="0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en-US" sz="2000">
                  <a:latin typeface="Tahoma" panose="020B0604030504040204" pitchFamily="34" charset="0"/>
                </a:rPr>
                <a:t>Intra-cluster distances are minimized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403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Applications of Cluster Analysis</a:t>
            </a:r>
          </a:p>
        </p:txBody>
      </p:sp>
      <p:sp>
        <p:nvSpPr>
          <p:cNvPr id="1565699" name="Rectangle 102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r>
              <a:rPr lang="en-US" altLang="en-US" sz="2400" b="1"/>
              <a:t>Understanding</a:t>
            </a:r>
          </a:p>
          <a:p>
            <a:pPr lvl="1">
              <a:spcBef>
                <a:spcPct val="20000"/>
              </a:spcBef>
            </a:pPr>
            <a:r>
              <a:rPr lang="en-US" altLang="en-US" sz="2000"/>
              <a:t>Group related documents for browsing, group genes and proteins that have similar functionality, or group stocks with similar price fluctuations</a:t>
            </a:r>
            <a:endParaRPr lang="en-US" altLang="en-US" sz="2000" b="1"/>
          </a:p>
          <a:p>
            <a:pPr>
              <a:spcBef>
                <a:spcPct val="20000"/>
              </a:spcBef>
            </a:pPr>
            <a:endParaRPr lang="en-US" altLang="en-US" sz="2400" b="1"/>
          </a:p>
          <a:p>
            <a:pPr>
              <a:spcBef>
                <a:spcPct val="20000"/>
              </a:spcBef>
            </a:pPr>
            <a:r>
              <a:rPr lang="en-US" altLang="en-US" sz="2400" b="1"/>
              <a:t>Summarization</a:t>
            </a:r>
          </a:p>
          <a:p>
            <a:pPr lvl="1">
              <a:spcBef>
                <a:spcPct val="20000"/>
              </a:spcBef>
            </a:pPr>
            <a:r>
              <a:rPr lang="en-US" altLang="en-US" sz="2000"/>
              <a:t>Reduce the size of large data sets</a:t>
            </a:r>
          </a:p>
          <a:p>
            <a:endParaRPr lang="en-US" altLang="en-US" sz="2400"/>
          </a:p>
        </p:txBody>
      </p:sp>
      <p:graphicFrame>
        <p:nvGraphicFramePr>
          <p:cNvPr id="1565700" name="Object 102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867400" y="1193800"/>
          <a:ext cx="48006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3" imgW="5620181" imgH="3122232" progId="Word.Document.8">
                  <p:embed/>
                </p:oleObj>
              </mc:Choice>
              <mc:Fallback>
                <p:oleObj name="Document" r:id="rId3" imgW="5620181" imgH="31222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193800"/>
                        <a:ext cx="48006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65702" name="Picture 1030" descr="precip_aust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64" t="12122" r="11072" b="18182"/>
          <a:stretch>
            <a:fillRect/>
          </a:stretch>
        </p:blipFill>
        <p:spPr>
          <a:xfrm>
            <a:off x="6477000" y="3886201"/>
            <a:ext cx="3657600" cy="2474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65704" name="Text Box 1032"/>
          <p:cNvSpPr txBox="1">
            <a:spLocks noChangeArrowheads="1"/>
          </p:cNvSpPr>
          <p:nvPr/>
        </p:nvSpPr>
        <p:spPr bwMode="auto">
          <a:xfrm>
            <a:off x="6248400" y="5654675"/>
            <a:ext cx="2209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Clustering precipitation in Australia</a:t>
            </a:r>
          </a:p>
        </p:txBody>
      </p:sp>
    </p:spTree>
    <p:extLst>
      <p:ext uri="{BB962C8B-B14F-4D97-AF65-F5344CB8AC3E}">
        <p14:creationId xmlns:p14="http://schemas.microsoft.com/office/powerpoint/2010/main" val="3088383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What is not Cluster Analysis?</a:t>
            </a:r>
          </a:p>
        </p:txBody>
      </p:sp>
      <p:sp>
        <p:nvSpPr>
          <p:cNvPr id="153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77724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Supervised classification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Have class label information</a:t>
            </a:r>
          </a:p>
          <a:p>
            <a:pPr lvl="4"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Simple segmentation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Dividing students into different registration groups alphabetically, by last name</a:t>
            </a:r>
          </a:p>
          <a:p>
            <a:pPr lvl="4"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Results of a query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Groupings are a result of an external specification</a:t>
            </a:r>
          </a:p>
          <a:p>
            <a:pPr lvl="4"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/>
              <a:t>Graph partitioning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Some mutual relevance and synergy, but areas are not identical</a:t>
            </a:r>
          </a:p>
        </p:txBody>
      </p:sp>
    </p:spTree>
    <p:extLst>
      <p:ext uri="{BB962C8B-B14F-4D97-AF65-F5344CB8AC3E}">
        <p14:creationId xmlns:p14="http://schemas.microsoft.com/office/powerpoint/2010/main" val="412725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Notion of a Cluster can be Ambiguous</a:t>
            </a:r>
          </a:p>
        </p:txBody>
      </p:sp>
      <p:grpSp>
        <p:nvGrpSpPr>
          <p:cNvPr id="1537115" name="Group 91"/>
          <p:cNvGrpSpPr>
            <a:grpSpLocks/>
          </p:cNvGrpSpPr>
          <p:nvPr/>
        </p:nvGrpSpPr>
        <p:grpSpPr bwMode="auto">
          <a:xfrm>
            <a:off x="2209801" y="1905000"/>
            <a:ext cx="3344863" cy="1479550"/>
            <a:chOff x="432" y="1200"/>
            <a:chExt cx="2107" cy="932"/>
          </a:xfrm>
        </p:grpSpPr>
        <p:grpSp>
          <p:nvGrpSpPr>
            <p:cNvPr id="1537027" name="Group 3"/>
            <p:cNvGrpSpPr>
              <a:grpSpLocks noChangeAspect="1"/>
            </p:cNvGrpSpPr>
            <p:nvPr/>
          </p:nvGrpSpPr>
          <p:grpSpPr bwMode="auto">
            <a:xfrm>
              <a:off x="432" y="1200"/>
              <a:ext cx="2107" cy="516"/>
              <a:chOff x="2464" y="2296"/>
              <a:chExt cx="2634" cy="646"/>
            </a:xfrm>
          </p:grpSpPr>
          <p:sp>
            <p:nvSpPr>
              <p:cNvPr id="1537028" name="Oval 4"/>
              <p:cNvSpPr>
                <a:spLocks noChangeAspect="1" noChangeArrowheads="1"/>
              </p:cNvSpPr>
              <p:nvPr/>
            </p:nvSpPr>
            <p:spPr bwMode="auto">
              <a:xfrm>
                <a:off x="4564" y="2730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29" name="Oval 5"/>
              <p:cNvSpPr>
                <a:spLocks noChangeAspect="1" noChangeArrowheads="1"/>
              </p:cNvSpPr>
              <p:nvPr/>
            </p:nvSpPr>
            <p:spPr bwMode="auto">
              <a:xfrm>
                <a:off x="4312" y="2842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0" name="Oval 6"/>
              <p:cNvSpPr>
                <a:spLocks noChangeAspect="1" noChangeArrowheads="1"/>
              </p:cNvSpPr>
              <p:nvPr/>
            </p:nvSpPr>
            <p:spPr bwMode="auto">
              <a:xfrm>
                <a:off x="4466" y="285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1" name="Oval 7"/>
              <p:cNvSpPr>
                <a:spLocks noChangeAspect="1" noChangeArrowheads="1"/>
              </p:cNvSpPr>
              <p:nvPr/>
            </p:nvSpPr>
            <p:spPr bwMode="auto">
              <a:xfrm>
                <a:off x="4410" y="2744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2" name="Oval 8"/>
              <p:cNvSpPr>
                <a:spLocks noChangeAspect="1" noChangeArrowheads="1"/>
              </p:cNvSpPr>
              <p:nvPr/>
            </p:nvSpPr>
            <p:spPr bwMode="auto">
              <a:xfrm>
                <a:off x="4326" y="247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3" name="Oval 9"/>
              <p:cNvSpPr>
                <a:spLocks noChangeAspect="1" noChangeArrowheads="1"/>
              </p:cNvSpPr>
              <p:nvPr/>
            </p:nvSpPr>
            <p:spPr bwMode="auto">
              <a:xfrm>
                <a:off x="4158" y="2422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4" name="Oval 10"/>
              <p:cNvSpPr>
                <a:spLocks noChangeAspect="1" noChangeArrowheads="1"/>
              </p:cNvSpPr>
              <p:nvPr/>
            </p:nvSpPr>
            <p:spPr bwMode="auto">
              <a:xfrm>
                <a:off x="4242" y="229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5" name="Oval 11"/>
              <p:cNvSpPr>
                <a:spLocks noChangeAspect="1" noChangeArrowheads="1"/>
              </p:cNvSpPr>
              <p:nvPr/>
            </p:nvSpPr>
            <p:spPr bwMode="auto">
              <a:xfrm>
                <a:off x="4788" y="271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6" name="Oval 12"/>
              <p:cNvSpPr>
                <a:spLocks noChangeAspect="1" noChangeArrowheads="1"/>
              </p:cNvSpPr>
              <p:nvPr/>
            </p:nvSpPr>
            <p:spPr bwMode="auto">
              <a:xfrm>
                <a:off x="5012" y="261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7" name="Oval 13"/>
              <p:cNvSpPr>
                <a:spLocks noChangeAspect="1" noChangeArrowheads="1"/>
              </p:cNvSpPr>
              <p:nvPr/>
            </p:nvSpPr>
            <p:spPr bwMode="auto">
              <a:xfrm>
                <a:off x="4788" y="2534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8" name="Oval 14"/>
              <p:cNvSpPr>
                <a:spLocks noChangeAspect="1" noChangeArrowheads="1"/>
              </p:cNvSpPr>
              <p:nvPr/>
            </p:nvSpPr>
            <p:spPr bwMode="auto">
              <a:xfrm flipV="1">
                <a:off x="2870" y="2422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39" name="Oval 15"/>
              <p:cNvSpPr>
                <a:spLocks noChangeAspect="1" noChangeArrowheads="1"/>
              </p:cNvSpPr>
              <p:nvPr/>
            </p:nvSpPr>
            <p:spPr bwMode="auto">
              <a:xfrm flipV="1">
                <a:off x="2618" y="2310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0" name="Oval 16"/>
              <p:cNvSpPr>
                <a:spLocks noChangeAspect="1" noChangeArrowheads="1"/>
              </p:cNvSpPr>
              <p:nvPr/>
            </p:nvSpPr>
            <p:spPr bwMode="auto">
              <a:xfrm flipV="1">
                <a:off x="2772" y="229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1" name="Oval 17"/>
              <p:cNvSpPr>
                <a:spLocks noChangeAspect="1" noChangeArrowheads="1"/>
              </p:cNvSpPr>
              <p:nvPr/>
            </p:nvSpPr>
            <p:spPr bwMode="auto">
              <a:xfrm flipV="1">
                <a:off x="2716" y="240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2" name="Oval 18"/>
              <p:cNvSpPr>
                <a:spLocks noChangeAspect="1" noChangeArrowheads="1"/>
              </p:cNvSpPr>
              <p:nvPr/>
            </p:nvSpPr>
            <p:spPr bwMode="auto">
              <a:xfrm flipV="1">
                <a:off x="2632" y="2674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3" name="Oval 19"/>
              <p:cNvSpPr>
                <a:spLocks noChangeAspect="1" noChangeArrowheads="1"/>
              </p:cNvSpPr>
              <p:nvPr/>
            </p:nvSpPr>
            <p:spPr bwMode="auto">
              <a:xfrm flipV="1">
                <a:off x="2464" y="2730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4" name="Oval 20"/>
              <p:cNvSpPr>
                <a:spLocks noChangeAspect="1" noChangeArrowheads="1"/>
              </p:cNvSpPr>
              <p:nvPr/>
            </p:nvSpPr>
            <p:spPr bwMode="auto">
              <a:xfrm flipV="1">
                <a:off x="2548" y="285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5" name="Oval 21"/>
              <p:cNvSpPr>
                <a:spLocks noChangeAspect="1" noChangeArrowheads="1"/>
              </p:cNvSpPr>
              <p:nvPr/>
            </p:nvSpPr>
            <p:spPr bwMode="auto">
              <a:xfrm flipV="1">
                <a:off x="3094" y="2436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6" name="Oval 22"/>
              <p:cNvSpPr>
                <a:spLocks noChangeAspect="1" noChangeArrowheads="1"/>
              </p:cNvSpPr>
              <p:nvPr/>
            </p:nvSpPr>
            <p:spPr bwMode="auto">
              <a:xfrm flipV="1">
                <a:off x="3318" y="2534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47" name="Oval 23"/>
              <p:cNvSpPr>
                <a:spLocks noChangeAspect="1" noChangeArrowheads="1"/>
              </p:cNvSpPr>
              <p:nvPr/>
            </p:nvSpPr>
            <p:spPr bwMode="auto">
              <a:xfrm flipV="1">
                <a:off x="3094" y="2618"/>
                <a:ext cx="86" cy="8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11" name="Rectangle 87"/>
            <p:cNvSpPr>
              <a:spLocks noChangeArrowheads="1"/>
            </p:cNvSpPr>
            <p:nvPr/>
          </p:nvSpPr>
          <p:spPr bwMode="auto">
            <a:xfrm>
              <a:off x="624" y="1920"/>
              <a:ext cx="14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How many clusters?</a:t>
              </a:r>
              <a:endParaRPr lang="en-US" altLang="en-US" sz="16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537118" name="Group 94"/>
          <p:cNvGrpSpPr>
            <a:grpSpLocks/>
          </p:cNvGrpSpPr>
          <p:nvPr/>
        </p:nvGrpSpPr>
        <p:grpSpPr bwMode="auto">
          <a:xfrm>
            <a:off x="6484938" y="4114800"/>
            <a:ext cx="3344862" cy="1371600"/>
            <a:chOff x="3125" y="2592"/>
            <a:chExt cx="2107" cy="864"/>
          </a:xfrm>
        </p:grpSpPr>
        <p:grpSp>
          <p:nvGrpSpPr>
            <p:cNvPr id="1537090" name="Group 66"/>
            <p:cNvGrpSpPr>
              <a:grpSpLocks/>
            </p:cNvGrpSpPr>
            <p:nvPr/>
          </p:nvGrpSpPr>
          <p:grpSpPr bwMode="auto">
            <a:xfrm>
              <a:off x="3125" y="2592"/>
              <a:ext cx="2107" cy="518"/>
              <a:chOff x="3125" y="2592"/>
              <a:chExt cx="2107" cy="518"/>
            </a:xfrm>
          </p:grpSpPr>
          <p:sp>
            <p:nvSpPr>
              <p:cNvPr id="1537091" name="AutoShape 67"/>
              <p:cNvSpPr>
                <a:spLocks noChangeAspect="1" noChangeArrowheads="1"/>
              </p:cNvSpPr>
              <p:nvPr/>
            </p:nvSpPr>
            <p:spPr bwMode="auto">
              <a:xfrm>
                <a:off x="4805" y="2940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2" name="AutoShape 68"/>
              <p:cNvSpPr>
                <a:spLocks noChangeAspect="1" noChangeArrowheads="1"/>
              </p:cNvSpPr>
              <p:nvPr/>
            </p:nvSpPr>
            <p:spPr bwMode="auto">
              <a:xfrm>
                <a:off x="4603" y="3030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3" name="AutoShape 69"/>
              <p:cNvSpPr>
                <a:spLocks noChangeAspect="1" noChangeArrowheads="1"/>
              </p:cNvSpPr>
              <p:nvPr/>
            </p:nvSpPr>
            <p:spPr bwMode="auto">
              <a:xfrm>
                <a:off x="4726" y="3041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4" name="AutoShape 70"/>
              <p:cNvSpPr>
                <a:spLocks noChangeAspect="1" noChangeArrowheads="1"/>
              </p:cNvSpPr>
              <p:nvPr/>
            </p:nvSpPr>
            <p:spPr bwMode="auto">
              <a:xfrm>
                <a:off x="4682" y="2951"/>
                <a:ext cx="68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5" name="AutoShape 71"/>
              <p:cNvSpPr>
                <a:spLocks noChangeAspect="1" noChangeArrowheads="1"/>
              </p:cNvSpPr>
              <p:nvPr/>
            </p:nvSpPr>
            <p:spPr bwMode="auto">
              <a:xfrm>
                <a:off x="4614" y="2738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6" name="AutoShape 72"/>
              <p:cNvSpPr>
                <a:spLocks noChangeAspect="1" noChangeArrowheads="1"/>
              </p:cNvSpPr>
              <p:nvPr/>
            </p:nvSpPr>
            <p:spPr bwMode="auto">
              <a:xfrm>
                <a:off x="4480" y="2693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7" name="AutoShape 73"/>
              <p:cNvSpPr>
                <a:spLocks noChangeAspect="1" noChangeArrowheads="1"/>
              </p:cNvSpPr>
              <p:nvPr/>
            </p:nvSpPr>
            <p:spPr bwMode="auto">
              <a:xfrm>
                <a:off x="4547" y="2592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8" name="AutoShape 74"/>
              <p:cNvSpPr>
                <a:spLocks noChangeAspect="1" noChangeArrowheads="1"/>
              </p:cNvSpPr>
              <p:nvPr/>
            </p:nvSpPr>
            <p:spPr bwMode="auto">
              <a:xfrm>
                <a:off x="4984" y="2929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99" name="AutoShape 75"/>
              <p:cNvSpPr>
                <a:spLocks noChangeAspect="1" noChangeArrowheads="1"/>
              </p:cNvSpPr>
              <p:nvPr/>
            </p:nvSpPr>
            <p:spPr bwMode="auto">
              <a:xfrm>
                <a:off x="5163" y="2850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0" name="AutoShape 76"/>
              <p:cNvSpPr>
                <a:spLocks noChangeAspect="1" noChangeArrowheads="1"/>
              </p:cNvSpPr>
              <p:nvPr/>
            </p:nvSpPr>
            <p:spPr bwMode="auto">
              <a:xfrm>
                <a:off x="4984" y="2783"/>
                <a:ext cx="69" cy="69"/>
              </a:xfrm>
              <a:prstGeom prst="diamond">
                <a:avLst/>
              </a:prstGeom>
              <a:solidFill>
                <a:srgbClr val="FF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1" name="AutoShape 77"/>
              <p:cNvSpPr>
                <a:spLocks noChangeAspect="1" noChangeArrowheads="1"/>
              </p:cNvSpPr>
              <p:nvPr/>
            </p:nvSpPr>
            <p:spPr bwMode="auto">
              <a:xfrm flipV="1">
                <a:off x="3450" y="2693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2" name="AutoShape 78"/>
              <p:cNvSpPr>
                <a:spLocks noChangeAspect="1" noChangeArrowheads="1"/>
              </p:cNvSpPr>
              <p:nvPr/>
            </p:nvSpPr>
            <p:spPr bwMode="auto">
              <a:xfrm flipV="1">
                <a:off x="3248" y="2603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3" name="AutoShape 79"/>
              <p:cNvSpPr>
                <a:spLocks noChangeAspect="1" noChangeArrowheads="1"/>
              </p:cNvSpPr>
              <p:nvPr/>
            </p:nvSpPr>
            <p:spPr bwMode="auto">
              <a:xfrm flipV="1">
                <a:off x="3371" y="2592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4" name="AutoShape 80"/>
              <p:cNvSpPr>
                <a:spLocks noChangeAspect="1" noChangeArrowheads="1"/>
              </p:cNvSpPr>
              <p:nvPr/>
            </p:nvSpPr>
            <p:spPr bwMode="auto">
              <a:xfrm flipV="1">
                <a:off x="3327" y="2682"/>
                <a:ext cx="68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5" name="AutoShape 81"/>
              <p:cNvSpPr>
                <a:spLocks noChangeAspect="1" noChangeArrowheads="1"/>
              </p:cNvSpPr>
              <p:nvPr/>
            </p:nvSpPr>
            <p:spPr bwMode="auto">
              <a:xfrm flipV="1">
                <a:off x="3259" y="2895"/>
                <a:ext cx="69" cy="69"/>
              </a:xfrm>
              <a:prstGeom prst="flowChartExtract">
                <a:avLst/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6" name="AutoShape 82"/>
              <p:cNvSpPr>
                <a:spLocks noChangeAspect="1" noChangeArrowheads="1"/>
              </p:cNvSpPr>
              <p:nvPr/>
            </p:nvSpPr>
            <p:spPr bwMode="auto">
              <a:xfrm flipV="1">
                <a:off x="3125" y="2940"/>
                <a:ext cx="69" cy="69"/>
              </a:xfrm>
              <a:prstGeom prst="flowChartExtract">
                <a:avLst/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7" name="AutoShape 83"/>
              <p:cNvSpPr>
                <a:spLocks noChangeAspect="1" noChangeArrowheads="1"/>
              </p:cNvSpPr>
              <p:nvPr/>
            </p:nvSpPr>
            <p:spPr bwMode="auto">
              <a:xfrm flipV="1">
                <a:off x="3192" y="3041"/>
                <a:ext cx="69" cy="69"/>
              </a:xfrm>
              <a:prstGeom prst="flowChartExtract">
                <a:avLst/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8" name="AutoShape 84"/>
              <p:cNvSpPr>
                <a:spLocks noChangeAspect="1" noChangeArrowheads="1"/>
              </p:cNvSpPr>
              <p:nvPr/>
            </p:nvSpPr>
            <p:spPr bwMode="auto">
              <a:xfrm flipV="1">
                <a:off x="3629" y="2704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09" name="AutoShape 85"/>
              <p:cNvSpPr>
                <a:spLocks noChangeAspect="1" noChangeArrowheads="1"/>
              </p:cNvSpPr>
              <p:nvPr/>
            </p:nvSpPr>
            <p:spPr bwMode="auto">
              <a:xfrm flipV="1">
                <a:off x="3808" y="2783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110" name="AutoShape 86"/>
              <p:cNvSpPr>
                <a:spLocks noChangeAspect="1" noChangeArrowheads="1"/>
              </p:cNvSpPr>
              <p:nvPr/>
            </p:nvSpPr>
            <p:spPr bwMode="auto">
              <a:xfrm flipV="1">
                <a:off x="3629" y="2850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12" name="Rectangle 88"/>
            <p:cNvSpPr>
              <a:spLocks noChangeArrowheads="1"/>
            </p:cNvSpPr>
            <p:nvPr/>
          </p:nvSpPr>
          <p:spPr bwMode="auto">
            <a:xfrm>
              <a:off x="3413" y="3244"/>
              <a:ext cx="14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Four Clusters</a:t>
              </a:r>
              <a:r>
                <a:rPr lang="en-US" altLang="en-US" sz="160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537117" name="Group 93"/>
          <p:cNvGrpSpPr>
            <a:grpSpLocks/>
          </p:cNvGrpSpPr>
          <p:nvPr/>
        </p:nvGrpSpPr>
        <p:grpSpPr bwMode="auto">
          <a:xfrm>
            <a:off x="2209801" y="4114800"/>
            <a:ext cx="3344863" cy="1371600"/>
            <a:chOff x="432" y="2592"/>
            <a:chExt cx="2107" cy="864"/>
          </a:xfrm>
        </p:grpSpPr>
        <p:grpSp>
          <p:nvGrpSpPr>
            <p:cNvPr id="1537069" name="Group 45"/>
            <p:cNvGrpSpPr>
              <a:grpSpLocks/>
            </p:cNvGrpSpPr>
            <p:nvPr/>
          </p:nvGrpSpPr>
          <p:grpSpPr bwMode="auto">
            <a:xfrm>
              <a:off x="432" y="2592"/>
              <a:ext cx="2107" cy="516"/>
              <a:chOff x="432" y="2592"/>
              <a:chExt cx="2107" cy="516"/>
            </a:xfrm>
          </p:grpSpPr>
          <p:sp>
            <p:nvSpPr>
              <p:cNvPr id="1537070" name="AutoShape 46"/>
              <p:cNvSpPr>
                <a:spLocks noChangeAspect="1" noChangeArrowheads="1"/>
              </p:cNvSpPr>
              <p:nvPr/>
            </p:nvSpPr>
            <p:spPr bwMode="auto">
              <a:xfrm>
                <a:off x="2112" y="2939"/>
                <a:ext cx="69" cy="68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1" name="AutoShape 47"/>
              <p:cNvSpPr>
                <a:spLocks noChangeAspect="1" noChangeArrowheads="1"/>
              </p:cNvSpPr>
              <p:nvPr/>
            </p:nvSpPr>
            <p:spPr bwMode="auto">
              <a:xfrm>
                <a:off x="1910" y="3028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2" name="AutoShape 48"/>
              <p:cNvSpPr>
                <a:spLocks noChangeAspect="1" noChangeArrowheads="1"/>
              </p:cNvSpPr>
              <p:nvPr/>
            </p:nvSpPr>
            <p:spPr bwMode="auto">
              <a:xfrm>
                <a:off x="2033" y="3039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3" name="AutoShape 49"/>
              <p:cNvSpPr>
                <a:spLocks noChangeAspect="1" noChangeArrowheads="1"/>
              </p:cNvSpPr>
              <p:nvPr/>
            </p:nvSpPr>
            <p:spPr bwMode="auto">
              <a:xfrm>
                <a:off x="1989" y="2950"/>
                <a:ext cx="68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4" name="AutoShape 50"/>
              <p:cNvSpPr>
                <a:spLocks noChangeAspect="1" noChangeArrowheads="1"/>
              </p:cNvSpPr>
              <p:nvPr/>
            </p:nvSpPr>
            <p:spPr bwMode="auto">
              <a:xfrm>
                <a:off x="1921" y="2737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5" name="AutoShape 51"/>
              <p:cNvSpPr>
                <a:spLocks noChangeAspect="1" noChangeArrowheads="1"/>
              </p:cNvSpPr>
              <p:nvPr/>
            </p:nvSpPr>
            <p:spPr bwMode="auto">
              <a:xfrm>
                <a:off x="1787" y="2693"/>
                <a:ext cx="69" cy="68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6" name="AutoShape 52"/>
              <p:cNvSpPr>
                <a:spLocks noChangeAspect="1" noChangeArrowheads="1"/>
              </p:cNvSpPr>
              <p:nvPr/>
            </p:nvSpPr>
            <p:spPr bwMode="auto">
              <a:xfrm>
                <a:off x="1854" y="2592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7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2291" y="2927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8" name="AutoShape 54"/>
              <p:cNvSpPr>
                <a:spLocks noChangeAspect="1" noChangeArrowheads="1"/>
              </p:cNvSpPr>
              <p:nvPr/>
            </p:nvSpPr>
            <p:spPr bwMode="auto">
              <a:xfrm>
                <a:off x="2470" y="2849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79" name="AutoShape 55"/>
              <p:cNvSpPr>
                <a:spLocks noChangeAspect="1" noChangeArrowheads="1"/>
              </p:cNvSpPr>
              <p:nvPr/>
            </p:nvSpPr>
            <p:spPr bwMode="auto">
              <a:xfrm>
                <a:off x="2291" y="2782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33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0" name="Rectangle 56"/>
              <p:cNvSpPr>
                <a:spLocks noChangeAspect="1" noChangeArrowheads="1"/>
              </p:cNvSpPr>
              <p:nvPr/>
            </p:nvSpPr>
            <p:spPr bwMode="auto">
              <a:xfrm flipV="1">
                <a:off x="757" y="2693"/>
                <a:ext cx="69" cy="6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1" name="Rectangle 57"/>
              <p:cNvSpPr>
                <a:spLocks noChangeAspect="1" noChangeArrowheads="1"/>
              </p:cNvSpPr>
              <p:nvPr/>
            </p:nvSpPr>
            <p:spPr bwMode="auto">
              <a:xfrm flipV="1">
                <a:off x="555" y="2603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2" name="Rectangle 58"/>
              <p:cNvSpPr>
                <a:spLocks noChangeAspect="1" noChangeArrowheads="1"/>
              </p:cNvSpPr>
              <p:nvPr/>
            </p:nvSpPr>
            <p:spPr bwMode="auto">
              <a:xfrm flipV="1">
                <a:off x="678" y="2592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3" name="Rectangle 59"/>
              <p:cNvSpPr>
                <a:spLocks noChangeAspect="1" noChangeArrowheads="1"/>
              </p:cNvSpPr>
              <p:nvPr/>
            </p:nvSpPr>
            <p:spPr bwMode="auto">
              <a:xfrm flipV="1">
                <a:off x="634" y="2681"/>
                <a:ext cx="68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4" name="Rectangle 60"/>
              <p:cNvSpPr>
                <a:spLocks noChangeAspect="1" noChangeArrowheads="1"/>
              </p:cNvSpPr>
              <p:nvPr/>
            </p:nvSpPr>
            <p:spPr bwMode="auto">
              <a:xfrm flipV="1">
                <a:off x="566" y="2894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5" name="Rectangle 61"/>
              <p:cNvSpPr>
                <a:spLocks noChangeAspect="1" noChangeArrowheads="1"/>
              </p:cNvSpPr>
              <p:nvPr/>
            </p:nvSpPr>
            <p:spPr bwMode="auto">
              <a:xfrm flipV="1">
                <a:off x="432" y="2939"/>
                <a:ext cx="69" cy="6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6" name="Rectangle 62"/>
              <p:cNvSpPr>
                <a:spLocks noChangeAspect="1" noChangeArrowheads="1"/>
              </p:cNvSpPr>
              <p:nvPr/>
            </p:nvSpPr>
            <p:spPr bwMode="auto">
              <a:xfrm flipV="1">
                <a:off x="499" y="3039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7" name="Rectangle 63"/>
              <p:cNvSpPr>
                <a:spLocks noChangeAspect="1" noChangeArrowheads="1"/>
              </p:cNvSpPr>
              <p:nvPr/>
            </p:nvSpPr>
            <p:spPr bwMode="auto">
              <a:xfrm flipV="1">
                <a:off x="936" y="2704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8" name="Rectangle 64"/>
              <p:cNvSpPr>
                <a:spLocks noChangeAspect="1" noChangeArrowheads="1"/>
              </p:cNvSpPr>
              <p:nvPr/>
            </p:nvSpPr>
            <p:spPr bwMode="auto">
              <a:xfrm flipV="1">
                <a:off x="1115" y="2782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89" name="Rectangle 65"/>
              <p:cNvSpPr>
                <a:spLocks noChangeAspect="1" noChangeArrowheads="1"/>
              </p:cNvSpPr>
              <p:nvPr/>
            </p:nvSpPr>
            <p:spPr bwMode="auto">
              <a:xfrm flipV="1">
                <a:off x="936" y="2849"/>
                <a:ext cx="69" cy="69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13" name="Rectangle 89"/>
            <p:cNvSpPr>
              <a:spLocks noChangeArrowheads="1"/>
            </p:cNvSpPr>
            <p:nvPr/>
          </p:nvSpPr>
          <p:spPr bwMode="auto">
            <a:xfrm>
              <a:off x="624" y="3244"/>
              <a:ext cx="14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Two Clusters</a:t>
              </a:r>
              <a:r>
                <a:rPr lang="en-US" altLang="en-US" sz="160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1537116" name="Group 92"/>
          <p:cNvGrpSpPr>
            <a:grpSpLocks/>
          </p:cNvGrpSpPr>
          <p:nvPr/>
        </p:nvGrpSpPr>
        <p:grpSpPr bwMode="auto">
          <a:xfrm>
            <a:off x="6484938" y="1905000"/>
            <a:ext cx="3344862" cy="1479550"/>
            <a:chOff x="3125" y="1200"/>
            <a:chExt cx="2107" cy="932"/>
          </a:xfrm>
        </p:grpSpPr>
        <p:grpSp>
          <p:nvGrpSpPr>
            <p:cNvPr id="1537048" name="Group 24"/>
            <p:cNvGrpSpPr>
              <a:grpSpLocks/>
            </p:cNvGrpSpPr>
            <p:nvPr/>
          </p:nvGrpSpPr>
          <p:grpSpPr bwMode="auto">
            <a:xfrm>
              <a:off x="3125" y="1200"/>
              <a:ext cx="2107" cy="518"/>
              <a:chOff x="3125" y="1200"/>
              <a:chExt cx="2107" cy="518"/>
            </a:xfrm>
          </p:grpSpPr>
          <p:sp>
            <p:nvSpPr>
              <p:cNvPr id="1537049" name="AutoShape 25"/>
              <p:cNvSpPr>
                <a:spLocks noChangeAspect="1" noChangeArrowheads="1"/>
              </p:cNvSpPr>
              <p:nvPr/>
            </p:nvSpPr>
            <p:spPr bwMode="auto">
              <a:xfrm>
                <a:off x="4805" y="1548"/>
                <a:ext cx="69" cy="69"/>
              </a:xfrm>
              <a:prstGeom prst="diamond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0" name="AutoShape 26"/>
              <p:cNvSpPr>
                <a:spLocks noChangeAspect="1" noChangeArrowheads="1"/>
              </p:cNvSpPr>
              <p:nvPr/>
            </p:nvSpPr>
            <p:spPr bwMode="auto">
              <a:xfrm>
                <a:off x="4603" y="1638"/>
                <a:ext cx="69" cy="69"/>
              </a:xfrm>
              <a:prstGeom prst="diamond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1" name="AutoShape 27"/>
              <p:cNvSpPr>
                <a:spLocks noChangeAspect="1" noChangeArrowheads="1"/>
              </p:cNvSpPr>
              <p:nvPr/>
            </p:nvSpPr>
            <p:spPr bwMode="auto">
              <a:xfrm>
                <a:off x="4726" y="1649"/>
                <a:ext cx="69" cy="69"/>
              </a:xfrm>
              <a:prstGeom prst="diamond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2" name="AutoShape 28"/>
              <p:cNvSpPr>
                <a:spLocks noChangeAspect="1" noChangeArrowheads="1"/>
              </p:cNvSpPr>
              <p:nvPr/>
            </p:nvSpPr>
            <p:spPr bwMode="auto">
              <a:xfrm>
                <a:off x="4682" y="1559"/>
                <a:ext cx="68" cy="69"/>
              </a:xfrm>
              <a:prstGeom prst="diamond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3" name="AutoShape 29"/>
              <p:cNvSpPr>
                <a:spLocks noChangeAspect="1" noChangeArrowheads="1"/>
              </p:cNvSpPr>
              <p:nvPr/>
            </p:nvSpPr>
            <p:spPr bwMode="auto">
              <a:xfrm>
                <a:off x="4614" y="1346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4" name="AutoShape 30"/>
              <p:cNvSpPr>
                <a:spLocks noChangeAspect="1" noChangeArrowheads="1"/>
              </p:cNvSpPr>
              <p:nvPr/>
            </p:nvSpPr>
            <p:spPr bwMode="auto">
              <a:xfrm>
                <a:off x="4480" y="1301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5" name="AutoShape 31"/>
              <p:cNvSpPr>
                <a:spLocks noChangeAspect="1" noChangeArrowheads="1"/>
              </p:cNvSpPr>
              <p:nvPr/>
            </p:nvSpPr>
            <p:spPr bwMode="auto">
              <a:xfrm>
                <a:off x="4547" y="1200"/>
                <a:ext cx="69" cy="69"/>
              </a:xfrm>
              <a:prstGeom prst="star5">
                <a:avLst/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6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4984" y="1537"/>
                <a:ext cx="69" cy="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7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5163" y="1458"/>
                <a:ext cx="69" cy="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8" name="Rectangle 34"/>
              <p:cNvSpPr>
                <a:spLocks noChangeAspect="1" noChangeArrowheads="1"/>
              </p:cNvSpPr>
              <p:nvPr/>
            </p:nvSpPr>
            <p:spPr bwMode="auto">
              <a:xfrm>
                <a:off x="4984" y="1391"/>
                <a:ext cx="69" cy="6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59" name="AutoShape 35"/>
              <p:cNvSpPr>
                <a:spLocks noChangeAspect="1" noChangeArrowheads="1"/>
              </p:cNvSpPr>
              <p:nvPr/>
            </p:nvSpPr>
            <p:spPr bwMode="auto">
              <a:xfrm flipV="1">
                <a:off x="3450" y="1301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0" name="AutoShape 36"/>
              <p:cNvSpPr>
                <a:spLocks noChangeAspect="1" noChangeArrowheads="1"/>
              </p:cNvSpPr>
              <p:nvPr/>
            </p:nvSpPr>
            <p:spPr bwMode="auto">
              <a:xfrm flipV="1">
                <a:off x="3248" y="1211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1" name="AutoShape 37"/>
              <p:cNvSpPr>
                <a:spLocks noChangeAspect="1" noChangeArrowheads="1"/>
              </p:cNvSpPr>
              <p:nvPr/>
            </p:nvSpPr>
            <p:spPr bwMode="auto">
              <a:xfrm flipV="1">
                <a:off x="3371" y="1200"/>
                <a:ext cx="69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2" name="AutoShape 38"/>
              <p:cNvSpPr>
                <a:spLocks noChangeAspect="1" noChangeArrowheads="1"/>
              </p:cNvSpPr>
              <p:nvPr/>
            </p:nvSpPr>
            <p:spPr bwMode="auto">
              <a:xfrm flipV="1">
                <a:off x="3327" y="1290"/>
                <a:ext cx="68" cy="69"/>
              </a:xfrm>
              <a:prstGeom prst="star4">
                <a:avLst>
                  <a:gd name="adj" fmla="val 12500"/>
                </a:avLst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3" name="AutoShape 39"/>
              <p:cNvSpPr>
                <a:spLocks noChangeAspect="1" noChangeArrowheads="1"/>
              </p:cNvSpPr>
              <p:nvPr/>
            </p:nvSpPr>
            <p:spPr bwMode="auto">
              <a:xfrm flipV="1">
                <a:off x="3259" y="1503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4" name="AutoShape 40"/>
              <p:cNvSpPr>
                <a:spLocks noChangeAspect="1" noChangeArrowheads="1"/>
              </p:cNvSpPr>
              <p:nvPr/>
            </p:nvSpPr>
            <p:spPr bwMode="auto">
              <a:xfrm flipV="1">
                <a:off x="3125" y="1548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5" name="AutoShape 41"/>
              <p:cNvSpPr>
                <a:spLocks noChangeAspect="1" noChangeArrowheads="1"/>
              </p:cNvSpPr>
              <p:nvPr/>
            </p:nvSpPr>
            <p:spPr bwMode="auto">
              <a:xfrm flipV="1">
                <a:off x="3192" y="1649"/>
                <a:ext cx="69" cy="69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6" name="Oval 42"/>
              <p:cNvSpPr>
                <a:spLocks noChangeAspect="1" noChangeArrowheads="1"/>
              </p:cNvSpPr>
              <p:nvPr/>
            </p:nvSpPr>
            <p:spPr bwMode="auto">
              <a:xfrm flipV="1">
                <a:off x="3629" y="1312"/>
                <a:ext cx="69" cy="69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7" name="Oval 43"/>
              <p:cNvSpPr>
                <a:spLocks noChangeAspect="1" noChangeArrowheads="1"/>
              </p:cNvSpPr>
              <p:nvPr/>
            </p:nvSpPr>
            <p:spPr bwMode="auto">
              <a:xfrm flipV="1">
                <a:off x="3808" y="1391"/>
                <a:ext cx="69" cy="69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068" name="Oval 44"/>
              <p:cNvSpPr>
                <a:spLocks noChangeAspect="1" noChangeArrowheads="1"/>
              </p:cNvSpPr>
              <p:nvPr/>
            </p:nvSpPr>
            <p:spPr bwMode="auto">
              <a:xfrm flipV="1">
                <a:off x="3629" y="1458"/>
                <a:ext cx="69" cy="69"/>
              </a:xfrm>
              <a:prstGeom prst="ellipse">
                <a:avLst/>
              </a:prstGeom>
              <a:solidFill>
                <a:srgbClr val="00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14" name="Rectangle 90"/>
            <p:cNvSpPr>
              <a:spLocks noChangeArrowheads="1"/>
            </p:cNvSpPr>
            <p:nvPr/>
          </p:nvSpPr>
          <p:spPr bwMode="auto">
            <a:xfrm>
              <a:off x="3413" y="1920"/>
              <a:ext cx="144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1600">
                  <a:latin typeface="Times New Roman" panose="02020603050405020304" pitchFamily="18" charset="0"/>
                  <a:cs typeface="Times New Roman" panose="02020603050405020304" pitchFamily="18" charset="0"/>
                </a:rPr>
                <a:t>Six Clusters</a:t>
              </a:r>
              <a:r>
                <a:rPr lang="en-US" altLang="en-US" sz="1600">
                  <a:latin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879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Types of Clusterings</a:t>
            </a:r>
          </a:p>
        </p:txBody>
      </p:sp>
      <p:sp>
        <p:nvSpPr>
          <p:cNvPr id="153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A </a:t>
            </a:r>
            <a:r>
              <a:rPr lang="en-US" altLang="en-US" dirty="0">
                <a:solidFill>
                  <a:srgbClr val="FF0000"/>
                </a:solidFill>
              </a:rPr>
              <a:t>clustering</a:t>
            </a:r>
            <a:r>
              <a:rPr lang="en-US" altLang="en-US" dirty="0"/>
              <a:t> is a set of clusters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200" dirty="0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Important distinction between </a:t>
            </a:r>
            <a:r>
              <a:rPr lang="en-US" altLang="en-US" dirty="0">
                <a:solidFill>
                  <a:srgbClr val="FF0000"/>
                </a:solidFill>
              </a:rPr>
              <a:t>hierarchical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rgbClr val="FF0000"/>
                </a:solidFill>
              </a:rPr>
              <a:t>partitional</a:t>
            </a:r>
            <a:r>
              <a:rPr lang="en-US" altLang="en-US" dirty="0">
                <a:solidFill>
                  <a:srgbClr val="FFCC00"/>
                </a:solidFill>
              </a:rPr>
              <a:t> </a:t>
            </a:r>
            <a:r>
              <a:rPr lang="en-US" altLang="en-US" dirty="0"/>
              <a:t>sets of clusters </a:t>
            </a:r>
            <a:endParaRPr lang="en-US" altLang="en-US" dirty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en-US" altLang="en-US" sz="1200" dirty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 err="1"/>
              <a:t>Partitional</a:t>
            </a:r>
            <a:r>
              <a:rPr lang="en-US" altLang="en-US" dirty="0"/>
              <a:t> Clustering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/>
              <a:t>A division data objects into non-overlapping subsets (clusters) such that each data object is in exactly one subset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endParaRPr lang="en-US" altLang="en-US" sz="1000" dirty="0">
              <a:solidFill>
                <a:srgbClr val="FFCC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Hierarchical clustering</a:t>
            </a:r>
          </a:p>
          <a:p>
            <a:pPr lv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 dirty="0"/>
              <a:t>A set of nested clusters organized as a hierarchical tree </a:t>
            </a:r>
          </a:p>
        </p:txBody>
      </p:sp>
    </p:spTree>
    <p:extLst>
      <p:ext uri="{BB962C8B-B14F-4D97-AF65-F5344CB8AC3E}">
        <p14:creationId xmlns:p14="http://schemas.microsoft.com/office/powerpoint/2010/main" val="2696002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Partitional Clustering</a:t>
            </a:r>
          </a:p>
        </p:txBody>
      </p:sp>
      <p:sp>
        <p:nvSpPr>
          <p:cNvPr id="1539076" name="Freeform 4"/>
          <p:cNvSpPr>
            <a:spLocks/>
          </p:cNvSpPr>
          <p:nvPr/>
        </p:nvSpPr>
        <p:spPr bwMode="auto">
          <a:xfrm>
            <a:off x="2778125" y="2517775"/>
            <a:ext cx="96838" cy="101600"/>
          </a:xfrm>
          <a:custGeom>
            <a:avLst/>
            <a:gdLst>
              <a:gd name="T0" fmla="*/ 61 w 61"/>
              <a:gd name="T1" fmla="*/ 30 h 64"/>
              <a:gd name="T2" fmla="*/ 55 w 61"/>
              <a:gd name="T3" fmla="*/ 49 h 64"/>
              <a:gd name="T4" fmla="*/ 43 w 61"/>
              <a:gd name="T5" fmla="*/ 61 h 64"/>
              <a:gd name="T6" fmla="*/ 24 w 61"/>
              <a:gd name="T7" fmla="*/ 64 h 64"/>
              <a:gd name="T8" fmla="*/ 9 w 61"/>
              <a:gd name="T9" fmla="*/ 55 h 64"/>
              <a:gd name="T10" fmla="*/ 0 w 61"/>
              <a:gd name="T11" fmla="*/ 39 h 64"/>
              <a:gd name="T12" fmla="*/ 0 w 61"/>
              <a:gd name="T13" fmla="*/ 24 h 64"/>
              <a:gd name="T14" fmla="*/ 9 w 61"/>
              <a:gd name="T15" fmla="*/ 9 h 64"/>
              <a:gd name="T16" fmla="*/ 24 w 61"/>
              <a:gd name="T17" fmla="*/ 0 h 64"/>
              <a:gd name="T18" fmla="*/ 43 w 61"/>
              <a:gd name="T19" fmla="*/ 3 h 64"/>
              <a:gd name="T20" fmla="*/ 55 w 61"/>
              <a:gd name="T21" fmla="*/ 15 h 64"/>
              <a:gd name="T22" fmla="*/ 61 w 61"/>
              <a:gd name="T23" fmla="*/ 3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4">
                <a:moveTo>
                  <a:pt x="61" y="30"/>
                </a:moveTo>
                <a:lnTo>
                  <a:pt x="55" y="49"/>
                </a:lnTo>
                <a:lnTo>
                  <a:pt x="43" y="61"/>
                </a:lnTo>
                <a:lnTo>
                  <a:pt x="24" y="64"/>
                </a:lnTo>
                <a:lnTo>
                  <a:pt x="9" y="55"/>
                </a:lnTo>
                <a:lnTo>
                  <a:pt x="0" y="39"/>
                </a:lnTo>
                <a:lnTo>
                  <a:pt x="0" y="24"/>
                </a:lnTo>
                <a:lnTo>
                  <a:pt x="9" y="9"/>
                </a:lnTo>
                <a:lnTo>
                  <a:pt x="24" y="0"/>
                </a:lnTo>
                <a:lnTo>
                  <a:pt x="43" y="3"/>
                </a:lnTo>
                <a:lnTo>
                  <a:pt x="55" y="15"/>
                </a:lnTo>
                <a:lnTo>
                  <a:pt x="61" y="30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77" name="Freeform 5"/>
          <p:cNvSpPr>
            <a:spLocks/>
          </p:cNvSpPr>
          <p:nvPr/>
        </p:nvSpPr>
        <p:spPr bwMode="auto">
          <a:xfrm>
            <a:off x="2778125" y="2716214"/>
            <a:ext cx="96838" cy="98425"/>
          </a:xfrm>
          <a:custGeom>
            <a:avLst/>
            <a:gdLst>
              <a:gd name="T0" fmla="*/ 61 w 61"/>
              <a:gd name="T1" fmla="*/ 31 h 62"/>
              <a:gd name="T2" fmla="*/ 55 w 61"/>
              <a:gd name="T3" fmla="*/ 49 h 62"/>
              <a:gd name="T4" fmla="*/ 43 w 61"/>
              <a:gd name="T5" fmla="*/ 62 h 62"/>
              <a:gd name="T6" fmla="*/ 24 w 61"/>
              <a:gd name="T7" fmla="*/ 62 h 62"/>
              <a:gd name="T8" fmla="*/ 9 w 61"/>
              <a:gd name="T9" fmla="*/ 55 h 62"/>
              <a:gd name="T10" fmla="*/ 0 w 61"/>
              <a:gd name="T11" fmla="*/ 40 h 62"/>
              <a:gd name="T12" fmla="*/ 0 w 61"/>
              <a:gd name="T13" fmla="*/ 22 h 62"/>
              <a:gd name="T14" fmla="*/ 9 w 61"/>
              <a:gd name="T15" fmla="*/ 9 h 62"/>
              <a:gd name="T16" fmla="*/ 24 w 61"/>
              <a:gd name="T17" fmla="*/ 0 h 62"/>
              <a:gd name="T18" fmla="*/ 43 w 61"/>
              <a:gd name="T19" fmla="*/ 3 h 62"/>
              <a:gd name="T20" fmla="*/ 55 w 61"/>
              <a:gd name="T21" fmla="*/ 16 h 62"/>
              <a:gd name="T22" fmla="*/ 61 w 61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2">
                <a:moveTo>
                  <a:pt x="61" y="31"/>
                </a:moveTo>
                <a:lnTo>
                  <a:pt x="55" y="49"/>
                </a:lnTo>
                <a:lnTo>
                  <a:pt x="43" y="62"/>
                </a:lnTo>
                <a:lnTo>
                  <a:pt x="24" y="62"/>
                </a:lnTo>
                <a:lnTo>
                  <a:pt x="9" y="55"/>
                </a:lnTo>
                <a:lnTo>
                  <a:pt x="0" y="40"/>
                </a:lnTo>
                <a:lnTo>
                  <a:pt x="0" y="22"/>
                </a:lnTo>
                <a:lnTo>
                  <a:pt x="9" y="9"/>
                </a:lnTo>
                <a:lnTo>
                  <a:pt x="24" y="0"/>
                </a:lnTo>
                <a:lnTo>
                  <a:pt x="43" y="3"/>
                </a:lnTo>
                <a:lnTo>
                  <a:pt x="55" y="16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78" name="Freeform 6"/>
          <p:cNvSpPr>
            <a:spLocks/>
          </p:cNvSpPr>
          <p:nvPr/>
        </p:nvSpPr>
        <p:spPr bwMode="auto">
          <a:xfrm>
            <a:off x="3475039" y="4711701"/>
            <a:ext cx="96837" cy="98425"/>
          </a:xfrm>
          <a:custGeom>
            <a:avLst/>
            <a:gdLst>
              <a:gd name="T0" fmla="*/ 61 w 61"/>
              <a:gd name="T1" fmla="*/ 31 h 62"/>
              <a:gd name="T2" fmla="*/ 55 w 61"/>
              <a:gd name="T3" fmla="*/ 46 h 62"/>
              <a:gd name="T4" fmla="*/ 43 w 61"/>
              <a:gd name="T5" fmla="*/ 59 h 62"/>
              <a:gd name="T6" fmla="*/ 24 w 61"/>
              <a:gd name="T7" fmla="*/ 62 h 62"/>
              <a:gd name="T8" fmla="*/ 9 w 61"/>
              <a:gd name="T9" fmla="*/ 53 h 62"/>
              <a:gd name="T10" fmla="*/ 0 w 61"/>
              <a:gd name="T11" fmla="*/ 40 h 62"/>
              <a:gd name="T12" fmla="*/ 0 w 61"/>
              <a:gd name="T13" fmla="*/ 22 h 62"/>
              <a:gd name="T14" fmla="*/ 9 w 61"/>
              <a:gd name="T15" fmla="*/ 7 h 62"/>
              <a:gd name="T16" fmla="*/ 24 w 61"/>
              <a:gd name="T17" fmla="*/ 0 h 62"/>
              <a:gd name="T18" fmla="*/ 43 w 61"/>
              <a:gd name="T19" fmla="*/ 0 h 62"/>
              <a:gd name="T20" fmla="*/ 55 w 61"/>
              <a:gd name="T21" fmla="*/ 13 h 62"/>
              <a:gd name="T22" fmla="*/ 61 w 61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2">
                <a:moveTo>
                  <a:pt x="61" y="31"/>
                </a:moveTo>
                <a:lnTo>
                  <a:pt x="55" y="46"/>
                </a:lnTo>
                <a:lnTo>
                  <a:pt x="43" y="59"/>
                </a:lnTo>
                <a:lnTo>
                  <a:pt x="24" y="62"/>
                </a:lnTo>
                <a:lnTo>
                  <a:pt x="9" y="53"/>
                </a:lnTo>
                <a:lnTo>
                  <a:pt x="0" y="40"/>
                </a:lnTo>
                <a:lnTo>
                  <a:pt x="0" y="22"/>
                </a:lnTo>
                <a:lnTo>
                  <a:pt x="9" y="7"/>
                </a:lnTo>
                <a:lnTo>
                  <a:pt x="24" y="0"/>
                </a:lnTo>
                <a:lnTo>
                  <a:pt x="43" y="0"/>
                </a:lnTo>
                <a:lnTo>
                  <a:pt x="55" y="13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79" name="Freeform 7"/>
          <p:cNvSpPr>
            <a:spLocks/>
          </p:cNvSpPr>
          <p:nvPr/>
        </p:nvSpPr>
        <p:spPr bwMode="auto">
          <a:xfrm>
            <a:off x="3074989" y="2619375"/>
            <a:ext cx="96837" cy="96838"/>
          </a:xfrm>
          <a:custGeom>
            <a:avLst/>
            <a:gdLst>
              <a:gd name="T0" fmla="*/ 61 w 61"/>
              <a:gd name="T1" fmla="*/ 31 h 61"/>
              <a:gd name="T2" fmla="*/ 58 w 61"/>
              <a:gd name="T3" fmla="*/ 46 h 61"/>
              <a:gd name="T4" fmla="*/ 43 w 61"/>
              <a:gd name="T5" fmla="*/ 58 h 61"/>
              <a:gd name="T6" fmla="*/ 25 w 61"/>
              <a:gd name="T7" fmla="*/ 61 h 61"/>
              <a:gd name="T8" fmla="*/ 9 w 61"/>
              <a:gd name="T9" fmla="*/ 55 h 61"/>
              <a:gd name="T10" fmla="*/ 0 w 61"/>
              <a:gd name="T11" fmla="*/ 40 h 61"/>
              <a:gd name="T12" fmla="*/ 0 w 61"/>
              <a:gd name="T13" fmla="*/ 21 h 61"/>
              <a:gd name="T14" fmla="*/ 9 w 61"/>
              <a:gd name="T15" fmla="*/ 6 h 61"/>
              <a:gd name="T16" fmla="*/ 25 w 61"/>
              <a:gd name="T17" fmla="*/ 0 h 61"/>
              <a:gd name="T18" fmla="*/ 43 w 61"/>
              <a:gd name="T19" fmla="*/ 3 h 61"/>
              <a:gd name="T20" fmla="*/ 58 w 61"/>
              <a:gd name="T21" fmla="*/ 12 h 61"/>
              <a:gd name="T22" fmla="*/ 61 w 61"/>
              <a:gd name="T23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1">
                <a:moveTo>
                  <a:pt x="61" y="31"/>
                </a:moveTo>
                <a:lnTo>
                  <a:pt x="58" y="46"/>
                </a:lnTo>
                <a:lnTo>
                  <a:pt x="43" y="58"/>
                </a:lnTo>
                <a:lnTo>
                  <a:pt x="25" y="61"/>
                </a:lnTo>
                <a:lnTo>
                  <a:pt x="9" y="55"/>
                </a:lnTo>
                <a:lnTo>
                  <a:pt x="0" y="40"/>
                </a:lnTo>
                <a:lnTo>
                  <a:pt x="0" y="21"/>
                </a:lnTo>
                <a:lnTo>
                  <a:pt x="9" y="6"/>
                </a:lnTo>
                <a:lnTo>
                  <a:pt x="25" y="0"/>
                </a:lnTo>
                <a:lnTo>
                  <a:pt x="43" y="3"/>
                </a:lnTo>
                <a:lnTo>
                  <a:pt x="58" y="12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0" name="Freeform 8"/>
          <p:cNvSpPr>
            <a:spLocks/>
          </p:cNvSpPr>
          <p:nvPr/>
        </p:nvSpPr>
        <p:spPr bwMode="auto">
          <a:xfrm>
            <a:off x="3475039" y="3914775"/>
            <a:ext cx="96837" cy="96838"/>
          </a:xfrm>
          <a:custGeom>
            <a:avLst/>
            <a:gdLst>
              <a:gd name="T0" fmla="*/ 61 w 61"/>
              <a:gd name="T1" fmla="*/ 30 h 61"/>
              <a:gd name="T2" fmla="*/ 55 w 61"/>
              <a:gd name="T3" fmla="*/ 46 h 61"/>
              <a:gd name="T4" fmla="*/ 43 w 61"/>
              <a:gd name="T5" fmla="*/ 58 h 61"/>
              <a:gd name="T6" fmla="*/ 24 w 61"/>
              <a:gd name="T7" fmla="*/ 61 h 61"/>
              <a:gd name="T8" fmla="*/ 9 w 61"/>
              <a:gd name="T9" fmla="*/ 55 h 61"/>
              <a:gd name="T10" fmla="*/ 0 w 61"/>
              <a:gd name="T11" fmla="*/ 39 h 61"/>
              <a:gd name="T12" fmla="*/ 0 w 61"/>
              <a:gd name="T13" fmla="*/ 21 h 61"/>
              <a:gd name="T14" fmla="*/ 9 w 61"/>
              <a:gd name="T15" fmla="*/ 6 h 61"/>
              <a:gd name="T16" fmla="*/ 24 w 61"/>
              <a:gd name="T17" fmla="*/ 0 h 61"/>
              <a:gd name="T18" fmla="*/ 43 w 61"/>
              <a:gd name="T19" fmla="*/ 3 h 61"/>
              <a:gd name="T20" fmla="*/ 55 w 61"/>
              <a:gd name="T21" fmla="*/ 12 h 61"/>
              <a:gd name="T22" fmla="*/ 61 w 61"/>
              <a:gd name="T23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1">
                <a:moveTo>
                  <a:pt x="61" y="30"/>
                </a:moveTo>
                <a:lnTo>
                  <a:pt x="55" y="46"/>
                </a:lnTo>
                <a:lnTo>
                  <a:pt x="43" y="58"/>
                </a:lnTo>
                <a:lnTo>
                  <a:pt x="24" y="61"/>
                </a:lnTo>
                <a:lnTo>
                  <a:pt x="9" y="55"/>
                </a:lnTo>
                <a:lnTo>
                  <a:pt x="0" y="39"/>
                </a:lnTo>
                <a:lnTo>
                  <a:pt x="0" y="21"/>
                </a:lnTo>
                <a:lnTo>
                  <a:pt x="9" y="6"/>
                </a:lnTo>
                <a:lnTo>
                  <a:pt x="24" y="0"/>
                </a:lnTo>
                <a:lnTo>
                  <a:pt x="43" y="3"/>
                </a:lnTo>
                <a:lnTo>
                  <a:pt x="55" y="12"/>
                </a:lnTo>
                <a:lnTo>
                  <a:pt x="61" y="30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1" name="Freeform 9"/>
          <p:cNvSpPr>
            <a:spLocks/>
          </p:cNvSpPr>
          <p:nvPr/>
        </p:nvSpPr>
        <p:spPr bwMode="auto">
          <a:xfrm>
            <a:off x="3644901" y="1825626"/>
            <a:ext cx="98425" cy="98425"/>
          </a:xfrm>
          <a:custGeom>
            <a:avLst/>
            <a:gdLst>
              <a:gd name="T0" fmla="*/ 62 w 62"/>
              <a:gd name="T1" fmla="*/ 31 h 62"/>
              <a:gd name="T2" fmla="*/ 56 w 62"/>
              <a:gd name="T3" fmla="*/ 46 h 62"/>
              <a:gd name="T4" fmla="*/ 43 w 62"/>
              <a:gd name="T5" fmla="*/ 58 h 62"/>
              <a:gd name="T6" fmla="*/ 25 w 62"/>
              <a:gd name="T7" fmla="*/ 62 h 62"/>
              <a:gd name="T8" fmla="*/ 9 w 62"/>
              <a:gd name="T9" fmla="*/ 55 h 62"/>
              <a:gd name="T10" fmla="*/ 0 w 62"/>
              <a:gd name="T11" fmla="*/ 40 h 62"/>
              <a:gd name="T12" fmla="*/ 0 w 62"/>
              <a:gd name="T13" fmla="*/ 22 h 62"/>
              <a:gd name="T14" fmla="*/ 9 w 62"/>
              <a:gd name="T15" fmla="*/ 6 h 62"/>
              <a:gd name="T16" fmla="*/ 25 w 62"/>
              <a:gd name="T17" fmla="*/ 0 h 62"/>
              <a:gd name="T18" fmla="*/ 43 w 62"/>
              <a:gd name="T19" fmla="*/ 3 h 62"/>
              <a:gd name="T20" fmla="*/ 56 w 62"/>
              <a:gd name="T21" fmla="*/ 12 h 62"/>
              <a:gd name="T22" fmla="*/ 62 w 62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" h="62">
                <a:moveTo>
                  <a:pt x="62" y="31"/>
                </a:moveTo>
                <a:lnTo>
                  <a:pt x="56" y="46"/>
                </a:lnTo>
                <a:lnTo>
                  <a:pt x="43" y="58"/>
                </a:lnTo>
                <a:lnTo>
                  <a:pt x="25" y="62"/>
                </a:lnTo>
                <a:lnTo>
                  <a:pt x="9" y="55"/>
                </a:lnTo>
                <a:lnTo>
                  <a:pt x="0" y="40"/>
                </a:lnTo>
                <a:lnTo>
                  <a:pt x="0" y="22"/>
                </a:lnTo>
                <a:lnTo>
                  <a:pt x="9" y="6"/>
                </a:lnTo>
                <a:lnTo>
                  <a:pt x="25" y="0"/>
                </a:lnTo>
                <a:lnTo>
                  <a:pt x="43" y="3"/>
                </a:lnTo>
                <a:lnTo>
                  <a:pt x="56" y="12"/>
                </a:lnTo>
                <a:lnTo>
                  <a:pt x="62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2" name="Freeform 10"/>
          <p:cNvSpPr>
            <a:spLocks/>
          </p:cNvSpPr>
          <p:nvPr/>
        </p:nvSpPr>
        <p:spPr bwMode="auto">
          <a:xfrm>
            <a:off x="3875089" y="2020889"/>
            <a:ext cx="96837" cy="96837"/>
          </a:xfrm>
          <a:custGeom>
            <a:avLst/>
            <a:gdLst>
              <a:gd name="T0" fmla="*/ 61 w 61"/>
              <a:gd name="T1" fmla="*/ 31 h 61"/>
              <a:gd name="T2" fmla="*/ 55 w 61"/>
              <a:gd name="T3" fmla="*/ 49 h 61"/>
              <a:gd name="T4" fmla="*/ 43 w 61"/>
              <a:gd name="T5" fmla="*/ 58 h 61"/>
              <a:gd name="T6" fmla="*/ 24 w 61"/>
              <a:gd name="T7" fmla="*/ 61 h 61"/>
              <a:gd name="T8" fmla="*/ 9 w 61"/>
              <a:gd name="T9" fmla="*/ 55 h 61"/>
              <a:gd name="T10" fmla="*/ 0 w 61"/>
              <a:gd name="T11" fmla="*/ 40 h 61"/>
              <a:gd name="T12" fmla="*/ 0 w 61"/>
              <a:gd name="T13" fmla="*/ 21 h 61"/>
              <a:gd name="T14" fmla="*/ 9 w 61"/>
              <a:gd name="T15" fmla="*/ 6 h 61"/>
              <a:gd name="T16" fmla="*/ 24 w 61"/>
              <a:gd name="T17" fmla="*/ 0 h 61"/>
              <a:gd name="T18" fmla="*/ 43 w 61"/>
              <a:gd name="T19" fmla="*/ 3 h 61"/>
              <a:gd name="T20" fmla="*/ 55 w 61"/>
              <a:gd name="T21" fmla="*/ 15 h 61"/>
              <a:gd name="T22" fmla="*/ 61 w 61"/>
              <a:gd name="T23" fmla="*/ 31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1">
                <a:moveTo>
                  <a:pt x="61" y="31"/>
                </a:moveTo>
                <a:lnTo>
                  <a:pt x="55" y="49"/>
                </a:lnTo>
                <a:lnTo>
                  <a:pt x="43" y="58"/>
                </a:lnTo>
                <a:lnTo>
                  <a:pt x="24" y="61"/>
                </a:lnTo>
                <a:lnTo>
                  <a:pt x="9" y="55"/>
                </a:lnTo>
                <a:lnTo>
                  <a:pt x="0" y="40"/>
                </a:lnTo>
                <a:lnTo>
                  <a:pt x="0" y="21"/>
                </a:lnTo>
                <a:lnTo>
                  <a:pt x="9" y="6"/>
                </a:lnTo>
                <a:lnTo>
                  <a:pt x="24" y="0"/>
                </a:lnTo>
                <a:lnTo>
                  <a:pt x="43" y="3"/>
                </a:lnTo>
                <a:lnTo>
                  <a:pt x="55" y="15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3" name="Freeform 11"/>
          <p:cNvSpPr>
            <a:spLocks/>
          </p:cNvSpPr>
          <p:nvPr/>
        </p:nvSpPr>
        <p:spPr bwMode="auto">
          <a:xfrm>
            <a:off x="3971925" y="2317750"/>
            <a:ext cx="96838" cy="101600"/>
          </a:xfrm>
          <a:custGeom>
            <a:avLst/>
            <a:gdLst>
              <a:gd name="T0" fmla="*/ 61 w 61"/>
              <a:gd name="T1" fmla="*/ 31 h 64"/>
              <a:gd name="T2" fmla="*/ 58 w 61"/>
              <a:gd name="T3" fmla="*/ 49 h 64"/>
              <a:gd name="T4" fmla="*/ 43 w 61"/>
              <a:gd name="T5" fmla="*/ 61 h 64"/>
              <a:gd name="T6" fmla="*/ 28 w 61"/>
              <a:gd name="T7" fmla="*/ 64 h 64"/>
              <a:gd name="T8" fmla="*/ 9 w 61"/>
              <a:gd name="T9" fmla="*/ 55 h 64"/>
              <a:gd name="T10" fmla="*/ 0 w 61"/>
              <a:gd name="T11" fmla="*/ 40 h 64"/>
              <a:gd name="T12" fmla="*/ 0 w 61"/>
              <a:gd name="T13" fmla="*/ 24 h 64"/>
              <a:gd name="T14" fmla="*/ 9 w 61"/>
              <a:gd name="T15" fmla="*/ 9 h 64"/>
              <a:gd name="T16" fmla="*/ 28 w 61"/>
              <a:gd name="T17" fmla="*/ 0 h 64"/>
              <a:gd name="T18" fmla="*/ 43 w 61"/>
              <a:gd name="T19" fmla="*/ 3 h 64"/>
              <a:gd name="T20" fmla="*/ 58 w 61"/>
              <a:gd name="T21" fmla="*/ 15 h 64"/>
              <a:gd name="T22" fmla="*/ 61 w 61"/>
              <a:gd name="T23" fmla="*/ 31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4">
                <a:moveTo>
                  <a:pt x="61" y="31"/>
                </a:moveTo>
                <a:lnTo>
                  <a:pt x="58" y="49"/>
                </a:lnTo>
                <a:lnTo>
                  <a:pt x="43" y="61"/>
                </a:lnTo>
                <a:lnTo>
                  <a:pt x="28" y="64"/>
                </a:lnTo>
                <a:lnTo>
                  <a:pt x="9" y="55"/>
                </a:lnTo>
                <a:lnTo>
                  <a:pt x="0" y="40"/>
                </a:lnTo>
                <a:lnTo>
                  <a:pt x="0" y="24"/>
                </a:lnTo>
                <a:lnTo>
                  <a:pt x="9" y="9"/>
                </a:lnTo>
                <a:lnTo>
                  <a:pt x="28" y="0"/>
                </a:lnTo>
                <a:lnTo>
                  <a:pt x="43" y="3"/>
                </a:lnTo>
                <a:lnTo>
                  <a:pt x="58" y="15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4" name="Freeform 12"/>
          <p:cNvSpPr>
            <a:spLocks/>
          </p:cNvSpPr>
          <p:nvPr/>
        </p:nvSpPr>
        <p:spPr bwMode="auto">
          <a:xfrm>
            <a:off x="4371975" y="2317750"/>
            <a:ext cx="96838" cy="101600"/>
          </a:xfrm>
          <a:custGeom>
            <a:avLst/>
            <a:gdLst>
              <a:gd name="T0" fmla="*/ 61 w 61"/>
              <a:gd name="T1" fmla="*/ 31 h 64"/>
              <a:gd name="T2" fmla="*/ 58 w 61"/>
              <a:gd name="T3" fmla="*/ 49 h 64"/>
              <a:gd name="T4" fmla="*/ 43 w 61"/>
              <a:gd name="T5" fmla="*/ 61 h 64"/>
              <a:gd name="T6" fmla="*/ 27 w 61"/>
              <a:gd name="T7" fmla="*/ 64 h 64"/>
              <a:gd name="T8" fmla="*/ 9 w 61"/>
              <a:gd name="T9" fmla="*/ 55 h 64"/>
              <a:gd name="T10" fmla="*/ 0 w 61"/>
              <a:gd name="T11" fmla="*/ 40 h 64"/>
              <a:gd name="T12" fmla="*/ 0 w 61"/>
              <a:gd name="T13" fmla="*/ 24 h 64"/>
              <a:gd name="T14" fmla="*/ 9 w 61"/>
              <a:gd name="T15" fmla="*/ 9 h 64"/>
              <a:gd name="T16" fmla="*/ 27 w 61"/>
              <a:gd name="T17" fmla="*/ 0 h 64"/>
              <a:gd name="T18" fmla="*/ 43 w 61"/>
              <a:gd name="T19" fmla="*/ 3 h 64"/>
              <a:gd name="T20" fmla="*/ 58 w 61"/>
              <a:gd name="T21" fmla="*/ 15 h 64"/>
              <a:gd name="T22" fmla="*/ 61 w 61"/>
              <a:gd name="T23" fmla="*/ 31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4">
                <a:moveTo>
                  <a:pt x="61" y="31"/>
                </a:moveTo>
                <a:lnTo>
                  <a:pt x="58" y="49"/>
                </a:lnTo>
                <a:lnTo>
                  <a:pt x="43" y="61"/>
                </a:lnTo>
                <a:lnTo>
                  <a:pt x="27" y="64"/>
                </a:lnTo>
                <a:lnTo>
                  <a:pt x="9" y="55"/>
                </a:lnTo>
                <a:lnTo>
                  <a:pt x="0" y="40"/>
                </a:lnTo>
                <a:lnTo>
                  <a:pt x="0" y="24"/>
                </a:lnTo>
                <a:lnTo>
                  <a:pt x="9" y="9"/>
                </a:lnTo>
                <a:lnTo>
                  <a:pt x="27" y="0"/>
                </a:lnTo>
                <a:lnTo>
                  <a:pt x="43" y="3"/>
                </a:lnTo>
                <a:lnTo>
                  <a:pt x="58" y="15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5" name="Freeform 13"/>
          <p:cNvSpPr>
            <a:spLocks/>
          </p:cNvSpPr>
          <p:nvPr/>
        </p:nvSpPr>
        <p:spPr bwMode="auto">
          <a:xfrm>
            <a:off x="4171950" y="2117725"/>
            <a:ext cx="96838" cy="103188"/>
          </a:xfrm>
          <a:custGeom>
            <a:avLst/>
            <a:gdLst>
              <a:gd name="T0" fmla="*/ 61 w 61"/>
              <a:gd name="T1" fmla="*/ 34 h 65"/>
              <a:gd name="T2" fmla="*/ 58 w 61"/>
              <a:gd name="T3" fmla="*/ 49 h 65"/>
              <a:gd name="T4" fmla="*/ 43 w 61"/>
              <a:gd name="T5" fmla="*/ 61 h 65"/>
              <a:gd name="T6" fmla="*/ 28 w 61"/>
              <a:gd name="T7" fmla="*/ 65 h 65"/>
              <a:gd name="T8" fmla="*/ 9 w 61"/>
              <a:gd name="T9" fmla="*/ 55 h 65"/>
              <a:gd name="T10" fmla="*/ 0 w 61"/>
              <a:gd name="T11" fmla="*/ 40 h 65"/>
              <a:gd name="T12" fmla="*/ 0 w 61"/>
              <a:gd name="T13" fmla="*/ 25 h 65"/>
              <a:gd name="T14" fmla="*/ 9 w 61"/>
              <a:gd name="T15" fmla="*/ 9 h 65"/>
              <a:gd name="T16" fmla="*/ 28 w 61"/>
              <a:gd name="T17" fmla="*/ 0 h 65"/>
              <a:gd name="T18" fmla="*/ 43 w 61"/>
              <a:gd name="T19" fmla="*/ 3 h 65"/>
              <a:gd name="T20" fmla="*/ 58 w 61"/>
              <a:gd name="T21" fmla="*/ 16 h 65"/>
              <a:gd name="T22" fmla="*/ 61 w 61"/>
              <a:gd name="T23" fmla="*/ 34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5">
                <a:moveTo>
                  <a:pt x="61" y="34"/>
                </a:moveTo>
                <a:lnTo>
                  <a:pt x="58" y="49"/>
                </a:lnTo>
                <a:lnTo>
                  <a:pt x="43" y="61"/>
                </a:lnTo>
                <a:lnTo>
                  <a:pt x="28" y="65"/>
                </a:lnTo>
                <a:lnTo>
                  <a:pt x="9" y="55"/>
                </a:lnTo>
                <a:lnTo>
                  <a:pt x="0" y="40"/>
                </a:lnTo>
                <a:lnTo>
                  <a:pt x="0" y="25"/>
                </a:lnTo>
                <a:lnTo>
                  <a:pt x="9" y="9"/>
                </a:lnTo>
                <a:lnTo>
                  <a:pt x="28" y="0"/>
                </a:lnTo>
                <a:lnTo>
                  <a:pt x="43" y="3"/>
                </a:lnTo>
                <a:lnTo>
                  <a:pt x="58" y="16"/>
                </a:lnTo>
                <a:lnTo>
                  <a:pt x="61" y="34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6" name="Freeform 14"/>
          <p:cNvSpPr>
            <a:spLocks/>
          </p:cNvSpPr>
          <p:nvPr/>
        </p:nvSpPr>
        <p:spPr bwMode="auto">
          <a:xfrm>
            <a:off x="4171950" y="1724025"/>
            <a:ext cx="96838" cy="96838"/>
          </a:xfrm>
          <a:custGeom>
            <a:avLst/>
            <a:gdLst>
              <a:gd name="T0" fmla="*/ 61 w 61"/>
              <a:gd name="T1" fmla="*/ 30 h 61"/>
              <a:gd name="T2" fmla="*/ 58 w 61"/>
              <a:gd name="T3" fmla="*/ 49 h 61"/>
              <a:gd name="T4" fmla="*/ 43 w 61"/>
              <a:gd name="T5" fmla="*/ 61 h 61"/>
              <a:gd name="T6" fmla="*/ 28 w 61"/>
              <a:gd name="T7" fmla="*/ 61 h 61"/>
              <a:gd name="T8" fmla="*/ 9 w 61"/>
              <a:gd name="T9" fmla="*/ 55 h 61"/>
              <a:gd name="T10" fmla="*/ 0 w 61"/>
              <a:gd name="T11" fmla="*/ 40 h 61"/>
              <a:gd name="T12" fmla="*/ 0 w 61"/>
              <a:gd name="T13" fmla="*/ 21 h 61"/>
              <a:gd name="T14" fmla="*/ 9 w 61"/>
              <a:gd name="T15" fmla="*/ 9 h 61"/>
              <a:gd name="T16" fmla="*/ 28 w 61"/>
              <a:gd name="T17" fmla="*/ 0 h 61"/>
              <a:gd name="T18" fmla="*/ 43 w 61"/>
              <a:gd name="T19" fmla="*/ 3 h 61"/>
              <a:gd name="T20" fmla="*/ 58 w 61"/>
              <a:gd name="T21" fmla="*/ 15 h 61"/>
              <a:gd name="T22" fmla="*/ 61 w 61"/>
              <a:gd name="T23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1">
                <a:moveTo>
                  <a:pt x="61" y="30"/>
                </a:moveTo>
                <a:lnTo>
                  <a:pt x="58" y="49"/>
                </a:lnTo>
                <a:lnTo>
                  <a:pt x="43" y="61"/>
                </a:lnTo>
                <a:lnTo>
                  <a:pt x="28" y="61"/>
                </a:lnTo>
                <a:lnTo>
                  <a:pt x="9" y="55"/>
                </a:lnTo>
                <a:lnTo>
                  <a:pt x="0" y="40"/>
                </a:lnTo>
                <a:lnTo>
                  <a:pt x="0" y="21"/>
                </a:lnTo>
                <a:lnTo>
                  <a:pt x="9" y="9"/>
                </a:lnTo>
                <a:lnTo>
                  <a:pt x="28" y="0"/>
                </a:lnTo>
                <a:lnTo>
                  <a:pt x="43" y="3"/>
                </a:lnTo>
                <a:lnTo>
                  <a:pt x="58" y="15"/>
                </a:lnTo>
                <a:lnTo>
                  <a:pt x="61" y="30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7" name="Freeform 15"/>
          <p:cNvSpPr>
            <a:spLocks/>
          </p:cNvSpPr>
          <p:nvPr/>
        </p:nvSpPr>
        <p:spPr bwMode="auto">
          <a:xfrm>
            <a:off x="4868864" y="4711701"/>
            <a:ext cx="103187" cy="98425"/>
          </a:xfrm>
          <a:custGeom>
            <a:avLst/>
            <a:gdLst>
              <a:gd name="T0" fmla="*/ 65 w 65"/>
              <a:gd name="T1" fmla="*/ 31 h 62"/>
              <a:gd name="T2" fmla="*/ 58 w 65"/>
              <a:gd name="T3" fmla="*/ 46 h 62"/>
              <a:gd name="T4" fmla="*/ 46 w 65"/>
              <a:gd name="T5" fmla="*/ 59 h 62"/>
              <a:gd name="T6" fmla="*/ 28 w 65"/>
              <a:gd name="T7" fmla="*/ 62 h 62"/>
              <a:gd name="T8" fmla="*/ 12 w 65"/>
              <a:gd name="T9" fmla="*/ 53 h 62"/>
              <a:gd name="T10" fmla="*/ 0 w 65"/>
              <a:gd name="T11" fmla="*/ 40 h 62"/>
              <a:gd name="T12" fmla="*/ 0 w 65"/>
              <a:gd name="T13" fmla="*/ 22 h 62"/>
              <a:gd name="T14" fmla="*/ 12 w 65"/>
              <a:gd name="T15" fmla="*/ 7 h 62"/>
              <a:gd name="T16" fmla="*/ 28 w 65"/>
              <a:gd name="T17" fmla="*/ 0 h 62"/>
              <a:gd name="T18" fmla="*/ 46 w 65"/>
              <a:gd name="T19" fmla="*/ 0 h 62"/>
              <a:gd name="T20" fmla="*/ 58 w 65"/>
              <a:gd name="T21" fmla="*/ 13 h 62"/>
              <a:gd name="T22" fmla="*/ 65 w 65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5" h="62">
                <a:moveTo>
                  <a:pt x="65" y="31"/>
                </a:moveTo>
                <a:lnTo>
                  <a:pt x="58" y="46"/>
                </a:lnTo>
                <a:lnTo>
                  <a:pt x="46" y="59"/>
                </a:lnTo>
                <a:lnTo>
                  <a:pt x="28" y="62"/>
                </a:lnTo>
                <a:lnTo>
                  <a:pt x="12" y="53"/>
                </a:lnTo>
                <a:lnTo>
                  <a:pt x="0" y="40"/>
                </a:lnTo>
                <a:lnTo>
                  <a:pt x="0" y="22"/>
                </a:lnTo>
                <a:lnTo>
                  <a:pt x="12" y="7"/>
                </a:lnTo>
                <a:lnTo>
                  <a:pt x="28" y="0"/>
                </a:lnTo>
                <a:lnTo>
                  <a:pt x="46" y="0"/>
                </a:lnTo>
                <a:lnTo>
                  <a:pt x="58" y="13"/>
                </a:lnTo>
                <a:lnTo>
                  <a:pt x="65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8" name="Freeform 16"/>
          <p:cNvSpPr>
            <a:spLocks/>
          </p:cNvSpPr>
          <p:nvPr/>
        </p:nvSpPr>
        <p:spPr bwMode="auto">
          <a:xfrm>
            <a:off x="3074989" y="2220914"/>
            <a:ext cx="96837" cy="96837"/>
          </a:xfrm>
          <a:custGeom>
            <a:avLst/>
            <a:gdLst>
              <a:gd name="T0" fmla="*/ 61 w 61"/>
              <a:gd name="T1" fmla="*/ 30 h 61"/>
              <a:gd name="T2" fmla="*/ 58 w 61"/>
              <a:gd name="T3" fmla="*/ 49 h 61"/>
              <a:gd name="T4" fmla="*/ 43 w 61"/>
              <a:gd name="T5" fmla="*/ 58 h 61"/>
              <a:gd name="T6" fmla="*/ 25 w 61"/>
              <a:gd name="T7" fmla="*/ 61 h 61"/>
              <a:gd name="T8" fmla="*/ 9 w 61"/>
              <a:gd name="T9" fmla="*/ 55 h 61"/>
              <a:gd name="T10" fmla="*/ 0 w 61"/>
              <a:gd name="T11" fmla="*/ 39 h 61"/>
              <a:gd name="T12" fmla="*/ 0 w 61"/>
              <a:gd name="T13" fmla="*/ 21 h 61"/>
              <a:gd name="T14" fmla="*/ 9 w 61"/>
              <a:gd name="T15" fmla="*/ 6 h 61"/>
              <a:gd name="T16" fmla="*/ 25 w 61"/>
              <a:gd name="T17" fmla="*/ 0 h 61"/>
              <a:gd name="T18" fmla="*/ 43 w 61"/>
              <a:gd name="T19" fmla="*/ 3 h 61"/>
              <a:gd name="T20" fmla="*/ 58 w 61"/>
              <a:gd name="T21" fmla="*/ 12 h 61"/>
              <a:gd name="T22" fmla="*/ 61 w 61"/>
              <a:gd name="T23" fmla="*/ 3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1">
                <a:moveTo>
                  <a:pt x="61" y="30"/>
                </a:moveTo>
                <a:lnTo>
                  <a:pt x="58" y="49"/>
                </a:lnTo>
                <a:lnTo>
                  <a:pt x="43" y="58"/>
                </a:lnTo>
                <a:lnTo>
                  <a:pt x="25" y="61"/>
                </a:lnTo>
                <a:lnTo>
                  <a:pt x="9" y="55"/>
                </a:lnTo>
                <a:lnTo>
                  <a:pt x="0" y="39"/>
                </a:lnTo>
                <a:lnTo>
                  <a:pt x="0" y="21"/>
                </a:lnTo>
                <a:lnTo>
                  <a:pt x="9" y="6"/>
                </a:lnTo>
                <a:lnTo>
                  <a:pt x="25" y="0"/>
                </a:lnTo>
                <a:lnTo>
                  <a:pt x="43" y="3"/>
                </a:lnTo>
                <a:lnTo>
                  <a:pt x="58" y="12"/>
                </a:lnTo>
                <a:lnTo>
                  <a:pt x="61" y="30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89" name="Freeform 17"/>
          <p:cNvSpPr>
            <a:spLocks/>
          </p:cNvSpPr>
          <p:nvPr/>
        </p:nvSpPr>
        <p:spPr bwMode="auto">
          <a:xfrm>
            <a:off x="2747964" y="4410076"/>
            <a:ext cx="98425" cy="98425"/>
          </a:xfrm>
          <a:custGeom>
            <a:avLst/>
            <a:gdLst>
              <a:gd name="T0" fmla="*/ 62 w 62"/>
              <a:gd name="T1" fmla="*/ 31 h 62"/>
              <a:gd name="T2" fmla="*/ 56 w 62"/>
              <a:gd name="T3" fmla="*/ 49 h 62"/>
              <a:gd name="T4" fmla="*/ 43 w 62"/>
              <a:gd name="T5" fmla="*/ 62 h 62"/>
              <a:gd name="T6" fmla="*/ 25 w 62"/>
              <a:gd name="T7" fmla="*/ 62 h 62"/>
              <a:gd name="T8" fmla="*/ 9 w 62"/>
              <a:gd name="T9" fmla="*/ 55 h 62"/>
              <a:gd name="T10" fmla="*/ 0 w 62"/>
              <a:gd name="T11" fmla="*/ 40 h 62"/>
              <a:gd name="T12" fmla="*/ 0 w 62"/>
              <a:gd name="T13" fmla="*/ 22 h 62"/>
              <a:gd name="T14" fmla="*/ 9 w 62"/>
              <a:gd name="T15" fmla="*/ 10 h 62"/>
              <a:gd name="T16" fmla="*/ 25 w 62"/>
              <a:gd name="T17" fmla="*/ 0 h 62"/>
              <a:gd name="T18" fmla="*/ 43 w 62"/>
              <a:gd name="T19" fmla="*/ 3 h 62"/>
              <a:gd name="T20" fmla="*/ 56 w 62"/>
              <a:gd name="T21" fmla="*/ 16 h 62"/>
              <a:gd name="T22" fmla="*/ 62 w 62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" h="62">
                <a:moveTo>
                  <a:pt x="62" y="31"/>
                </a:moveTo>
                <a:lnTo>
                  <a:pt x="56" y="49"/>
                </a:lnTo>
                <a:lnTo>
                  <a:pt x="43" y="62"/>
                </a:lnTo>
                <a:lnTo>
                  <a:pt x="25" y="62"/>
                </a:lnTo>
                <a:lnTo>
                  <a:pt x="9" y="55"/>
                </a:lnTo>
                <a:lnTo>
                  <a:pt x="0" y="40"/>
                </a:lnTo>
                <a:lnTo>
                  <a:pt x="0" y="22"/>
                </a:lnTo>
                <a:lnTo>
                  <a:pt x="9" y="10"/>
                </a:lnTo>
                <a:lnTo>
                  <a:pt x="25" y="0"/>
                </a:lnTo>
                <a:lnTo>
                  <a:pt x="43" y="3"/>
                </a:lnTo>
                <a:lnTo>
                  <a:pt x="56" y="16"/>
                </a:lnTo>
                <a:lnTo>
                  <a:pt x="62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90" name="Freeform 18"/>
          <p:cNvSpPr>
            <a:spLocks/>
          </p:cNvSpPr>
          <p:nvPr/>
        </p:nvSpPr>
        <p:spPr bwMode="auto">
          <a:xfrm>
            <a:off x="2778125" y="5008564"/>
            <a:ext cx="96838" cy="98425"/>
          </a:xfrm>
          <a:custGeom>
            <a:avLst/>
            <a:gdLst>
              <a:gd name="T0" fmla="*/ 61 w 61"/>
              <a:gd name="T1" fmla="*/ 31 h 62"/>
              <a:gd name="T2" fmla="*/ 55 w 61"/>
              <a:gd name="T3" fmla="*/ 49 h 62"/>
              <a:gd name="T4" fmla="*/ 43 w 61"/>
              <a:gd name="T5" fmla="*/ 59 h 62"/>
              <a:gd name="T6" fmla="*/ 24 w 61"/>
              <a:gd name="T7" fmla="*/ 62 h 62"/>
              <a:gd name="T8" fmla="*/ 9 w 61"/>
              <a:gd name="T9" fmla="*/ 56 h 62"/>
              <a:gd name="T10" fmla="*/ 0 w 61"/>
              <a:gd name="T11" fmla="*/ 40 h 62"/>
              <a:gd name="T12" fmla="*/ 0 w 61"/>
              <a:gd name="T13" fmla="*/ 22 h 62"/>
              <a:gd name="T14" fmla="*/ 9 w 61"/>
              <a:gd name="T15" fmla="*/ 7 h 62"/>
              <a:gd name="T16" fmla="*/ 24 w 61"/>
              <a:gd name="T17" fmla="*/ 0 h 62"/>
              <a:gd name="T18" fmla="*/ 43 w 61"/>
              <a:gd name="T19" fmla="*/ 3 h 62"/>
              <a:gd name="T20" fmla="*/ 55 w 61"/>
              <a:gd name="T21" fmla="*/ 16 h 62"/>
              <a:gd name="T22" fmla="*/ 61 w 61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1" h="62">
                <a:moveTo>
                  <a:pt x="61" y="31"/>
                </a:moveTo>
                <a:lnTo>
                  <a:pt x="55" y="49"/>
                </a:lnTo>
                <a:lnTo>
                  <a:pt x="43" y="59"/>
                </a:lnTo>
                <a:lnTo>
                  <a:pt x="24" y="62"/>
                </a:lnTo>
                <a:lnTo>
                  <a:pt x="9" y="56"/>
                </a:lnTo>
                <a:lnTo>
                  <a:pt x="0" y="40"/>
                </a:lnTo>
                <a:lnTo>
                  <a:pt x="0" y="22"/>
                </a:lnTo>
                <a:lnTo>
                  <a:pt x="9" y="7"/>
                </a:lnTo>
                <a:lnTo>
                  <a:pt x="24" y="0"/>
                </a:lnTo>
                <a:lnTo>
                  <a:pt x="43" y="3"/>
                </a:lnTo>
                <a:lnTo>
                  <a:pt x="55" y="16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91" name="Freeform 19"/>
          <p:cNvSpPr>
            <a:spLocks/>
          </p:cNvSpPr>
          <p:nvPr/>
        </p:nvSpPr>
        <p:spPr bwMode="auto">
          <a:xfrm>
            <a:off x="3244851" y="1990726"/>
            <a:ext cx="98425" cy="98425"/>
          </a:xfrm>
          <a:custGeom>
            <a:avLst/>
            <a:gdLst>
              <a:gd name="T0" fmla="*/ 62 w 62"/>
              <a:gd name="T1" fmla="*/ 31 h 62"/>
              <a:gd name="T2" fmla="*/ 56 w 62"/>
              <a:gd name="T3" fmla="*/ 46 h 62"/>
              <a:gd name="T4" fmla="*/ 43 w 62"/>
              <a:gd name="T5" fmla="*/ 59 h 62"/>
              <a:gd name="T6" fmla="*/ 25 w 62"/>
              <a:gd name="T7" fmla="*/ 62 h 62"/>
              <a:gd name="T8" fmla="*/ 10 w 62"/>
              <a:gd name="T9" fmla="*/ 56 h 62"/>
              <a:gd name="T10" fmla="*/ 0 w 62"/>
              <a:gd name="T11" fmla="*/ 40 h 62"/>
              <a:gd name="T12" fmla="*/ 0 w 62"/>
              <a:gd name="T13" fmla="*/ 22 h 62"/>
              <a:gd name="T14" fmla="*/ 10 w 62"/>
              <a:gd name="T15" fmla="*/ 7 h 62"/>
              <a:gd name="T16" fmla="*/ 25 w 62"/>
              <a:gd name="T17" fmla="*/ 0 h 62"/>
              <a:gd name="T18" fmla="*/ 43 w 62"/>
              <a:gd name="T19" fmla="*/ 4 h 62"/>
              <a:gd name="T20" fmla="*/ 56 w 62"/>
              <a:gd name="T21" fmla="*/ 13 h 62"/>
              <a:gd name="T22" fmla="*/ 62 w 62"/>
              <a:gd name="T23" fmla="*/ 31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2" h="62">
                <a:moveTo>
                  <a:pt x="62" y="31"/>
                </a:moveTo>
                <a:lnTo>
                  <a:pt x="56" y="46"/>
                </a:lnTo>
                <a:lnTo>
                  <a:pt x="43" y="59"/>
                </a:lnTo>
                <a:lnTo>
                  <a:pt x="25" y="62"/>
                </a:lnTo>
                <a:lnTo>
                  <a:pt x="10" y="56"/>
                </a:lnTo>
                <a:lnTo>
                  <a:pt x="0" y="40"/>
                </a:lnTo>
                <a:lnTo>
                  <a:pt x="0" y="22"/>
                </a:lnTo>
                <a:lnTo>
                  <a:pt x="10" y="7"/>
                </a:lnTo>
                <a:lnTo>
                  <a:pt x="25" y="0"/>
                </a:lnTo>
                <a:lnTo>
                  <a:pt x="43" y="4"/>
                </a:lnTo>
                <a:lnTo>
                  <a:pt x="56" y="13"/>
                </a:lnTo>
                <a:lnTo>
                  <a:pt x="62" y="31"/>
                </a:lnTo>
                <a:close/>
              </a:path>
            </a:pathLst>
          </a:custGeom>
          <a:solidFill>
            <a:srgbClr val="000000"/>
          </a:solidFill>
          <a:ln w="47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92" name="Text Box 20"/>
          <p:cNvSpPr txBox="1">
            <a:spLocks noChangeArrowheads="1"/>
          </p:cNvSpPr>
          <p:nvPr/>
        </p:nvSpPr>
        <p:spPr bwMode="auto">
          <a:xfrm>
            <a:off x="2514600" y="55626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grpSp>
        <p:nvGrpSpPr>
          <p:cNvPr id="1539094" name="Group 22"/>
          <p:cNvGrpSpPr>
            <a:grpSpLocks/>
          </p:cNvGrpSpPr>
          <p:nvPr/>
        </p:nvGrpSpPr>
        <p:grpSpPr bwMode="auto">
          <a:xfrm>
            <a:off x="6248400" y="1295401"/>
            <a:ext cx="3581400" cy="4633913"/>
            <a:chOff x="2976" y="816"/>
            <a:chExt cx="2256" cy="2919"/>
          </a:xfrm>
        </p:grpSpPr>
        <p:graphicFrame>
          <p:nvGraphicFramePr>
            <p:cNvPr id="1539075" name="Object 3"/>
            <p:cNvGraphicFramePr>
              <a:graphicFrameLocks noChangeAspect="1"/>
            </p:cNvGraphicFramePr>
            <p:nvPr/>
          </p:nvGraphicFramePr>
          <p:xfrm>
            <a:off x="2976" y="816"/>
            <a:ext cx="2125" cy="28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VISIO" r:id="rId3" imgW="1549800" imgH="2097000" progId="Visio.Drawing.6">
                    <p:embed/>
                  </p:oleObj>
                </mc:Choice>
                <mc:Fallback>
                  <p:oleObj name="VISIO" r:id="rId3" imgW="1549800" imgH="2097000" progId="Visio.Drawing.6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816"/>
                          <a:ext cx="2125" cy="28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093" name="Text Box 21"/>
            <p:cNvSpPr txBox="1">
              <a:spLocks noChangeArrowheads="1"/>
            </p:cNvSpPr>
            <p:nvPr/>
          </p:nvSpPr>
          <p:spPr bwMode="auto">
            <a:xfrm>
              <a:off x="3456" y="3504"/>
              <a:ext cx="17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A Partitional  Clustering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7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Hierarchical Clustering</a:t>
            </a:r>
          </a:p>
        </p:txBody>
      </p:sp>
      <p:graphicFrame>
        <p:nvGraphicFramePr>
          <p:cNvPr id="1540099" name="Object 3"/>
          <p:cNvGraphicFramePr>
            <a:graphicFrameLocks noChangeAspect="1"/>
          </p:cNvGraphicFramePr>
          <p:nvPr/>
        </p:nvGraphicFramePr>
        <p:xfrm>
          <a:off x="2514601" y="3962401"/>
          <a:ext cx="2752725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VISIO" r:id="rId3" imgW="2752560" imgH="1960200" progId="Visio.Drawing.6">
                  <p:embed/>
                </p:oleObj>
              </mc:Choice>
              <mc:Fallback>
                <p:oleObj name="VISIO" r:id="rId3" imgW="2752560" imgH="19602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3962401"/>
                        <a:ext cx="2752725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100" name="Object 4"/>
          <p:cNvGraphicFramePr>
            <a:graphicFrameLocks noChangeAspect="1"/>
          </p:cNvGraphicFramePr>
          <p:nvPr/>
        </p:nvGraphicFramePr>
        <p:xfrm>
          <a:off x="2438401" y="1447801"/>
          <a:ext cx="2760663" cy="179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VISIO" r:id="rId5" imgW="2761200" imgH="1794600" progId="Visio.Drawing.6">
                  <p:embed/>
                </p:oleObj>
              </mc:Choice>
              <mc:Fallback>
                <p:oleObj name="VISIO" r:id="rId5" imgW="2761200" imgH="179460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1" y="1447801"/>
                        <a:ext cx="2760663" cy="179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101" name="Object 5"/>
          <p:cNvGraphicFramePr>
            <a:graphicFrameLocks noChangeAspect="1"/>
          </p:cNvGraphicFramePr>
          <p:nvPr/>
        </p:nvGraphicFramePr>
        <p:xfrm>
          <a:off x="6924675" y="1066801"/>
          <a:ext cx="1773238" cy="228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VISIO" r:id="rId7" imgW="1380960" imgH="1779120" progId="Visio.Drawing.6">
                  <p:embed/>
                </p:oleObj>
              </mc:Choice>
              <mc:Fallback>
                <p:oleObj name="VISIO" r:id="rId7" imgW="1380960" imgH="177912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1066801"/>
                        <a:ext cx="1773238" cy="228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0102" name="Object 6"/>
          <p:cNvGraphicFramePr>
            <a:graphicFrameLocks noChangeAspect="1"/>
          </p:cNvGraphicFramePr>
          <p:nvPr/>
        </p:nvGraphicFramePr>
        <p:xfrm>
          <a:off x="6924676" y="3657601"/>
          <a:ext cx="1909763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VISIO" r:id="rId9" imgW="1473120" imgH="1760040" progId="Visio.Drawing.6">
                  <p:embed/>
                </p:oleObj>
              </mc:Choice>
              <mc:Fallback>
                <p:oleObj name="VISIO" r:id="rId9" imgW="1473120" imgH="176004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6" y="3657601"/>
                        <a:ext cx="1909763" cy="228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103" name="Text Box 7"/>
          <p:cNvSpPr txBox="1">
            <a:spLocks noChangeArrowheads="1"/>
          </p:cNvSpPr>
          <p:nvPr/>
        </p:nvSpPr>
        <p:spPr bwMode="auto">
          <a:xfrm>
            <a:off x="2438400" y="3200401"/>
            <a:ext cx="3352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Traditional Hierarchical Clustering</a:t>
            </a:r>
          </a:p>
        </p:txBody>
      </p:sp>
      <p:sp>
        <p:nvSpPr>
          <p:cNvPr id="1540104" name="Text Box 8"/>
          <p:cNvSpPr txBox="1">
            <a:spLocks noChangeArrowheads="1"/>
          </p:cNvSpPr>
          <p:nvPr/>
        </p:nvSpPr>
        <p:spPr bwMode="auto">
          <a:xfrm>
            <a:off x="2438400" y="5791201"/>
            <a:ext cx="3581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Non-traditional Hierarchical Clustering</a:t>
            </a:r>
          </a:p>
        </p:txBody>
      </p:sp>
      <p:sp>
        <p:nvSpPr>
          <p:cNvPr id="1540105" name="Text Box 9"/>
          <p:cNvSpPr txBox="1">
            <a:spLocks noChangeArrowheads="1"/>
          </p:cNvSpPr>
          <p:nvPr/>
        </p:nvSpPr>
        <p:spPr bwMode="auto">
          <a:xfrm>
            <a:off x="6324600" y="5791200"/>
            <a:ext cx="3810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Non-traditional Dendrogram</a:t>
            </a:r>
          </a:p>
        </p:txBody>
      </p:sp>
      <p:sp>
        <p:nvSpPr>
          <p:cNvPr id="1540106" name="Text Box 10"/>
          <p:cNvSpPr txBox="1">
            <a:spLocks noChangeArrowheads="1"/>
          </p:cNvSpPr>
          <p:nvPr/>
        </p:nvSpPr>
        <p:spPr bwMode="auto">
          <a:xfrm>
            <a:off x="6324600" y="3200400"/>
            <a:ext cx="335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Traditional Dendrogram</a:t>
            </a:r>
          </a:p>
        </p:txBody>
      </p:sp>
    </p:spTree>
    <p:extLst>
      <p:ext uri="{BB962C8B-B14F-4D97-AF65-F5344CB8AC3E}">
        <p14:creationId xmlns:p14="http://schemas.microsoft.com/office/powerpoint/2010/main" val="388075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Other Distinctions Between Sets of Clusters</a:t>
            </a:r>
          </a:p>
        </p:txBody>
      </p:sp>
      <p:sp>
        <p:nvSpPr>
          <p:cNvPr id="154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0698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dirty="0"/>
              <a:t>Exclusive versus non-exclusive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In non-exclusive </a:t>
            </a:r>
            <a:r>
              <a:rPr lang="en-US" altLang="en-US" sz="2000" dirty="0" err="1"/>
              <a:t>clusterings</a:t>
            </a:r>
            <a:r>
              <a:rPr lang="en-US" altLang="en-US" sz="2000" dirty="0"/>
              <a:t>, points may belong to multiple clusters.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Can represent multiple classes or ‘border’ points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dirty="0"/>
              <a:t>Fuzzy versus non-fuzzy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In fuzzy clustering, a point belongs to every cluster with some weight between 0 and 1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Weights must sum to 1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Probabilistic clustering has similar characteristics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dirty="0"/>
              <a:t>Partial versus complete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In some cases, we only want to cluster some of the data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dirty="0"/>
              <a:t>Heterogeneous versus homogeneous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/>
              <a:t>Cluster of widely different sizes, shapes, and densities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4483373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432</TotalTime>
  <Words>313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Document</vt:lpstr>
      <vt:lpstr>VISIO</vt:lpstr>
      <vt:lpstr>What is Cluster Analysis?</vt:lpstr>
      <vt:lpstr>Applications of Cluster Analysis</vt:lpstr>
      <vt:lpstr>What is not Cluster Analysis?</vt:lpstr>
      <vt:lpstr>Notion of a Cluster can be Ambiguous</vt:lpstr>
      <vt:lpstr>Types of Clusterings</vt:lpstr>
      <vt:lpstr>Partitional Clustering</vt:lpstr>
      <vt:lpstr>Hierarchical Clustering</vt:lpstr>
      <vt:lpstr>Other Distinctions Between Sets of Clusters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90</cp:revision>
  <dcterms:created xsi:type="dcterms:W3CDTF">2016-08-31T19:16:09Z</dcterms:created>
  <dcterms:modified xsi:type="dcterms:W3CDTF">2020-03-11T00:34:46Z</dcterms:modified>
</cp:coreProperties>
</file>