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258" r:id="rId2"/>
    <p:sldId id="28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54" d="100"/>
          <a:sy n="54" d="100"/>
        </p:scale>
        <p:origin x="114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3/10/2020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49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is Cluster Analysis?</a:t>
            </a:r>
          </a:p>
        </p:txBody>
      </p:sp>
      <p:sp>
        <p:nvSpPr>
          <p:cNvPr id="153498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935163" y="1143000"/>
            <a:ext cx="8318500" cy="1295400"/>
          </a:xfrm>
        </p:spPr>
        <p:txBody>
          <a:bodyPr>
            <a:normAutofit fontScale="92500"/>
          </a:bodyPr>
          <a:lstStyle/>
          <a:p>
            <a:r>
              <a:rPr lang="en-US" altLang="en-US" sz="2400"/>
              <a:t>Finding groups of objects such that the objects in a group will be similar (or related) to one another and different from (or unrelated to) the objects in other groups</a:t>
            </a:r>
          </a:p>
        </p:txBody>
      </p:sp>
      <p:grpSp>
        <p:nvGrpSpPr>
          <p:cNvPr id="1534982" name="Group 6"/>
          <p:cNvGrpSpPr>
            <a:grpSpLocks/>
          </p:cNvGrpSpPr>
          <p:nvPr/>
        </p:nvGrpSpPr>
        <p:grpSpPr bwMode="auto">
          <a:xfrm>
            <a:off x="4800600" y="3570288"/>
            <a:ext cx="3048000" cy="2678112"/>
            <a:chOff x="2160" y="2544"/>
            <a:chExt cx="1920" cy="1687"/>
          </a:xfrm>
        </p:grpSpPr>
        <p:sp>
          <p:nvSpPr>
            <p:cNvPr id="1534983" name="Line 7"/>
            <p:cNvSpPr>
              <a:spLocks noChangeShapeType="1"/>
            </p:cNvSpPr>
            <p:nvPr/>
          </p:nvSpPr>
          <p:spPr bwMode="auto">
            <a:xfrm>
              <a:off x="2736" y="2544"/>
              <a:ext cx="0" cy="1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4984" name="Line 8"/>
            <p:cNvSpPr>
              <a:spLocks noChangeShapeType="1"/>
            </p:cNvSpPr>
            <p:nvPr/>
          </p:nvSpPr>
          <p:spPr bwMode="auto">
            <a:xfrm>
              <a:off x="2736" y="3696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4985" name="Freeform 9"/>
            <p:cNvSpPr>
              <a:spLocks/>
            </p:cNvSpPr>
            <p:nvPr/>
          </p:nvSpPr>
          <p:spPr bwMode="auto">
            <a:xfrm>
              <a:off x="2226" y="3696"/>
              <a:ext cx="510" cy="535"/>
            </a:xfrm>
            <a:custGeom>
              <a:avLst/>
              <a:gdLst>
                <a:gd name="T0" fmla="*/ 510 w 510"/>
                <a:gd name="T1" fmla="*/ 0 h 535"/>
                <a:gd name="T2" fmla="*/ 0 w 510"/>
                <a:gd name="T3" fmla="*/ 535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10" h="535">
                  <a:moveTo>
                    <a:pt x="510" y="0"/>
                  </a:moveTo>
                  <a:lnTo>
                    <a:pt x="0" y="535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4986" name="AutoShape 10"/>
            <p:cNvSpPr>
              <a:spLocks noChangeArrowheads="1"/>
            </p:cNvSpPr>
            <p:nvPr/>
          </p:nvSpPr>
          <p:spPr bwMode="auto">
            <a:xfrm>
              <a:off x="3264" y="2880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4987" name="AutoShape 11"/>
            <p:cNvSpPr>
              <a:spLocks noChangeArrowheads="1"/>
            </p:cNvSpPr>
            <p:nvPr/>
          </p:nvSpPr>
          <p:spPr bwMode="auto">
            <a:xfrm>
              <a:off x="3408" y="2880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4988" name="AutoShape 12"/>
            <p:cNvSpPr>
              <a:spLocks noChangeArrowheads="1"/>
            </p:cNvSpPr>
            <p:nvPr/>
          </p:nvSpPr>
          <p:spPr bwMode="auto">
            <a:xfrm>
              <a:off x="3360" y="2736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4989" name="AutoShape 13"/>
            <p:cNvSpPr>
              <a:spLocks noChangeArrowheads="1"/>
            </p:cNvSpPr>
            <p:nvPr/>
          </p:nvSpPr>
          <p:spPr bwMode="auto">
            <a:xfrm>
              <a:off x="3360" y="3024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4990" name="AutoShape 14"/>
            <p:cNvSpPr>
              <a:spLocks noChangeArrowheads="1"/>
            </p:cNvSpPr>
            <p:nvPr/>
          </p:nvSpPr>
          <p:spPr bwMode="auto">
            <a:xfrm>
              <a:off x="3600" y="2880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4991" name="AutoShape 15"/>
            <p:cNvSpPr>
              <a:spLocks noChangeArrowheads="1"/>
            </p:cNvSpPr>
            <p:nvPr/>
          </p:nvSpPr>
          <p:spPr bwMode="auto">
            <a:xfrm>
              <a:off x="3504" y="2784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4992" name="AutoShape 16"/>
            <p:cNvSpPr>
              <a:spLocks noChangeArrowheads="1"/>
            </p:cNvSpPr>
            <p:nvPr/>
          </p:nvSpPr>
          <p:spPr bwMode="auto">
            <a:xfrm>
              <a:off x="3168" y="2736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4993" name="AutoShape 17"/>
            <p:cNvSpPr>
              <a:spLocks noChangeArrowheads="1"/>
            </p:cNvSpPr>
            <p:nvPr/>
          </p:nvSpPr>
          <p:spPr bwMode="auto">
            <a:xfrm>
              <a:off x="3504" y="2976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4994" name="AutoShape 18"/>
            <p:cNvSpPr>
              <a:spLocks noChangeArrowheads="1"/>
            </p:cNvSpPr>
            <p:nvPr/>
          </p:nvSpPr>
          <p:spPr bwMode="auto">
            <a:xfrm>
              <a:off x="3168" y="2976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4995" name="AutoShape 19"/>
            <p:cNvSpPr>
              <a:spLocks noChangeArrowheads="1"/>
            </p:cNvSpPr>
            <p:nvPr/>
          </p:nvSpPr>
          <p:spPr bwMode="auto">
            <a:xfrm>
              <a:off x="2160" y="3264"/>
              <a:ext cx="96" cy="96"/>
            </a:xfrm>
            <a:prstGeom prst="octagon">
              <a:avLst>
                <a:gd name="adj" fmla="val 2928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4996" name="AutoShape 20"/>
            <p:cNvSpPr>
              <a:spLocks noChangeArrowheads="1"/>
            </p:cNvSpPr>
            <p:nvPr/>
          </p:nvSpPr>
          <p:spPr bwMode="auto">
            <a:xfrm>
              <a:off x="2304" y="3312"/>
              <a:ext cx="96" cy="96"/>
            </a:xfrm>
            <a:prstGeom prst="octagon">
              <a:avLst>
                <a:gd name="adj" fmla="val 2928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4997" name="AutoShape 21"/>
            <p:cNvSpPr>
              <a:spLocks noChangeArrowheads="1"/>
            </p:cNvSpPr>
            <p:nvPr/>
          </p:nvSpPr>
          <p:spPr bwMode="auto">
            <a:xfrm>
              <a:off x="2304" y="3456"/>
              <a:ext cx="96" cy="96"/>
            </a:xfrm>
            <a:prstGeom prst="octagon">
              <a:avLst>
                <a:gd name="adj" fmla="val 2928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4998" name="AutoShape 22"/>
            <p:cNvSpPr>
              <a:spLocks noChangeArrowheads="1"/>
            </p:cNvSpPr>
            <p:nvPr/>
          </p:nvSpPr>
          <p:spPr bwMode="auto">
            <a:xfrm>
              <a:off x="2448" y="3312"/>
              <a:ext cx="96" cy="96"/>
            </a:xfrm>
            <a:prstGeom prst="octagon">
              <a:avLst>
                <a:gd name="adj" fmla="val 2928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4999" name="AutoShape 23"/>
            <p:cNvSpPr>
              <a:spLocks noChangeArrowheads="1"/>
            </p:cNvSpPr>
            <p:nvPr/>
          </p:nvSpPr>
          <p:spPr bwMode="auto">
            <a:xfrm>
              <a:off x="2352" y="3168"/>
              <a:ext cx="96" cy="96"/>
            </a:xfrm>
            <a:prstGeom prst="octagon">
              <a:avLst>
                <a:gd name="adj" fmla="val 2928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5000" name="AutoShape 24"/>
            <p:cNvSpPr>
              <a:spLocks noChangeArrowheads="1"/>
            </p:cNvSpPr>
            <p:nvPr/>
          </p:nvSpPr>
          <p:spPr bwMode="auto">
            <a:xfrm>
              <a:off x="2448" y="3456"/>
              <a:ext cx="96" cy="96"/>
            </a:xfrm>
            <a:prstGeom prst="octagon">
              <a:avLst>
                <a:gd name="adj" fmla="val 2928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5001" name="AutoShape 25"/>
            <p:cNvSpPr>
              <a:spLocks noChangeArrowheads="1"/>
            </p:cNvSpPr>
            <p:nvPr/>
          </p:nvSpPr>
          <p:spPr bwMode="auto">
            <a:xfrm>
              <a:off x="2160" y="3408"/>
              <a:ext cx="96" cy="96"/>
            </a:xfrm>
            <a:prstGeom prst="octagon">
              <a:avLst>
                <a:gd name="adj" fmla="val 2928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5002" name="AutoShape 26"/>
            <p:cNvSpPr>
              <a:spLocks noChangeArrowheads="1"/>
            </p:cNvSpPr>
            <p:nvPr/>
          </p:nvSpPr>
          <p:spPr bwMode="auto">
            <a:xfrm>
              <a:off x="3504" y="3552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5003" name="AutoShape 27"/>
            <p:cNvSpPr>
              <a:spLocks noChangeArrowheads="1"/>
            </p:cNvSpPr>
            <p:nvPr/>
          </p:nvSpPr>
          <p:spPr bwMode="auto">
            <a:xfrm>
              <a:off x="3792" y="3600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5004" name="AutoShape 28"/>
            <p:cNvSpPr>
              <a:spLocks noChangeArrowheads="1"/>
            </p:cNvSpPr>
            <p:nvPr/>
          </p:nvSpPr>
          <p:spPr bwMode="auto">
            <a:xfrm>
              <a:off x="3648" y="3696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5005" name="AutoShape 29"/>
            <p:cNvSpPr>
              <a:spLocks noChangeArrowheads="1"/>
            </p:cNvSpPr>
            <p:nvPr/>
          </p:nvSpPr>
          <p:spPr bwMode="auto">
            <a:xfrm>
              <a:off x="3504" y="3792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5006" name="AutoShape 30"/>
            <p:cNvSpPr>
              <a:spLocks noChangeArrowheads="1"/>
            </p:cNvSpPr>
            <p:nvPr/>
          </p:nvSpPr>
          <p:spPr bwMode="auto">
            <a:xfrm>
              <a:off x="3696" y="3792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5007" name="AutoShape 31"/>
            <p:cNvSpPr>
              <a:spLocks noChangeArrowheads="1"/>
            </p:cNvSpPr>
            <p:nvPr/>
          </p:nvSpPr>
          <p:spPr bwMode="auto">
            <a:xfrm flipV="1">
              <a:off x="3504" y="3648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5008" name="AutoShape 32"/>
            <p:cNvSpPr>
              <a:spLocks noChangeArrowheads="1"/>
            </p:cNvSpPr>
            <p:nvPr/>
          </p:nvSpPr>
          <p:spPr bwMode="auto">
            <a:xfrm>
              <a:off x="3696" y="3504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35009" name="Group 33"/>
          <p:cNvGrpSpPr>
            <a:grpSpLocks/>
          </p:cNvGrpSpPr>
          <p:nvPr/>
        </p:nvGrpSpPr>
        <p:grpSpPr bwMode="auto">
          <a:xfrm>
            <a:off x="6781800" y="2667000"/>
            <a:ext cx="3048000" cy="2514600"/>
            <a:chOff x="3312" y="1584"/>
            <a:chExt cx="1920" cy="1584"/>
          </a:xfrm>
        </p:grpSpPr>
        <p:sp>
          <p:nvSpPr>
            <p:cNvPr id="1535010" name="Line 34"/>
            <p:cNvSpPr>
              <a:spLocks noChangeShapeType="1"/>
            </p:cNvSpPr>
            <p:nvPr/>
          </p:nvSpPr>
          <p:spPr bwMode="auto">
            <a:xfrm flipH="1" flipV="1">
              <a:off x="3312" y="2736"/>
              <a:ext cx="144" cy="432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5011" name="AutoShape 35"/>
            <p:cNvSpPr>
              <a:spLocks noChangeArrowheads="1"/>
            </p:cNvSpPr>
            <p:nvPr/>
          </p:nvSpPr>
          <p:spPr bwMode="auto">
            <a:xfrm>
              <a:off x="3984" y="1584"/>
              <a:ext cx="1248" cy="672"/>
            </a:xfrm>
            <a:prstGeom prst="wedgeRectCallout">
              <a:avLst>
                <a:gd name="adj1" fmla="val -93509"/>
                <a:gd name="adj2" fmla="val 150894"/>
              </a:avLst>
            </a:prstGeom>
            <a:solidFill>
              <a:srgbClr val="00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>
                  <a:latin typeface="Tahoma" panose="020B0604030504040204" pitchFamily="34" charset="0"/>
                </a:rPr>
                <a:t>Inter-cluster distances are maximized</a:t>
              </a:r>
            </a:p>
          </p:txBody>
        </p:sp>
      </p:grpSp>
      <p:grpSp>
        <p:nvGrpSpPr>
          <p:cNvPr id="1535012" name="Group 36"/>
          <p:cNvGrpSpPr>
            <a:grpSpLocks/>
          </p:cNvGrpSpPr>
          <p:nvPr/>
        </p:nvGrpSpPr>
        <p:grpSpPr bwMode="auto">
          <a:xfrm>
            <a:off x="4419600" y="3657600"/>
            <a:ext cx="3276600" cy="2286000"/>
            <a:chOff x="1824" y="2208"/>
            <a:chExt cx="2064" cy="1440"/>
          </a:xfrm>
        </p:grpSpPr>
        <p:sp>
          <p:nvSpPr>
            <p:cNvPr id="1535013" name="Oval 37"/>
            <p:cNvSpPr>
              <a:spLocks noChangeArrowheads="1"/>
            </p:cNvSpPr>
            <p:nvPr/>
          </p:nvSpPr>
          <p:spPr bwMode="auto">
            <a:xfrm>
              <a:off x="1824" y="2592"/>
              <a:ext cx="816" cy="720"/>
            </a:xfrm>
            <a:prstGeom prst="ellipse">
              <a:avLst/>
            </a:prstGeom>
            <a:noFill/>
            <a:ln w="25400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5014" name="Oval 38"/>
            <p:cNvSpPr>
              <a:spLocks noChangeArrowheads="1"/>
            </p:cNvSpPr>
            <p:nvPr/>
          </p:nvSpPr>
          <p:spPr bwMode="auto">
            <a:xfrm>
              <a:off x="2928" y="2208"/>
              <a:ext cx="720" cy="624"/>
            </a:xfrm>
            <a:prstGeom prst="ellipse">
              <a:avLst/>
            </a:prstGeom>
            <a:noFill/>
            <a:ln w="25400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5015" name="Oval 39"/>
            <p:cNvSpPr>
              <a:spLocks noChangeArrowheads="1"/>
            </p:cNvSpPr>
            <p:nvPr/>
          </p:nvSpPr>
          <p:spPr bwMode="auto">
            <a:xfrm>
              <a:off x="3216" y="3024"/>
              <a:ext cx="672" cy="624"/>
            </a:xfrm>
            <a:prstGeom prst="ellipse">
              <a:avLst/>
            </a:prstGeom>
            <a:noFill/>
            <a:ln w="25400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35016" name="Group 40"/>
          <p:cNvGrpSpPr>
            <a:grpSpLocks/>
          </p:cNvGrpSpPr>
          <p:nvPr/>
        </p:nvGrpSpPr>
        <p:grpSpPr bwMode="auto">
          <a:xfrm>
            <a:off x="2819400" y="2971800"/>
            <a:ext cx="2286000" cy="1676400"/>
            <a:chOff x="816" y="1776"/>
            <a:chExt cx="1440" cy="1056"/>
          </a:xfrm>
        </p:grpSpPr>
        <p:sp>
          <p:nvSpPr>
            <p:cNvPr id="1535017" name="Line 41"/>
            <p:cNvSpPr>
              <a:spLocks noChangeShapeType="1"/>
            </p:cNvSpPr>
            <p:nvPr/>
          </p:nvSpPr>
          <p:spPr bwMode="auto">
            <a:xfrm flipV="1">
              <a:off x="2064" y="2736"/>
              <a:ext cx="192" cy="96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5018" name="AutoShape 42"/>
            <p:cNvSpPr>
              <a:spLocks noChangeArrowheads="1"/>
            </p:cNvSpPr>
            <p:nvPr/>
          </p:nvSpPr>
          <p:spPr bwMode="auto">
            <a:xfrm>
              <a:off x="816" y="1776"/>
              <a:ext cx="1248" cy="672"/>
            </a:xfrm>
            <a:prstGeom prst="wedgeRectCallout">
              <a:avLst>
                <a:gd name="adj1" fmla="val 56250"/>
                <a:gd name="adj2" fmla="val 92856"/>
              </a:avLst>
            </a:prstGeom>
            <a:solidFill>
              <a:srgbClr val="00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>
                  <a:latin typeface="Tahoma" panose="020B0604030504040204" pitchFamily="34" charset="0"/>
                </a:rPr>
                <a:t>Intra-cluster distances are minimized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44034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5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Evaluating K-means Clusters</a:t>
            </a:r>
          </a:p>
        </p:txBody>
      </p:sp>
      <p:sp>
        <p:nvSpPr>
          <p:cNvPr id="1597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n-US" sz="2400"/>
              <a:t>Most common measure is Sum of Squared Error (SSE)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For each point, the error is the distance to the nearest cluster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To get SSE, we square these errors and sum them.</a:t>
            </a:r>
          </a:p>
          <a:p>
            <a:pPr lvl="1">
              <a:lnSpc>
                <a:spcPct val="90000"/>
              </a:lnSpc>
            </a:pPr>
            <a:endParaRPr lang="en-US" altLang="en-US" sz="2000"/>
          </a:p>
          <a:p>
            <a:pPr lvl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2000"/>
          </a:p>
          <a:p>
            <a:pPr lvl="1">
              <a:lnSpc>
                <a:spcPct val="90000"/>
              </a:lnSpc>
            </a:pPr>
            <a:endParaRPr lang="en-US" altLang="en-US" sz="2000"/>
          </a:p>
          <a:p>
            <a:pPr lvl="1">
              <a:lnSpc>
                <a:spcPct val="90000"/>
              </a:lnSpc>
            </a:pPr>
            <a:r>
              <a:rPr lang="en-US" altLang="en-US" sz="2000" i="1"/>
              <a:t>x </a:t>
            </a:r>
            <a:r>
              <a:rPr lang="en-US" altLang="en-US" sz="2000"/>
              <a:t>is a data point in cluster </a:t>
            </a:r>
            <a:r>
              <a:rPr lang="en-US" altLang="en-US" sz="2000" i="1"/>
              <a:t>C</a:t>
            </a:r>
            <a:r>
              <a:rPr lang="en-US" altLang="en-US" sz="2000" baseline="-25000"/>
              <a:t>i </a:t>
            </a:r>
            <a:r>
              <a:rPr lang="en-US" altLang="en-US" sz="2000"/>
              <a:t>and </a:t>
            </a:r>
            <a:r>
              <a:rPr lang="en-US" altLang="en-US" sz="2000" i="1"/>
              <a:t>m</a:t>
            </a:r>
            <a:r>
              <a:rPr lang="en-US" altLang="en-US" sz="2000" i="1" baseline="-25000"/>
              <a:t>i</a:t>
            </a:r>
            <a:r>
              <a:rPr lang="en-US" altLang="en-US" sz="2000"/>
              <a:t> is the representative point for cluster </a:t>
            </a:r>
            <a:r>
              <a:rPr lang="en-US" altLang="en-US" sz="2000" i="1"/>
              <a:t>C</a:t>
            </a:r>
            <a:r>
              <a:rPr lang="en-US" altLang="en-US" sz="2000" baseline="-25000"/>
              <a:t>i</a:t>
            </a:r>
            <a:r>
              <a:rPr lang="en-US" altLang="en-US" sz="2000"/>
              <a:t> </a:t>
            </a:r>
          </a:p>
          <a:p>
            <a:pPr lvl="2">
              <a:lnSpc>
                <a:spcPct val="90000"/>
              </a:lnSpc>
            </a:pPr>
            <a:r>
              <a:rPr lang="en-US" altLang="en-US" sz="1800"/>
              <a:t> can show that </a:t>
            </a:r>
            <a:r>
              <a:rPr lang="en-US" altLang="en-US" sz="1800" i="1"/>
              <a:t>m</a:t>
            </a:r>
            <a:r>
              <a:rPr lang="en-US" altLang="en-US" sz="1800" i="1" baseline="-25000"/>
              <a:t>i</a:t>
            </a:r>
            <a:r>
              <a:rPr lang="en-US" altLang="en-US" sz="1800" baseline="-25000"/>
              <a:t> </a:t>
            </a:r>
            <a:r>
              <a:rPr lang="en-US" altLang="en-US" sz="1800"/>
              <a:t>corresponds to the center (mean) of the cluster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Given two clusters, we can choose the one with the smallest error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One easy way to reduce SSE is to increase K, the number of clusters</a:t>
            </a:r>
          </a:p>
          <a:p>
            <a:pPr lvl="2">
              <a:lnSpc>
                <a:spcPct val="90000"/>
              </a:lnSpc>
            </a:pPr>
            <a:r>
              <a:rPr lang="en-US" altLang="en-US" sz="1800"/>
              <a:t> A good clustering with smaller K can have a lower SSE than a poor clustering with higher K</a:t>
            </a:r>
          </a:p>
        </p:txBody>
      </p:sp>
      <p:graphicFrame>
        <p:nvGraphicFramePr>
          <p:cNvPr id="1597444" name="Object 4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545521259"/>
              </p:ext>
            </p:extLst>
          </p:nvPr>
        </p:nvGraphicFramePr>
        <p:xfrm>
          <a:off x="3999163" y="3003884"/>
          <a:ext cx="3175000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3" imgW="1511280" imgH="457200" progId="Equation.3">
                  <p:embed/>
                </p:oleObj>
              </mc:Choice>
              <mc:Fallback>
                <p:oleObj name="Equation" r:id="rId3" imgW="15112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9163" y="3003884"/>
                        <a:ext cx="3175000" cy="960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896325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430</TotalTime>
  <Words>165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Century Gothic</vt:lpstr>
      <vt:lpstr>Tahoma</vt:lpstr>
      <vt:lpstr>Wingdings 3</vt:lpstr>
      <vt:lpstr>Wisp</vt:lpstr>
      <vt:lpstr>Equation</vt:lpstr>
      <vt:lpstr>What is Cluster Analysis?</vt:lpstr>
      <vt:lpstr>Evaluating K-means Clusters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89</cp:revision>
  <dcterms:created xsi:type="dcterms:W3CDTF">2016-08-31T19:16:09Z</dcterms:created>
  <dcterms:modified xsi:type="dcterms:W3CDTF">2020-03-11T00:31:36Z</dcterms:modified>
</cp:coreProperties>
</file>