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24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4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Clusters</a:t>
            </a:r>
          </a:p>
        </p:txBody>
      </p:sp>
      <p:sp>
        <p:nvSpPr>
          <p:cNvPr id="1584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n-US" sz="2400"/>
              <a:t> Well-separated clusters</a:t>
            </a:r>
          </a:p>
          <a:p>
            <a:endParaRPr lang="en-US" altLang="en-US" sz="2400"/>
          </a:p>
          <a:p>
            <a:r>
              <a:rPr lang="en-US" altLang="en-US" sz="2400"/>
              <a:t> Center-based clusters</a:t>
            </a:r>
          </a:p>
          <a:p>
            <a:endParaRPr lang="en-US" altLang="en-US" sz="2400"/>
          </a:p>
          <a:p>
            <a:r>
              <a:rPr lang="en-US" altLang="en-US" sz="2400"/>
              <a:t> Contiguous clusters</a:t>
            </a:r>
          </a:p>
          <a:p>
            <a:endParaRPr lang="en-US" altLang="en-US" sz="2400"/>
          </a:p>
          <a:p>
            <a:r>
              <a:rPr lang="en-US" altLang="en-US" sz="2400"/>
              <a:t> Density-based clusters</a:t>
            </a:r>
          </a:p>
          <a:p>
            <a:endParaRPr lang="en-US" altLang="en-US" sz="2400"/>
          </a:p>
          <a:p>
            <a:r>
              <a:rPr lang="en-US" altLang="en-US" sz="2400"/>
              <a:t>Property or Conceptual</a:t>
            </a:r>
          </a:p>
          <a:p>
            <a:endParaRPr lang="en-US" altLang="en-US" sz="2400"/>
          </a:p>
          <a:p>
            <a:r>
              <a:rPr lang="en-US" altLang="en-US" sz="2400"/>
              <a:t>Described by an Objective Function</a:t>
            </a:r>
          </a:p>
        </p:txBody>
      </p:sp>
    </p:spTree>
    <p:extLst>
      <p:ext uri="{BB962C8B-B14F-4D97-AF65-F5344CB8AC3E}">
        <p14:creationId xmlns:p14="http://schemas.microsoft.com/office/powerpoint/2010/main" val="63665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Types of Clusters: Well-Separated</a:t>
            </a:r>
          </a:p>
        </p:txBody>
      </p:sp>
      <p:sp>
        <p:nvSpPr>
          <p:cNvPr id="154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Well-Separated Clusters: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A cluster is a set of points such that any point in a cluster is closer (or more similar) to every other point in the cluster than to any point not in the cluster.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2400"/>
          </a:p>
        </p:txBody>
      </p:sp>
      <p:sp>
        <p:nvSpPr>
          <p:cNvPr id="1542148" name="Oval 4"/>
          <p:cNvSpPr>
            <a:spLocks noChangeAspect="1" noChangeArrowheads="1"/>
          </p:cNvSpPr>
          <p:nvPr/>
        </p:nvSpPr>
        <p:spPr bwMode="auto">
          <a:xfrm>
            <a:off x="2971800" y="4570413"/>
            <a:ext cx="1143000" cy="1143000"/>
          </a:xfrm>
          <a:prstGeom prst="ellipse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149" name="Oval 5"/>
          <p:cNvSpPr>
            <a:spLocks noChangeAspect="1" noChangeArrowheads="1"/>
          </p:cNvSpPr>
          <p:nvPr/>
        </p:nvSpPr>
        <p:spPr bwMode="auto">
          <a:xfrm>
            <a:off x="7542213" y="4570413"/>
            <a:ext cx="1143000" cy="1143000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150" name="Oval 6"/>
          <p:cNvSpPr>
            <a:spLocks noChangeAspect="1" noChangeArrowheads="1"/>
          </p:cNvSpPr>
          <p:nvPr/>
        </p:nvSpPr>
        <p:spPr bwMode="auto">
          <a:xfrm>
            <a:off x="5030788" y="2971800"/>
            <a:ext cx="1143000" cy="1143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151" name="Text Box 7"/>
          <p:cNvSpPr txBox="1">
            <a:spLocks noChangeArrowheads="1"/>
          </p:cNvSpPr>
          <p:nvPr/>
        </p:nvSpPr>
        <p:spPr bwMode="auto">
          <a:xfrm>
            <a:off x="4495800" y="5791201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3 well-separated clusters</a:t>
            </a:r>
          </a:p>
        </p:txBody>
      </p:sp>
    </p:spTree>
    <p:extLst>
      <p:ext uri="{BB962C8B-B14F-4D97-AF65-F5344CB8AC3E}">
        <p14:creationId xmlns:p14="http://schemas.microsoft.com/office/powerpoint/2010/main" val="354597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Types of Clusters: Center-Based</a:t>
            </a:r>
          </a:p>
        </p:txBody>
      </p:sp>
      <p:sp>
        <p:nvSpPr>
          <p:cNvPr id="154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Center-based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 A cluster is a set of objects such that an object in a cluster is closer (more similar) to the “center” of a cluster, than to the center of any other cluster 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The center of a cluster is often a </a:t>
            </a:r>
            <a:r>
              <a:rPr lang="en-US" altLang="en-US" sz="2000">
                <a:solidFill>
                  <a:srgbClr val="FF0000"/>
                </a:solidFill>
              </a:rPr>
              <a:t>centroid</a:t>
            </a:r>
            <a:r>
              <a:rPr lang="en-US" altLang="en-US" sz="2000"/>
              <a:t>, the average of all the points in the cluster, or a </a:t>
            </a:r>
            <a:r>
              <a:rPr lang="en-US" altLang="en-US" sz="2000">
                <a:solidFill>
                  <a:srgbClr val="FF0000"/>
                </a:solidFill>
              </a:rPr>
              <a:t>medoid</a:t>
            </a:r>
            <a:r>
              <a:rPr lang="en-US" altLang="en-US" sz="2000"/>
              <a:t>, the most “representative” point of a cluster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/>
          </a:p>
        </p:txBody>
      </p:sp>
      <p:sp>
        <p:nvSpPr>
          <p:cNvPr id="1543172" name="Oval 4"/>
          <p:cNvSpPr>
            <a:spLocks noChangeAspect="1" noChangeArrowheads="1"/>
          </p:cNvSpPr>
          <p:nvPr/>
        </p:nvSpPr>
        <p:spPr bwMode="auto">
          <a:xfrm>
            <a:off x="2667000" y="4191000"/>
            <a:ext cx="1371600" cy="1371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173" name="Oval 5"/>
          <p:cNvSpPr>
            <a:spLocks noChangeAspect="1" noChangeArrowheads="1"/>
          </p:cNvSpPr>
          <p:nvPr/>
        </p:nvSpPr>
        <p:spPr bwMode="auto">
          <a:xfrm>
            <a:off x="4038600" y="4191000"/>
            <a:ext cx="1371600" cy="1371600"/>
          </a:xfrm>
          <a:prstGeom prst="ellipse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174" name="Oval 6"/>
          <p:cNvSpPr>
            <a:spLocks noChangeAspect="1" noChangeArrowheads="1"/>
          </p:cNvSpPr>
          <p:nvPr/>
        </p:nvSpPr>
        <p:spPr bwMode="auto">
          <a:xfrm>
            <a:off x="6846888" y="4329114"/>
            <a:ext cx="1166812" cy="1100137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175" name="Oval 7"/>
          <p:cNvSpPr>
            <a:spLocks noChangeAspect="1" noChangeArrowheads="1"/>
          </p:cNvSpPr>
          <p:nvPr/>
        </p:nvSpPr>
        <p:spPr bwMode="auto">
          <a:xfrm>
            <a:off x="8218488" y="4329114"/>
            <a:ext cx="1166812" cy="1100137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176" name="Text Box 8"/>
          <p:cNvSpPr txBox="1">
            <a:spLocks noChangeArrowheads="1"/>
          </p:cNvSpPr>
          <p:nvPr/>
        </p:nvSpPr>
        <p:spPr bwMode="auto">
          <a:xfrm>
            <a:off x="4495800" y="5791201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4 center-based clusters</a:t>
            </a:r>
          </a:p>
        </p:txBody>
      </p:sp>
    </p:spTree>
    <p:extLst>
      <p:ext uri="{BB962C8B-B14F-4D97-AF65-F5344CB8AC3E}">
        <p14:creationId xmlns:p14="http://schemas.microsoft.com/office/powerpoint/2010/main" val="133820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Types of Clusters: Contiguity-Based</a:t>
            </a:r>
          </a:p>
        </p:txBody>
      </p:sp>
      <p:sp>
        <p:nvSpPr>
          <p:cNvPr id="154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Contiguous Cluster (Nearest neighbor or Transitive)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A cluster is a set of points such that a point in a cluster is closer (or more similar) to one or more other points in the cluster than to any point not in the cluster.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2400"/>
          </a:p>
        </p:txBody>
      </p:sp>
      <p:grpSp>
        <p:nvGrpSpPr>
          <p:cNvPr id="1544207" name="Group 15"/>
          <p:cNvGrpSpPr>
            <a:grpSpLocks/>
          </p:cNvGrpSpPr>
          <p:nvPr/>
        </p:nvGrpSpPr>
        <p:grpSpPr bwMode="auto">
          <a:xfrm>
            <a:off x="1905000" y="3810000"/>
            <a:ext cx="8534400" cy="1219200"/>
            <a:chOff x="950" y="2544"/>
            <a:chExt cx="4106" cy="576"/>
          </a:xfrm>
        </p:grpSpPr>
        <p:sp>
          <p:nvSpPr>
            <p:cNvPr id="1544196" name="Freeform 4" descr="Large grid"/>
            <p:cNvSpPr>
              <a:spLocks noChangeAspect="1"/>
            </p:cNvSpPr>
            <p:nvPr/>
          </p:nvSpPr>
          <p:spPr bwMode="auto">
            <a:xfrm>
              <a:off x="950" y="2552"/>
              <a:ext cx="267" cy="457"/>
            </a:xfrm>
            <a:custGeom>
              <a:avLst/>
              <a:gdLst>
                <a:gd name="T0" fmla="*/ 432 w 432"/>
                <a:gd name="T1" fmla="*/ 0 h 744"/>
                <a:gd name="T2" fmla="*/ 264 w 432"/>
                <a:gd name="T3" fmla="*/ 12 h 744"/>
                <a:gd name="T4" fmla="*/ 228 w 432"/>
                <a:gd name="T5" fmla="*/ 36 h 744"/>
                <a:gd name="T6" fmla="*/ 168 w 432"/>
                <a:gd name="T7" fmla="*/ 180 h 744"/>
                <a:gd name="T8" fmla="*/ 180 w 432"/>
                <a:gd name="T9" fmla="*/ 324 h 744"/>
                <a:gd name="T10" fmla="*/ 300 w 432"/>
                <a:gd name="T11" fmla="*/ 504 h 744"/>
                <a:gd name="T12" fmla="*/ 300 w 432"/>
                <a:gd name="T13" fmla="*/ 708 h 744"/>
                <a:gd name="T14" fmla="*/ 252 w 432"/>
                <a:gd name="T15" fmla="*/ 720 h 744"/>
                <a:gd name="T16" fmla="*/ 0 w 432"/>
                <a:gd name="T17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2" h="744">
                  <a:moveTo>
                    <a:pt x="432" y="0"/>
                  </a:moveTo>
                  <a:cubicBezTo>
                    <a:pt x="376" y="4"/>
                    <a:pt x="319" y="2"/>
                    <a:pt x="264" y="12"/>
                  </a:cubicBezTo>
                  <a:cubicBezTo>
                    <a:pt x="250" y="15"/>
                    <a:pt x="236" y="24"/>
                    <a:pt x="228" y="36"/>
                  </a:cubicBezTo>
                  <a:cubicBezTo>
                    <a:pt x="224" y="43"/>
                    <a:pt x="173" y="164"/>
                    <a:pt x="168" y="180"/>
                  </a:cubicBezTo>
                  <a:cubicBezTo>
                    <a:pt x="172" y="228"/>
                    <a:pt x="174" y="276"/>
                    <a:pt x="180" y="324"/>
                  </a:cubicBezTo>
                  <a:cubicBezTo>
                    <a:pt x="190" y="397"/>
                    <a:pt x="262" y="447"/>
                    <a:pt x="300" y="504"/>
                  </a:cubicBezTo>
                  <a:cubicBezTo>
                    <a:pt x="318" y="577"/>
                    <a:pt x="333" y="615"/>
                    <a:pt x="300" y="708"/>
                  </a:cubicBezTo>
                  <a:cubicBezTo>
                    <a:pt x="294" y="724"/>
                    <a:pt x="268" y="717"/>
                    <a:pt x="252" y="720"/>
                  </a:cubicBezTo>
                  <a:cubicBezTo>
                    <a:pt x="169" y="737"/>
                    <a:pt x="84" y="744"/>
                    <a:pt x="0" y="744"/>
                  </a:cubicBezTo>
                </a:path>
              </a:pathLst>
            </a:custGeom>
            <a:noFill/>
            <a:ln w="19050" cap="flat" cmpd="sng">
              <a:solidFill>
                <a:srgbClr val="99CC00"/>
              </a:solidFill>
              <a:prstDash val="lgDashDot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gGrid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197" name="Freeform 5" descr="Large grid"/>
            <p:cNvSpPr>
              <a:spLocks noChangeAspect="1"/>
            </p:cNvSpPr>
            <p:nvPr/>
          </p:nvSpPr>
          <p:spPr bwMode="auto">
            <a:xfrm>
              <a:off x="1061" y="2618"/>
              <a:ext cx="267" cy="459"/>
            </a:xfrm>
            <a:custGeom>
              <a:avLst/>
              <a:gdLst>
                <a:gd name="T0" fmla="*/ 432 w 432"/>
                <a:gd name="T1" fmla="*/ 0 h 744"/>
                <a:gd name="T2" fmla="*/ 264 w 432"/>
                <a:gd name="T3" fmla="*/ 12 h 744"/>
                <a:gd name="T4" fmla="*/ 228 w 432"/>
                <a:gd name="T5" fmla="*/ 36 h 744"/>
                <a:gd name="T6" fmla="*/ 168 w 432"/>
                <a:gd name="T7" fmla="*/ 180 h 744"/>
                <a:gd name="T8" fmla="*/ 180 w 432"/>
                <a:gd name="T9" fmla="*/ 324 h 744"/>
                <a:gd name="T10" fmla="*/ 300 w 432"/>
                <a:gd name="T11" fmla="*/ 504 h 744"/>
                <a:gd name="T12" fmla="*/ 300 w 432"/>
                <a:gd name="T13" fmla="*/ 708 h 744"/>
                <a:gd name="T14" fmla="*/ 252 w 432"/>
                <a:gd name="T15" fmla="*/ 720 h 744"/>
                <a:gd name="T16" fmla="*/ 0 w 432"/>
                <a:gd name="T17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2" h="744">
                  <a:moveTo>
                    <a:pt x="432" y="0"/>
                  </a:moveTo>
                  <a:cubicBezTo>
                    <a:pt x="376" y="4"/>
                    <a:pt x="319" y="2"/>
                    <a:pt x="264" y="12"/>
                  </a:cubicBezTo>
                  <a:cubicBezTo>
                    <a:pt x="250" y="15"/>
                    <a:pt x="236" y="24"/>
                    <a:pt x="228" y="36"/>
                  </a:cubicBezTo>
                  <a:cubicBezTo>
                    <a:pt x="224" y="43"/>
                    <a:pt x="173" y="164"/>
                    <a:pt x="168" y="180"/>
                  </a:cubicBezTo>
                  <a:cubicBezTo>
                    <a:pt x="172" y="228"/>
                    <a:pt x="174" y="276"/>
                    <a:pt x="180" y="324"/>
                  </a:cubicBezTo>
                  <a:cubicBezTo>
                    <a:pt x="190" y="397"/>
                    <a:pt x="262" y="447"/>
                    <a:pt x="300" y="504"/>
                  </a:cubicBezTo>
                  <a:cubicBezTo>
                    <a:pt x="318" y="577"/>
                    <a:pt x="333" y="615"/>
                    <a:pt x="300" y="708"/>
                  </a:cubicBezTo>
                  <a:cubicBezTo>
                    <a:pt x="294" y="724"/>
                    <a:pt x="268" y="717"/>
                    <a:pt x="252" y="720"/>
                  </a:cubicBezTo>
                  <a:cubicBezTo>
                    <a:pt x="169" y="737"/>
                    <a:pt x="84" y="744"/>
                    <a:pt x="0" y="744"/>
                  </a:cubicBezTo>
                </a:path>
              </a:pathLst>
            </a:custGeom>
            <a:noFill/>
            <a:ln w="19050" cap="rnd" cmpd="sng">
              <a:solidFill>
                <a:srgbClr val="000066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gGrid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198" name="Freeform 6" descr="Large grid"/>
            <p:cNvSpPr>
              <a:spLocks noChangeAspect="1"/>
            </p:cNvSpPr>
            <p:nvPr/>
          </p:nvSpPr>
          <p:spPr bwMode="auto">
            <a:xfrm>
              <a:off x="1195" y="2663"/>
              <a:ext cx="267" cy="457"/>
            </a:xfrm>
            <a:custGeom>
              <a:avLst/>
              <a:gdLst>
                <a:gd name="T0" fmla="*/ 432 w 432"/>
                <a:gd name="T1" fmla="*/ 0 h 744"/>
                <a:gd name="T2" fmla="*/ 264 w 432"/>
                <a:gd name="T3" fmla="*/ 12 h 744"/>
                <a:gd name="T4" fmla="*/ 228 w 432"/>
                <a:gd name="T5" fmla="*/ 36 h 744"/>
                <a:gd name="T6" fmla="*/ 168 w 432"/>
                <a:gd name="T7" fmla="*/ 180 h 744"/>
                <a:gd name="T8" fmla="*/ 180 w 432"/>
                <a:gd name="T9" fmla="*/ 324 h 744"/>
                <a:gd name="T10" fmla="*/ 300 w 432"/>
                <a:gd name="T11" fmla="*/ 504 h 744"/>
                <a:gd name="T12" fmla="*/ 300 w 432"/>
                <a:gd name="T13" fmla="*/ 708 h 744"/>
                <a:gd name="T14" fmla="*/ 252 w 432"/>
                <a:gd name="T15" fmla="*/ 720 h 744"/>
                <a:gd name="T16" fmla="*/ 0 w 432"/>
                <a:gd name="T17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2" h="744">
                  <a:moveTo>
                    <a:pt x="432" y="0"/>
                  </a:moveTo>
                  <a:cubicBezTo>
                    <a:pt x="376" y="4"/>
                    <a:pt x="319" y="2"/>
                    <a:pt x="264" y="12"/>
                  </a:cubicBezTo>
                  <a:cubicBezTo>
                    <a:pt x="250" y="15"/>
                    <a:pt x="236" y="24"/>
                    <a:pt x="228" y="36"/>
                  </a:cubicBezTo>
                  <a:cubicBezTo>
                    <a:pt x="224" y="43"/>
                    <a:pt x="173" y="164"/>
                    <a:pt x="168" y="180"/>
                  </a:cubicBezTo>
                  <a:cubicBezTo>
                    <a:pt x="172" y="228"/>
                    <a:pt x="174" y="276"/>
                    <a:pt x="180" y="324"/>
                  </a:cubicBezTo>
                  <a:cubicBezTo>
                    <a:pt x="190" y="397"/>
                    <a:pt x="262" y="447"/>
                    <a:pt x="300" y="504"/>
                  </a:cubicBezTo>
                  <a:cubicBezTo>
                    <a:pt x="318" y="577"/>
                    <a:pt x="333" y="615"/>
                    <a:pt x="300" y="708"/>
                  </a:cubicBezTo>
                  <a:cubicBezTo>
                    <a:pt x="294" y="724"/>
                    <a:pt x="268" y="717"/>
                    <a:pt x="252" y="720"/>
                  </a:cubicBezTo>
                  <a:cubicBezTo>
                    <a:pt x="169" y="737"/>
                    <a:pt x="84" y="744"/>
                    <a:pt x="0" y="744"/>
                  </a:cubicBezTo>
                </a:path>
              </a:pathLst>
            </a:custGeom>
            <a:noFill/>
            <a:ln w="19050" cap="flat" cmpd="sng">
              <a:solidFill>
                <a:srgbClr val="FF7C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lgGrid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199" name="Oval 7"/>
            <p:cNvSpPr>
              <a:spLocks noChangeAspect="1" noChangeArrowheads="1"/>
            </p:cNvSpPr>
            <p:nvPr/>
          </p:nvSpPr>
          <p:spPr bwMode="auto">
            <a:xfrm>
              <a:off x="2171" y="2750"/>
              <a:ext cx="134" cy="134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00" name="AutoShape 8"/>
            <p:cNvSpPr>
              <a:spLocks noChangeAspect="1" noChangeArrowheads="1"/>
            </p:cNvSpPr>
            <p:nvPr/>
          </p:nvSpPr>
          <p:spPr bwMode="auto">
            <a:xfrm rot="-5400000">
              <a:off x="1942" y="2382"/>
              <a:ext cx="525" cy="866"/>
            </a:xfrm>
            <a:custGeom>
              <a:avLst/>
              <a:gdLst>
                <a:gd name="G0" fmla="+- 5892 0 0"/>
                <a:gd name="G1" fmla="+- 9924669 0 0"/>
                <a:gd name="G2" fmla="+- 0 0 9924669"/>
                <a:gd name="T0" fmla="*/ 0 256 1"/>
                <a:gd name="T1" fmla="*/ 180 256 1"/>
                <a:gd name="G3" fmla="+- 9924669 T0 T1"/>
                <a:gd name="T2" fmla="*/ 0 256 1"/>
                <a:gd name="T3" fmla="*/ 90 256 1"/>
                <a:gd name="G4" fmla="+- 9924669 T2 T3"/>
                <a:gd name="G5" fmla="*/ G4 2 1"/>
                <a:gd name="T4" fmla="*/ 90 256 1"/>
                <a:gd name="T5" fmla="*/ 0 256 1"/>
                <a:gd name="G6" fmla="+- 9924669 T4 T5"/>
                <a:gd name="G7" fmla="*/ G6 2 1"/>
                <a:gd name="G8" fmla="abs 9924669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892"/>
                <a:gd name="G18" fmla="*/ 5892 1 2"/>
                <a:gd name="G19" fmla="+- G18 5400 0"/>
                <a:gd name="G20" fmla="cos G19 9924669"/>
                <a:gd name="G21" fmla="sin G19 9924669"/>
                <a:gd name="G22" fmla="+- G20 10800 0"/>
                <a:gd name="G23" fmla="+- G21 10800 0"/>
                <a:gd name="G24" fmla="+- 10800 0 G20"/>
                <a:gd name="G25" fmla="+- 5892 10800 0"/>
                <a:gd name="G26" fmla="?: G9 G17 G25"/>
                <a:gd name="G27" fmla="?: G9 0 21600"/>
                <a:gd name="G28" fmla="cos 10800 9924669"/>
                <a:gd name="G29" fmla="sin 10800 9924669"/>
                <a:gd name="G30" fmla="sin 5892 9924669"/>
                <a:gd name="G31" fmla="+- G28 10800 0"/>
                <a:gd name="G32" fmla="+- G29 10800 0"/>
                <a:gd name="G33" fmla="+- G30 10800 0"/>
                <a:gd name="G34" fmla="?: G4 0 G31"/>
                <a:gd name="G35" fmla="?: 9924669 G34 0"/>
                <a:gd name="G36" fmla="?: G6 G35 G31"/>
                <a:gd name="G37" fmla="+- 21600 0 G36"/>
                <a:gd name="G38" fmla="?: G4 0 G33"/>
                <a:gd name="G39" fmla="?: 9924669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469 w 21600"/>
                <a:gd name="T15" fmla="*/ 14790 h 21600"/>
                <a:gd name="T16" fmla="*/ 10800 w 21600"/>
                <a:gd name="T17" fmla="*/ 4908 h 21600"/>
                <a:gd name="T18" fmla="*/ 18131 w 21600"/>
                <a:gd name="T19" fmla="*/ 1479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625" y="13616"/>
                  </a:moveTo>
                  <a:cubicBezTo>
                    <a:pt x="5154" y="12752"/>
                    <a:pt x="4908" y="11784"/>
                    <a:pt x="4908" y="10800"/>
                  </a:cubicBezTo>
                  <a:cubicBezTo>
                    <a:pt x="4908" y="7545"/>
                    <a:pt x="7545" y="4908"/>
                    <a:pt x="10800" y="4908"/>
                  </a:cubicBezTo>
                  <a:cubicBezTo>
                    <a:pt x="14054" y="4908"/>
                    <a:pt x="16692" y="7545"/>
                    <a:pt x="16692" y="10800"/>
                  </a:cubicBezTo>
                  <a:cubicBezTo>
                    <a:pt x="16692" y="11784"/>
                    <a:pt x="16445" y="12752"/>
                    <a:pt x="15974" y="13616"/>
                  </a:cubicBezTo>
                  <a:lnTo>
                    <a:pt x="20285" y="15963"/>
                  </a:lnTo>
                  <a:cubicBezTo>
                    <a:pt x="21148" y="14379"/>
                    <a:pt x="21600" y="12603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2603"/>
                    <a:pt x="451" y="14379"/>
                    <a:pt x="1314" y="159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01" name="Oval 9"/>
            <p:cNvSpPr>
              <a:spLocks noChangeAspect="1" noChangeArrowheads="1"/>
            </p:cNvSpPr>
            <p:nvPr/>
          </p:nvSpPr>
          <p:spPr bwMode="auto">
            <a:xfrm>
              <a:off x="2504" y="2750"/>
              <a:ext cx="134" cy="134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02" name="Line 10"/>
            <p:cNvSpPr>
              <a:spLocks noChangeAspect="1" noChangeShapeType="1"/>
            </p:cNvSpPr>
            <p:nvPr/>
          </p:nvSpPr>
          <p:spPr bwMode="auto">
            <a:xfrm>
              <a:off x="2305" y="2818"/>
              <a:ext cx="199" cy="0"/>
            </a:xfrm>
            <a:prstGeom prst="line">
              <a:avLst/>
            </a:prstGeom>
            <a:noFill/>
            <a:ln w="19050">
              <a:solidFill>
                <a:srgbClr val="00CC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03" name="Oval 11"/>
            <p:cNvSpPr>
              <a:spLocks noChangeAspect="1" noChangeArrowheads="1"/>
            </p:cNvSpPr>
            <p:nvPr/>
          </p:nvSpPr>
          <p:spPr bwMode="auto">
            <a:xfrm>
              <a:off x="4236" y="2633"/>
              <a:ext cx="376" cy="355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04" name="Oval 12"/>
            <p:cNvSpPr>
              <a:spLocks noChangeAspect="1" noChangeArrowheads="1"/>
            </p:cNvSpPr>
            <p:nvPr/>
          </p:nvSpPr>
          <p:spPr bwMode="auto">
            <a:xfrm>
              <a:off x="4680" y="2633"/>
              <a:ext cx="376" cy="355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05" name="Oval 13"/>
            <p:cNvSpPr>
              <a:spLocks noChangeAspect="1" noChangeArrowheads="1"/>
            </p:cNvSpPr>
            <p:nvPr/>
          </p:nvSpPr>
          <p:spPr bwMode="auto">
            <a:xfrm>
              <a:off x="2992" y="2544"/>
              <a:ext cx="444" cy="444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06" name="Oval 14"/>
            <p:cNvSpPr>
              <a:spLocks noChangeAspect="1" noChangeArrowheads="1"/>
            </p:cNvSpPr>
            <p:nvPr/>
          </p:nvSpPr>
          <p:spPr bwMode="auto">
            <a:xfrm>
              <a:off x="3391" y="2544"/>
              <a:ext cx="444" cy="444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4208" name="Text Box 16"/>
          <p:cNvSpPr txBox="1">
            <a:spLocks noChangeArrowheads="1"/>
          </p:cNvSpPr>
          <p:nvPr/>
        </p:nvSpPr>
        <p:spPr bwMode="auto">
          <a:xfrm>
            <a:off x="4495800" y="5791201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8 contiguous clusters</a:t>
            </a:r>
          </a:p>
        </p:txBody>
      </p:sp>
    </p:spTree>
    <p:extLst>
      <p:ext uri="{BB962C8B-B14F-4D97-AF65-F5344CB8AC3E}">
        <p14:creationId xmlns:p14="http://schemas.microsoft.com/office/powerpoint/2010/main" val="313305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Types of Clusters: Density-Based</a:t>
            </a:r>
          </a:p>
        </p:txBody>
      </p:sp>
      <p:sp>
        <p:nvSpPr>
          <p:cNvPr id="1545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Density-based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A cluster is a dense region of points, which is separated by low-density regions, from other regions of high density.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Used when the clusters are irregular or intertwined, and when noise and outliers are present. </a:t>
            </a:r>
          </a:p>
        </p:txBody>
      </p:sp>
      <p:grpSp>
        <p:nvGrpSpPr>
          <p:cNvPr id="1545228" name="Group 12"/>
          <p:cNvGrpSpPr>
            <a:grpSpLocks/>
          </p:cNvGrpSpPr>
          <p:nvPr/>
        </p:nvGrpSpPr>
        <p:grpSpPr bwMode="auto">
          <a:xfrm>
            <a:off x="1828800" y="3657600"/>
            <a:ext cx="8610600" cy="1676400"/>
            <a:chOff x="1056" y="3072"/>
            <a:chExt cx="3840" cy="720"/>
          </a:xfrm>
        </p:grpSpPr>
        <p:sp>
          <p:nvSpPr>
            <p:cNvPr id="1545218" name="Rectangle 2"/>
            <p:cNvSpPr>
              <a:spLocks noChangeArrowheads="1"/>
            </p:cNvSpPr>
            <p:nvPr/>
          </p:nvSpPr>
          <p:spPr bwMode="auto">
            <a:xfrm>
              <a:off x="1056" y="3072"/>
              <a:ext cx="3840" cy="720"/>
            </a:xfrm>
            <a:prstGeom prst="rect">
              <a:avLst/>
            </a:prstGeom>
            <a:pattFill prst="pct10">
              <a:fgClr>
                <a:schemeClr val="tx1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221" name="Oval 5"/>
            <p:cNvSpPr>
              <a:spLocks noChangeAspect="1" noChangeArrowheads="1"/>
            </p:cNvSpPr>
            <p:nvPr/>
          </p:nvSpPr>
          <p:spPr bwMode="auto">
            <a:xfrm>
              <a:off x="1599" y="3374"/>
              <a:ext cx="134" cy="134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222" name="AutoShape 6"/>
            <p:cNvSpPr>
              <a:spLocks noChangeAspect="1" noChangeArrowheads="1"/>
            </p:cNvSpPr>
            <p:nvPr/>
          </p:nvSpPr>
          <p:spPr bwMode="auto">
            <a:xfrm rot="-5400000">
              <a:off x="1370" y="3006"/>
              <a:ext cx="525" cy="866"/>
            </a:xfrm>
            <a:custGeom>
              <a:avLst/>
              <a:gdLst>
                <a:gd name="G0" fmla="+- 5892 0 0"/>
                <a:gd name="G1" fmla="+- 9924669 0 0"/>
                <a:gd name="G2" fmla="+- 0 0 9924669"/>
                <a:gd name="T0" fmla="*/ 0 256 1"/>
                <a:gd name="T1" fmla="*/ 180 256 1"/>
                <a:gd name="G3" fmla="+- 9924669 T0 T1"/>
                <a:gd name="T2" fmla="*/ 0 256 1"/>
                <a:gd name="T3" fmla="*/ 90 256 1"/>
                <a:gd name="G4" fmla="+- 9924669 T2 T3"/>
                <a:gd name="G5" fmla="*/ G4 2 1"/>
                <a:gd name="T4" fmla="*/ 90 256 1"/>
                <a:gd name="T5" fmla="*/ 0 256 1"/>
                <a:gd name="G6" fmla="+- 9924669 T4 T5"/>
                <a:gd name="G7" fmla="*/ G6 2 1"/>
                <a:gd name="G8" fmla="abs 9924669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892"/>
                <a:gd name="G18" fmla="*/ 5892 1 2"/>
                <a:gd name="G19" fmla="+- G18 5400 0"/>
                <a:gd name="G20" fmla="cos G19 9924669"/>
                <a:gd name="G21" fmla="sin G19 9924669"/>
                <a:gd name="G22" fmla="+- G20 10800 0"/>
                <a:gd name="G23" fmla="+- G21 10800 0"/>
                <a:gd name="G24" fmla="+- 10800 0 G20"/>
                <a:gd name="G25" fmla="+- 5892 10800 0"/>
                <a:gd name="G26" fmla="?: G9 G17 G25"/>
                <a:gd name="G27" fmla="?: G9 0 21600"/>
                <a:gd name="G28" fmla="cos 10800 9924669"/>
                <a:gd name="G29" fmla="sin 10800 9924669"/>
                <a:gd name="G30" fmla="sin 5892 9924669"/>
                <a:gd name="G31" fmla="+- G28 10800 0"/>
                <a:gd name="G32" fmla="+- G29 10800 0"/>
                <a:gd name="G33" fmla="+- G30 10800 0"/>
                <a:gd name="G34" fmla="?: G4 0 G31"/>
                <a:gd name="G35" fmla="?: 9924669 G34 0"/>
                <a:gd name="G36" fmla="?: G6 G35 G31"/>
                <a:gd name="G37" fmla="+- 21600 0 G36"/>
                <a:gd name="G38" fmla="?: G4 0 G33"/>
                <a:gd name="G39" fmla="?: 9924669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469 w 21600"/>
                <a:gd name="T15" fmla="*/ 14790 h 21600"/>
                <a:gd name="T16" fmla="*/ 10800 w 21600"/>
                <a:gd name="T17" fmla="*/ 4908 h 21600"/>
                <a:gd name="T18" fmla="*/ 18131 w 21600"/>
                <a:gd name="T19" fmla="*/ 1479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625" y="13616"/>
                  </a:moveTo>
                  <a:cubicBezTo>
                    <a:pt x="5154" y="12752"/>
                    <a:pt x="4908" y="11784"/>
                    <a:pt x="4908" y="10800"/>
                  </a:cubicBezTo>
                  <a:cubicBezTo>
                    <a:pt x="4908" y="7545"/>
                    <a:pt x="7545" y="4908"/>
                    <a:pt x="10800" y="4908"/>
                  </a:cubicBezTo>
                  <a:cubicBezTo>
                    <a:pt x="14054" y="4908"/>
                    <a:pt x="16692" y="7545"/>
                    <a:pt x="16692" y="10800"/>
                  </a:cubicBezTo>
                  <a:cubicBezTo>
                    <a:pt x="16692" y="11784"/>
                    <a:pt x="16445" y="12752"/>
                    <a:pt x="15974" y="13616"/>
                  </a:cubicBezTo>
                  <a:lnTo>
                    <a:pt x="20285" y="15963"/>
                  </a:lnTo>
                  <a:cubicBezTo>
                    <a:pt x="21148" y="14379"/>
                    <a:pt x="21600" y="12603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2603"/>
                    <a:pt x="451" y="14379"/>
                    <a:pt x="1314" y="159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223" name="Oval 7"/>
            <p:cNvSpPr>
              <a:spLocks noChangeAspect="1" noChangeArrowheads="1"/>
            </p:cNvSpPr>
            <p:nvPr/>
          </p:nvSpPr>
          <p:spPr bwMode="auto">
            <a:xfrm>
              <a:off x="1932" y="3374"/>
              <a:ext cx="134" cy="134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224" name="Oval 8"/>
            <p:cNvSpPr>
              <a:spLocks noChangeAspect="1" noChangeArrowheads="1"/>
            </p:cNvSpPr>
            <p:nvPr/>
          </p:nvSpPr>
          <p:spPr bwMode="auto">
            <a:xfrm>
              <a:off x="3664" y="3257"/>
              <a:ext cx="376" cy="355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225" name="Oval 9"/>
            <p:cNvSpPr>
              <a:spLocks noChangeAspect="1" noChangeArrowheads="1"/>
            </p:cNvSpPr>
            <p:nvPr/>
          </p:nvSpPr>
          <p:spPr bwMode="auto">
            <a:xfrm>
              <a:off x="4108" y="3257"/>
              <a:ext cx="376" cy="355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226" name="Oval 10"/>
            <p:cNvSpPr>
              <a:spLocks noChangeAspect="1" noChangeArrowheads="1"/>
            </p:cNvSpPr>
            <p:nvPr/>
          </p:nvSpPr>
          <p:spPr bwMode="auto">
            <a:xfrm>
              <a:off x="2420" y="3168"/>
              <a:ext cx="444" cy="444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227" name="Oval 11"/>
            <p:cNvSpPr>
              <a:spLocks noChangeAspect="1" noChangeArrowheads="1"/>
            </p:cNvSpPr>
            <p:nvPr/>
          </p:nvSpPr>
          <p:spPr bwMode="auto">
            <a:xfrm>
              <a:off x="2819" y="3168"/>
              <a:ext cx="444" cy="444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5229" name="Text Box 13"/>
          <p:cNvSpPr txBox="1">
            <a:spLocks noChangeArrowheads="1"/>
          </p:cNvSpPr>
          <p:nvPr/>
        </p:nvSpPr>
        <p:spPr bwMode="auto">
          <a:xfrm>
            <a:off x="4495800" y="5791201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6 density-based clusters</a:t>
            </a:r>
          </a:p>
        </p:txBody>
      </p:sp>
    </p:spTree>
    <p:extLst>
      <p:ext uri="{BB962C8B-B14F-4D97-AF65-F5344CB8AC3E}">
        <p14:creationId xmlns:p14="http://schemas.microsoft.com/office/powerpoint/2010/main" val="323740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Types of Clusters: Conceptual Clusters</a:t>
            </a:r>
          </a:p>
        </p:txBody>
      </p:sp>
      <p:sp>
        <p:nvSpPr>
          <p:cNvPr id="159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Shared Property or Conceptual Clusters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Finds clusters that share some common property or represent a particular concept.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sz="2000"/>
              <a:t>. </a:t>
            </a:r>
          </a:p>
        </p:txBody>
      </p:sp>
      <p:sp>
        <p:nvSpPr>
          <p:cNvPr id="1590285" name="Text Box 13"/>
          <p:cNvSpPr txBox="1">
            <a:spLocks noChangeArrowheads="1"/>
          </p:cNvSpPr>
          <p:nvPr/>
        </p:nvSpPr>
        <p:spPr bwMode="auto">
          <a:xfrm>
            <a:off x="4495800" y="5791201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2 Overlapping Circles</a:t>
            </a:r>
          </a:p>
        </p:txBody>
      </p:sp>
      <p:sp>
        <p:nvSpPr>
          <p:cNvPr id="1590287" name="AutoShape 15"/>
          <p:cNvSpPr>
            <a:spLocks noChangeArrowheads="1"/>
          </p:cNvSpPr>
          <p:nvPr/>
        </p:nvSpPr>
        <p:spPr bwMode="auto">
          <a:xfrm>
            <a:off x="4343400" y="2819400"/>
            <a:ext cx="2286000" cy="2057400"/>
          </a:xfrm>
          <a:custGeom>
            <a:avLst/>
            <a:gdLst>
              <a:gd name="G0" fmla="+- 3030 0 0"/>
              <a:gd name="G1" fmla="+- 21600 0 3030"/>
              <a:gd name="G2" fmla="+- 21600 0 303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030" y="10800"/>
                </a:moveTo>
                <a:cubicBezTo>
                  <a:pt x="3030" y="15091"/>
                  <a:pt x="6509" y="18570"/>
                  <a:pt x="10800" y="18570"/>
                </a:cubicBezTo>
                <a:cubicBezTo>
                  <a:pt x="15091" y="18570"/>
                  <a:pt x="18570" y="15091"/>
                  <a:pt x="18570" y="10800"/>
                </a:cubicBezTo>
                <a:cubicBezTo>
                  <a:pt x="18570" y="6509"/>
                  <a:pt x="15091" y="3030"/>
                  <a:pt x="10800" y="3030"/>
                </a:cubicBezTo>
                <a:cubicBezTo>
                  <a:pt x="6509" y="3030"/>
                  <a:pt x="3030" y="6509"/>
                  <a:pt x="3030" y="10800"/>
                </a:cubicBezTo>
                <a:close/>
              </a:path>
            </a:pathLst>
          </a:cu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0288" name="AutoShape 16"/>
          <p:cNvSpPr>
            <a:spLocks noChangeArrowheads="1"/>
          </p:cNvSpPr>
          <p:nvPr/>
        </p:nvSpPr>
        <p:spPr bwMode="auto">
          <a:xfrm>
            <a:off x="5410200" y="2819400"/>
            <a:ext cx="2286000" cy="2057400"/>
          </a:xfrm>
          <a:custGeom>
            <a:avLst/>
            <a:gdLst>
              <a:gd name="G0" fmla="+- 3030 0 0"/>
              <a:gd name="G1" fmla="+- 21600 0 3030"/>
              <a:gd name="G2" fmla="+- 21600 0 303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030" y="10800"/>
                </a:moveTo>
                <a:cubicBezTo>
                  <a:pt x="3030" y="15091"/>
                  <a:pt x="6509" y="18570"/>
                  <a:pt x="10800" y="18570"/>
                </a:cubicBezTo>
                <a:cubicBezTo>
                  <a:pt x="15091" y="18570"/>
                  <a:pt x="18570" y="15091"/>
                  <a:pt x="18570" y="10800"/>
                </a:cubicBezTo>
                <a:cubicBezTo>
                  <a:pt x="18570" y="6509"/>
                  <a:pt x="15091" y="3030"/>
                  <a:pt x="10800" y="3030"/>
                </a:cubicBezTo>
                <a:cubicBezTo>
                  <a:pt x="6509" y="3030"/>
                  <a:pt x="3030" y="6509"/>
                  <a:pt x="3030" y="10800"/>
                </a:cubicBezTo>
                <a:close/>
              </a:path>
            </a:pathLst>
          </a:cu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91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534400" cy="533400"/>
          </a:xfrm>
        </p:spPr>
        <p:txBody>
          <a:bodyPr/>
          <a:lstStyle/>
          <a:p>
            <a:r>
              <a:rPr lang="en-US" altLang="en-US" sz="2800"/>
              <a:t>Types of Clusters: Objective Function</a:t>
            </a:r>
          </a:p>
        </p:txBody>
      </p:sp>
      <p:sp>
        <p:nvSpPr>
          <p:cNvPr id="158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5164" y="1143000"/>
            <a:ext cx="8504237" cy="5181600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/>
              <a:t>Clusters Defined by an Objective Function</a:t>
            </a:r>
          </a:p>
          <a:p>
            <a:pPr lvl="1">
              <a:spcBef>
                <a:spcPct val="20000"/>
              </a:spcBef>
            </a:pPr>
            <a:r>
              <a:rPr lang="en-US" altLang="en-US" sz="2000"/>
              <a:t>Finds clusters that minimize or maximize an objective function. </a:t>
            </a:r>
          </a:p>
          <a:p>
            <a:pPr lvl="1"/>
            <a:r>
              <a:rPr lang="en-US" altLang="en-US" sz="2000"/>
              <a:t>Enumerate all possible ways of dividing the points into clusters and evaluate the `goodness' of each potential set of clusters by using the given objective function.  (NP Hard)</a:t>
            </a:r>
          </a:p>
          <a:p>
            <a:pPr lvl="1"/>
            <a:r>
              <a:rPr lang="en-US" altLang="en-US" sz="2000"/>
              <a:t> Can have global or local objectives.</a:t>
            </a:r>
          </a:p>
          <a:p>
            <a:pPr lvl="2"/>
            <a:r>
              <a:rPr lang="en-US" altLang="en-US" sz="1800"/>
              <a:t> Hierarchical clustering algorithms typically have local objectives</a:t>
            </a:r>
          </a:p>
          <a:p>
            <a:pPr lvl="2"/>
            <a:r>
              <a:rPr lang="en-US" altLang="en-US" sz="1800"/>
              <a:t> Partitional algorithms typically have global objectives</a:t>
            </a:r>
          </a:p>
          <a:p>
            <a:pPr lvl="1"/>
            <a:r>
              <a:rPr lang="en-US" altLang="en-US" sz="2000"/>
              <a:t>A variation of the global objective function approach is to fit the data to a parameterized model. </a:t>
            </a:r>
          </a:p>
          <a:p>
            <a:pPr lvl="2"/>
            <a:r>
              <a:rPr lang="en-US" altLang="en-US" sz="1800"/>
              <a:t> Parameters for the model are determined from the data. </a:t>
            </a:r>
          </a:p>
          <a:p>
            <a:pPr lvl="2"/>
            <a:r>
              <a:rPr lang="en-US" altLang="en-US" sz="1800"/>
              <a:t> Mixture models assume that the data is a ‘mixture' of a number of statistical distributions.  </a:t>
            </a:r>
          </a:p>
        </p:txBody>
      </p:sp>
    </p:spTree>
    <p:extLst>
      <p:ext uri="{BB962C8B-B14F-4D97-AF65-F5344CB8AC3E}">
        <p14:creationId xmlns:p14="http://schemas.microsoft.com/office/powerpoint/2010/main" val="324669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534400" cy="533400"/>
          </a:xfrm>
        </p:spPr>
        <p:txBody>
          <a:bodyPr/>
          <a:lstStyle/>
          <a:p>
            <a:r>
              <a:rPr lang="en-US" altLang="en-US" sz="2800"/>
              <a:t>Types of Clusters: Objective Function …</a:t>
            </a:r>
          </a:p>
        </p:txBody>
      </p:sp>
      <p:sp>
        <p:nvSpPr>
          <p:cNvPr id="158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Map the clustering problem to a different domain and solve a related problem in that domain</a:t>
            </a:r>
          </a:p>
          <a:p>
            <a:pPr lvl="1"/>
            <a:r>
              <a:rPr lang="en-US" altLang="en-US"/>
              <a:t>Proximity matrix defines a weighted graph, where the nodes are the points being clustered, and the weighted edges represent the proximities between points</a:t>
            </a:r>
          </a:p>
          <a:p>
            <a:pPr lvl="3" indent="-52388"/>
            <a:endParaRPr lang="en-US" altLang="en-US"/>
          </a:p>
          <a:p>
            <a:pPr lvl="1"/>
            <a:r>
              <a:rPr lang="en-US" altLang="en-US"/>
              <a:t> Clustering is equivalent to breaking the graph into connected components, one for each cluster. 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Want to minimize the edge weight between clusters and maximize the edge weight within clusters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21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/>
              <a:t>Characteristics of the Input Data Are Important</a:t>
            </a:r>
          </a:p>
        </p:txBody>
      </p:sp>
      <p:sp>
        <p:nvSpPr>
          <p:cNvPr id="158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Type of proximity or density measure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This is a derived measure, but central to clustering  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Sparseness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Dictates type of similarity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Adds to efficiency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Attribute type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Dictates type of similarity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Type of Data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Dictates type of similarity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Other characteristics, e.g., autocorrelation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Dimensionality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Noise and Outliers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Type of Distribution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2589033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431</TotalTime>
  <Words>548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Wisp</vt:lpstr>
      <vt:lpstr>Types of Clusters</vt:lpstr>
      <vt:lpstr>Types of Clusters: Well-Separated</vt:lpstr>
      <vt:lpstr>Types of Clusters: Center-Based</vt:lpstr>
      <vt:lpstr>Types of Clusters: Contiguity-Based</vt:lpstr>
      <vt:lpstr>Types of Clusters: Density-Based</vt:lpstr>
      <vt:lpstr>Types of Clusters: Conceptual Clusters</vt:lpstr>
      <vt:lpstr>Types of Clusters: Objective Function</vt:lpstr>
      <vt:lpstr>Types of Clusters: Objective Function …</vt:lpstr>
      <vt:lpstr>Characteristics of the Input Data Are Important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90</cp:revision>
  <dcterms:created xsi:type="dcterms:W3CDTF">2016-08-31T19:16:09Z</dcterms:created>
  <dcterms:modified xsi:type="dcterms:W3CDTF">2020-03-11T00:33:08Z</dcterms:modified>
</cp:coreProperties>
</file>