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8"/>
  </p:notesMasterIdLst>
  <p:sldIdLst>
    <p:sldId id="418" r:id="rId2"/>
    <p:sldId id="419" r:id="rId3"/>
    <p:sldId id="420" r:id="rId4"/>
    <p:sldId id="421" r:id="rId5"/>
    <p:sldId id="422" r:id="rId6"/>
    <p:sldId id="42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52" d="100"/>
          <a:sy n="52" d="100"/>
        </p:scale>
        <p:origin x="78" y="12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2/26/2020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67FBE9-FD00-49D3-89F2-52ACA4B5A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Predicted class Vs Actual class</a:t>
            </a:r>
          </a:p>
        </p:txBody>
      </p:sp>
      <p:pic>
        <p:nvPicPr>
          <p:cNvPr id="7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AB77C3C8-0A4B-4009-80B7-B22A0D685E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8719" y="2250830"/>
            <a:ext cx="11494562" cy="2886527"/>
          </a:xfrm>
        </p:spPr>
      </p:pic>
    </p:spTree>
    <p:extLst>
      <p:ext uri="{BB962C8B-B14F-4D97-AF65-F5344CB8AC3E}">
        <p14:creationId xmlns:p14="http://schemas.microsoft.com/office/powerpoint/2010/main" val="1903974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89DF5-59BC-4241-A257-48FC9AC10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9305" y="624110"/>
            <a:ext cx="9155307" cy="1280890"/>
          </a:xfrm>
        </p:spPr>
        <p:txBody>
          <a:bodyPr/>
          <a:lstStyle/>
          <a:p>
            <a:r>
              <a:rPr lang="en-US" dirty="0"/>
              <a:t>What’s in the matrix?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5419E-FFC5-454B-A2E7-AAB272175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9088" y="2233888"/>
            <a:ext cx="10160239" cy="3954535"/>
          </a:xfrm>
        </p:spPr>
        <p:txBody>
          <a:bodyPr>
            <a:normAutofit/>
          </a:bodyPr>
          <a:lstStyle/>
          <a:p>
            <a:r>
              <a:rPr lang="en-US" b="1" dirty="0"/>
              <a:t>True Positives (TP) </a:t>
            </a:r>
            <a:r>
              <a:rPr lang="en-US" dirty="0"/>
              <a:t>- The value of actual class is yes and the value of predicted class is also yes. (</a:t>
            </a:r>
            <a:r>
              <a:rPr lang="en-US" dirty="0">
                <a:solidFill>
                  <a:srgbClr val="FF0000"/>
                </a:solidFill>
              </a:rPr>
              <a:t>These are the correctly predicted positive values</a:t>
            </a:r>
            <a:r>
              <a:rPr lang="en-US" dirty="0"/>
              <a:t>)</a:t>
            </a:r>
          </a:p>
          <a:p>
            <a:pPr lvl="1"/>
            <a:r>
              <a:rPr lang="en-US" sz="1400" dirty="0"/>
              <a:t>E.g. if actual class value indicates that this passenger survived and predicted class tells you the same thing.</a:t>
            </a:r>
          </a:p>
          <a:p>
            <a:r>
              <a:rPr lang="en-US" b="1" dirty="0"/>
              <a:t>True Negatives (TN) </a:t>
            </a:r>
            <a:r>
              <a:rPr lang="en-US" dirty="0"/>
              <a:t>- The value of actual class is no and value of predicted class is also no. (</a:t>
            </a:r>
            <a:r>
              <a:rPr lang="en-US" dirty="0">
                <a:solidFill>
                  <a:srgbClr val="FF0000"/>
                </a:solidFill>
              </a:rPr>
              <a:t>These are the correctly predicted negative values</a:t>
            </a:r>
            <a:r>
              <a:rPr lang="en-US" dirty="0"/>
              <a:t>)</a:t>
            </a:r>
          </a:p>
          <a:p>
            <a:pPr lvl="1"/>
            <a:r>
              <a:rPr lang="en-US" sz="1400" dirty="0"/>
              <a:t>E.g. if actual class says this passenger did not survive and predicted class tells you the same thing.</a:t>
            </a:r>
          </a:p>
          <a:p>
            <a:r>
              <a:rPr lang="en-US" b="1" dirty="0"/>
              <a:t>False Positives (FP) </a:t>
            </a:r>
            <a:r>
              <a:rPr lang="en-US" dirty="0"/>
              <a:t>– When actual class is no and predicted class is yes. </a:t>
            </a:r>
          </a:p>
          <a:p>
            <a:pPr lvl="1"/>
            <a:r>
              <a:rPr lang="en-US" sz="1300" dirty="0"/>
              <a:t>E.g. if actual class says this passenger did not survive but predicted class tells you that this passenger will survive.</a:t>
            </a:r>
          </a:p>
          <a:p>
            <a:r>
              <a:rPr lang="en-US" b="1" dirty="0"/>
              <a:t>False Negatives (FN) </a:t>
            </a:r>
            <a:r>
              <a:rPr lang="en-US" dirty="0"/>
              <a:t>– When actual class is yes but predicted class in no. </a:t>
            </a:r>
          </a:p>
          <a:p>
            <a:pPr lvl="1"/>
            <a:r>
              <a:rPr lang="en-US" sz="1200" dirty="0"/>
              <a:t>E.g. if actual class value indicates that this passenger survived and predicted class tells you that passenger will die.</a:t>
            </a:r>
          </a:p>
        </p:txBody>
      </p:sp>
      <p:pic>
        <p:nvPicPr>
          <p:cNvPr id="4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4CC2068F-0FAC-4F49-B893-A123A0171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1313" y="-16335"/>
            <a:ext cx="5100687" cy="128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346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89DF5-59BC-4241-A257-48FC9AC10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9305" y="624110"/>
            <a:ext cx="9155307" cy="1280890"/>
          </a:xfrm>
        </p:spPr>
        <p:txBody>
          <a:bodyPr/>
          <a:lstStyle/>
          <a:p>
            <a:r>
              <a:rPr lang="en-US" dirty="0"/>
              <a:t>What’s Accuracy?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5419E-FFC5-454B-A2E7-AAB272175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9088" y="2233888"/>
            <a:ext cx="10160239" cy="3954535"/>
          </a:xfrm>
        </p:spPr>
        <p:txBody>
          <a:bodyPr>
            <a:normAutofit/>
          </a:bodyPr>
          <a:lstStyle/>
          <a:p>
            <a:r>
              <a:rPr lang="en-US" dirty="0"/>
              <a:t>Accuracy = (TP+TN)   /   (TP+FP+FN+TN)</a:t>
            </a:r>
          </a:p>
          <a:p>
            <a:endParaRPr lang="en-US" sz="1200" dirty="0"/>
          </a:p>
          <a:p>
            <a:endParaRPr lang="en-US" dirty="0"/>
          </a:p>
          <a:p>
            <a:r>
              <a:rPr lang="en-US" dirty="0"/>
              <a:t>The problem with using accuracy as your main performance metric is that it does not do well when you have a severe class imbalance.</a:t>
            </a:r>
          </a:p>
        </p:txBody>
      </p:sp>
      <p:pic>
        <p:nvPicPr>
          <p:cNvPr id="4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4CC2068F-0FAC-4F49-B893-A123A0171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1313" y="-16335"/>
            <a:ext cx="5100687" cy="12808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33B76FB-EBEB-4403-B03A-20C7FE4BDB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3559" y="4415135"/>
            <a:ext cx="6254314" cy="73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2027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89DF5-59BC-4241-A257-48FC9AC10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9305" y="624110"/>
            <a:ext cx="9155307" cy="1280890"/>
          </a:xfrm>
        </p:spPr>
        <p:txBody>
          <a:bodyPr/>
          <a:lstStyle/>
          <a:p>
            <a:r>
              <a:rPr lang="en-US" dirty="0"/>
              <a:t>What’s Precision?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5419E-FFC5-454B-A2E7-AAB272175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9088" y="2233888"/>
            <a:ext cx="10160239" cy="3954535"/>
          </a:xfrm>
        </p:spPr>
        <p:txBody>
          <a:bodyPr>
            <a:normAutofit/>
          </a:bodyPr>
          <a:lstStyle/>
          <a:p>
            <a:r>
              <a:rPr lang="en-US" dirty="0"/>
              <a:t>Precision = TP  /  (TP+FP)</a:t>
            </a:r>
          </a:p>
          <a:p>
            <a:endParaRPr lang="en-US" dirty="0"/>
          </a:p>
          <a:p>
            <a:r>
              <a:rPr lang="en-US" dirty="0"/>
              <a:t>Precision helps when the costs of false positives are high. </a:t>
            </a:r>
          </a:p>
        </p:txBody>
      </p:sp>
      <p:pic>
        <p:nvPicPr>
          <p:cNvPr id="4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4CC2068F-0FAC-4F49-B893-A123A0171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1313" y="-16335"/>
            <a:ext cx="5100687" cy="1280890"/>
          </a:xfrm>
          <a:prstGeom prst="rect">
            <a:avLst/>
          </a:prstGeo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770C4BC5-3E5A-4524-8117-E45BDD3BB7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59957" y="4211155"/>
            <a:ext cx="6463153" cy="1124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1832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89DF5-59BC-4241-A257-48FC9AC10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9305" y="624110"/>
            <a:ext cx="9155307" cy="1280890"/>
          </a:xfrm>
        </p:spPr>
        <p:txBody>
          <a:bodyPr/>
          <a:lstStyle/>
          <a:p>
            <a:r>
              <a:rPr lang="en-US" dirty="0"/>
              <a:t>What’s Recall?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5419E-FFC5-454B-A2E7-AAB272175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9088" y="2233888"/>
            <a:ext cx="10160239" cy="3954535"/>
          </a:xfrm>
        </p:spPr>
        <p:txBody>
          <a:bodyPr>
            <a:normAutofit/>
          </a:bodyPr>
          <a:lstStyle/>
          <a:p>
            <a:r>
              <a:rPr lang="en-US" dirty="0"/>
              <a:t>Recall =  TP  /  (TP+FN) </a:t>
            </a:r>
          </a:p>
          <a:p>
            <a:endParaRPr lang="en-US" dirty="0"/>
          </a:p>
          <a:p>
            <a:r>
              <a:rPr lang="en-US" dirty="0"/>
              <a:t>Recall helps when the cost of false negatives is high.</a:t>
            </a:r>
            <a:endParaRPr lang="en-US" sz="1200" dirty="0"/>
          </a:p>
        </p:txBody>
      </p:sp>
      <p:pic>
        <p:nvPicPr>
          <p:cNvPr id="4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4CC2068F-0FAC-4F49-B893-A123A0171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1313" y="-16335"/>
            <a:ext cx="5100687" cy="1280890"/>
          </a:xfrm>
          <a:prstGeom prst="rect">
            <a:avLst/>
          </a:prstGeom>
        </p:spPr>
      </p:pic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D9A7C227-DB8F-440F-88C6-BC281C97EA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7291" y="3909556"/>
            <a:ext cx="7365621" cy="1287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2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89DF5-59BC-4241-A257-48FC9AC10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9305" y="624110"/>
            <a:ext cx="9155307" cy="1280890"/>
          </a:xfrm>
        </p:spPr>
        <p:txBody>
          <a:bodyPr/>
          <a:lstStyle/>
          <a:p>
            <a:r>
              <a:rPr lang="en-US" dirty="0"/>
              <a:t>What’s F1 Score?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5419E-FFC5-454B-A2E7-AAB272175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9088" y="2233888"/>
            <a:ext cx="10160239" cy="3954535"/>
          </a:xfrm>
        </p:spPr>
        <p:txBody>
          <a:bodyPr>
            <a:normAutofit/>
          </a:bodyPr>
          <a:lstStyle/>
          <a:p>
            <a:r>
              <a:rPr lang="en-US" dirty="0"/>
              <a:t>F1 Score = 2*(Recall * Precision) / (Recall + Precision)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Recall helps when the cost of false negatives is high. </a:t>
            </a:r>
          </a:p>
          <a:p>
            <a:pPr lvl="1"/>
            <a:r>
              <a:rPr lang="en-US" dirty="0"/>
              <a:t>Intuitively it is not as easy to understand as accuracy, but F1 is usually more useful than accuracy, especially if you have an uneven class distribution.</a:t>
            </a:r>
          </a:p>
          <a:p>
            <a:endParaRPr lang="en-US" sz="1200" dirty="0"/>
          </a:p>
        </p:txBody>
      </p:sp>
      <p:pic>
        <p:nvPicPr>
          <p:cNvPr id="4" name="Content Placeholder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4CC2068F-0FAC-4F49-B893-A123A01718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1313" y="-16335"/>
            <a:ext cx="5100687" cy="1280890"/>
          </a:xfrm>
          <a:prstGeom prst="rect">
            <a:avLst/>
          </a:prstGeom>
        </p:spPr>
      </p:pic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98442A08-9865-40D4-AB4F-754041FF72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9666" y="4501478"/>
            <a:ext cx="5263293" cy="1280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324250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603</TotalTime>
  <Words>348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Wisp</vt:lpstr>
      <vt:lpstr>Predicted class Vs Actual class</vt:lpstr>
      <vt:lpstr>What’s in the matrix?</vt:lpstr>
      <vt:lpstr>What’s Accuracy?</vt:lpstr>
      <vt:lpstr>What’s Precision?</vt:lpstr>
      <vt:lpstr>What’s Recall?</vt:lpstr>
      <vt:lpstr>What’s F1 Score?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123</cp:revision>
  <dcterms:created xsi:type="dcterms:W3CDTF">2016-08-31T19:16:09Z</dcterms:created>
  <dcterms:modified xsi:type="dcterms:W3CDTF">2020-02-27T06:46:11Z</dcterms:modified>
</cp:coreProperties>
</file>