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6" r:id="rId2"/>
    <p:sldId id="260" r:id="rId3"/>
    <p:sldId id="263"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14" d="100"/>
          <a:sy n="114" d="100"/>
        </p:scale>
        <p:origin x="300"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41E65F-3C9D-4AC9-89F5-390E3D97661A}" type="datetimeFigureOut">
              <a:rPr lang="en-US" smtClean="0"/>
              <a:pPr/>
              <a:t>7/28/2019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6DF614-E641-4A77-8CEE-07AA86329388}" type="slidenum">
              <a:rPr lang="en-US" smtClean="0"/>
              <a:pPr/>
              <a:t>‹#›</a:t>
            </a:fld>
            <a:endParaRPr lang="en-US"/>
          </a:p>
        </p:txBody>
      </p:sp>
    </p:spTree>
    <p:extLst>
      <p:ext uri="{BB962C8B-B14F-4D97-AF65-F5344CB8AC3E}">
        <p14:creationId xmlns:p14="http://schemas.microsoft.com/office/powerpoint/2010/main" val="1653023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12800" y="152400"/>
            <a:ext cx="10117667" cy="685800"/>
          </a:xfrm>
        </p:spPr>
        <p:txBody>
          <a:bodyPr/>
          <a:lstStyle/>
          <a:p>
            <a:r>
              <a:rPr lang="en-US"/>
              <a:t>Click to edit Master title style</a:t>
            </a:r>
          </a:p>
        </p:txBody>
      </p:sp>
      <p:sp>
        <p:nvSpPr>
          <p:cNvPr id="3" name="Table Placeholder 2"/>
          <p:cNvSpPr>
            <a:spLocks noGrp="1"/>
          </p:cNvSpPr>
          <p:nvPr>
            <p:ph type="tbl" idx="1"/>
          </p:nvPr>
        </p:nvSpPr>
        <p:spPr>
          <a:xfrm>
            <a:off x="812800" y="1266825"/>
            <a:ext cx="11074400" cy="4905375"/>
          </a:xfrm>
        </p:spPr>
        <p:txBody>
          <a:bodyPr/>
          <a:lstStyle/>
          <a:p>
            <a:endParaRPr lang="en-US"/>
          </a:p>
        </p:txBody>
      </p:sp>
      <p:sp>
        <p:nvSpPr>
          <p:cNvPr id="4" name="Date Placeholder 3"/>
          <p:cNvSpPr>
            <a:spLocks noGrp="1"/>
          </p:cNvSpPr>
          <p:nvPr>
            <p:ph type="dt" sz="half" idx="10"/>
          </p:nvPr>
        </p:nvSpPr>
        <p:spPr>
          <a:xfrm>
            <a:off x="1634067" y="6248400"/>
            <a:ext cx="2540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1727200" y="6400800"/>
            <a:ext cx="8534400" cy="304800"/>
          </a:xfrm>
        </p:spPr>
        <p:txBody>
          <a:bodyPr/>
          <a:lstStyle>
            <a:lvl1pPr>
              <a:defRPr/>
            </a:lvl1pPr>
          </a:lstStyle>
          <a:p>
            <a:r>
              <a:rPr lang="en-US" altLang="en-US"/>
              <a:t>A. Levitin “Introduction to the Design &amp; Analysis of Algorithms,” 3rd ed., Ch. 8 ©2012 Pearson Education, Inc. Upper Saddle River, NJ. All Rights Reserved. </a:t>
            </a:r>
          </a:p>
        </p:txBody>
      </p:sp>
      <p:sp>
        <p:nvSpPr>
          <p:cNvPr id="6" name="Slide Number Placeholder 5"/>
          <p:cNvSpPr>
            <a:spLocks noGrp="1"/>
          </p:cNvSpPr>
          <p:nvPr>
            <p:ph type="sldNum" sz="quarter" idx="12"/>
          </p:nvPr>
        </p:nvSpPr>
        <p:spPr>
          <a:xfrm>
            <a:off x="9457267" y="6553200"/>
            <a:ext cx="2540000" cy="304800"/>
          </a:xfrm>
        </p:spPr>
        <p:txBody>
          <a:bodyPr/>
          <a:lstStyle>
            <a:lvl1pPr>
              <a:defRPr/>
            </a:lvl1pPr>
          </a:lstStyle>
          <a:p>
            <a:fld id="{91FC9121-845F-41FE-ACAD-6822D211C326}" type="slidenum">
              <a:rPr lang="en-US" altLang="en-US"/>
              <a:pPr/>
              <a:t>‹#›</a:t>
            </a:fld>
            <a:endParaRPr lang="en-US" altLang="en-US"/>
          </a:p>
        </p:txBody>
      </p:sp>
    </p:spTree>
    <p:extLst>
      <p:ext uri="{BB962C8B-B14F-4D97-AF65-F5344CB8AC3E}">
        <p14:creationId xmlns:p14="http://schemas.microsoft.com/office/powerpoint/2010/main" val="613456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2205" y="411480"/>
            <a:ext cx="8915399" cy="3831336"/>
          </a:xfrm>
        </p:spPr>
        <p:txBody>
          <a:bodyPr>
            <a:normAutofit/>
          </a:bodyPr>
          <a:lstStyle/>
          <a:p>
            <a:r>
              <a:rPr lang="en-US" dirty="0"/>
              <a:t>CMPS 3120</a:t>
            </a:r>
            <a:br>
              <a:rPr lang="en-US" dirty="0"/>
            </a:br>
            <a:br>
              <a:rPr lang="en-US" dirty="0"/>
            </a:br>
            <a:r>
              <a:rPr lang="en-US" dirty="0"/>
              <a:t>					</a:t>
            </a:r>
            <a:r>
              <a:rPr lang="en-US" b="1" dirty="0"/>
              <a:t>Algorithm Analysis</a:t>
            </a:r>
            <a:br>
              <a:rPr lang="en-US" dirty="0"/>
            </a:br>
            <a:r>
              <a:rPr lang="en-US" dirty="0"/>
              <a:t> </a:t>
            </a:r>
          </a:p>
        </p:txBody>
      </p:sp>
      <p:sp>
        <p:nvSpPr>
          <p:cNvPr id="3" name="Subtitle 2"/>
          <p:cNvSpPr>
            <a:spLocks noGrp="1"/>
          </p:cNvSpPr>
          <p:nvPr>
            <p:ph type="subTitle" idx="1"/>
          </p:nvPr>
        </p:nvSpPr>
        <p:spPr/>
        <p:txBody>
          <a:bodyPr>
            <a:normAutofit lnSpcReduction="10000"/>
          </a:bodyPr>
          <a:lstStyle/>
          <a:p>
            <a:pPr algn="ctr"/>
            <a:r>
              <a:rPr lang="en-US" dirty="0"/>
              <a:t>Dr. Chengwei Lei</a:t>
            </a:r>
          </a:p>
          <a:p>
            <a:pPr algn="ctr"/>
            <a:r>
              <a:rPr lang="en-US" dirty="0"/>
              <a:t>CEECS</a:t>
            </a:r>
          </a:p>
          <a:p>
            <a:pPr algn="ctr"/>
            <a:r>
              <a:rPr lang="en-US" dirty="0"/>
              <a:t>California State University, Bakersfield</a:t>
            </a:r>
          </a:p>
          <a:p>
            <a:endParaRPr lang="en-US" dirty="0"/>
          </a:p>
        </p:txBody>
      </p:sp>
    </p:spTree>
    <p:extLst>
      <p:ext uri="{BB962C8B-B14F-4D97-AF65-F5344CB8AC3E}">
        <p14:creationId xmlns:p14="http://schemas.microsoft.com/office/powerpoint/2010/main" val="2330992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ltLang="en-US"/>
              <a:t>A. Levitin “Introduction to the Design &amp; Analysis of Algorithms,” 3rd ed., Ch. 8 ©2012 Pearson Education, Inc. Upper Saddle River, NJ. All Rights Reserved. </a:t>
            </a:r>
          </a:p>
        </p:txBody>
      </p:sp>
      <p:sp>
        <p:nvSpPr>
          <p:cNvPr id="5" name="Slide Number Placeholder 4"/>
          <p:cNvSpPr>
            <a:spLocks noGrp="1"/>
          </p:cNvSpPr>
          <p:nvPr>
            <p:ph type="sldNum" sz="quarter" idx="12"/>
          </p:nvPr>
        </p:nvSpPr>
        <p:spPr/>
        <p:txBody>
          <a:bodyPr/>
          <a:lstStyle/>
          <a:p>
            <a:fld id="{E84B9A11-9455-4D2E-8900-05418897018E}" type="slidenum">
              <a:rPr lang="en-US" altLang="en-US"/>
              <a:pPr/>
              <a:t>2</a:t>
            </a:fld>
            <a:endParaRPr lang="en-US" altLang="en-US"/>
          </a:p>
        </p:txBody>
      </p:sp>
      <p:sp>
        <p:nvSpPr>
          <p:cNvPr id="462850" name="Rectangle 2"/>
          <p:cNvSpPr>
            <a:spLocks noGrp="1" noChangeArrowheads="1"/>
          </p:cNvSpPr>
          <p:nvPr>
            <p:ph type="title"/>
          </p:nvPr>
        </p:nvSpPr>
        <p:spPr>
          <a:xfrm>
            <a:off x="2057400" y="0"/>
            <a:ext cx="8610600" cy="838200"/>
          </a:xfrm>
        </p:spPr>
        <p:txBody>
          <a:bodyPr/>
          <a:lstStyle/>
          <a:p>
            <a:r>
              <a:rPr lang="en-US" altLang="en-US" dirty="0"/>
              <a:t>Coin-row problem</a:t>
            </a:r>
          </a:p>
        </p:txBody>
      </p:sp>
      <p:sp>
        <p:nvSpPr>
          <p:cNvPr id="462851" name="Text Box 3"/>
          <p:cNvSpPr txBox="1">
            <a:spLocks noChangeArrowheads="1"/>
          </p:cNvSpPr>
          <p:nvPr/>
        </p:nvSpPr>
        <p:spPr bwMode="auto">
          <a:xfrm>
            <a:off x="1943100" y="1066800"/>
            <a:ext cx="8724900"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sz="2400">
                <a:solidFill>
                  <a:schemeClr val="tx1"/>
                </a:solidFill>
                <a:latin typeface="Times New Roman" panose="02020603050405020304" pitchFamily="18" charset="0"/>
              </a:defRPr>
            </a:lvl1pPr>
            <a:lvl2pPr marL="347663"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dirty="0">
                <a:effectLst>
                  <a:outerShdw blurRad="38100" dist="38100" dir="2700000" algn="tl">
                    <a:srgbClr val="000000"/>
                  </a:outerShdw>
                </a:effectLst>
              </a:rPr>
              <a:t>There is a row of </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coins whose values are some positive integers c₁, c₂,...,</a:t>
            </a:r>
            <a:r>
              <a:rPr lang="en-US" altLang="en-US" b="1" dirty="0" err="1">
                <a:effectLst>
                  <a:outerShdw blurRad="38100" dist="38100" dir="2700000" algn="tl">
                    <a:srgbClr val="000000"/>
                  </a:outerShdw>
                </a:effectLst>
              </a:rPr>
              <a:t>c</a:t>
            </a:r>
            <a:r>
              <a:rPr lang="en-US" altLang="en-US" b="1" i="1" baseline="-25000" dirty="0" err="1">
                <a:effectLst>
                  <a:outerShdw blurRad="38100" dist="38100" dir="2700000" algn="tl">
                    <a:srgbClr val="000000"/>
                  </a:outerShdw>
                </a:effectLst>
              </a:rPr>
              <a:t>n</a:t>
            </a:r>
            <a:r>
              <a:rPr lang="en-US" altLang="en-US" b="1" i="1" dirty="0">
                <a:effectLst>
                  <a:outerShdw blurRad="38100" dist="38100" dir="2700000" algn="tl">
                    <a:srgbClr val="000000"/>
                  </a:outerShdw>
                </a:effectLst>
              </a:rPr>
              <a:t>, </a:t>
            </a:r>
            <a:r>
              <a:rPr lang="en-US" altLang="en-US" b="1" dirty="0">
                <a:effectLst>
                  <a:outerShdw blurRad="38100" dist="38100" dir="2700000" algn="tl">
                    <a:srgbClr val="000000"/>
                  </a:outerShdw>
                </a:effectLst>
              </a:rPr>
              <a:t>not necessarily distinct. The goal is to pick up the maximum amount of money subject to the constraint that no two coins adjacent in the initial row can be picked up.</a:t>
            </a:r>
          </a:p>
          <a:p>
            <a:endParaRPr lang="en-US" altLang="en-US" b="1" dirty="0">
              <a:effectLst>
                <a:outerShdw blurRad="38100" dist="38100" dir="2700000" algn="tl">
                  <a:srgbClr val="000000"/>
                </a:outerShdw>
              </a:effectLst>
            </a:endParaRPr>
          </a:p>
          <a:p>
            <a:r>
              <a:rPr lang="en-US" altLang="en-US" b="1" dirty="0">
                <a:effectLst>
                  <a:outerShdw blurRad="38100" dist="38100" dir="2700000" algn="tl">
                    <a:srgbClr val="000000"/>
                  </a:outerShdw>
                </a:effectLst>
              </a:rPr>
              <a:t>E.g.:  5,  1,  2,  10,  6,  2.  What is the best selection?</a:t>
            </a:r>
          </a:p>
          <a:p>
            <a:endParaRPr lang="en-US" altLang="en-US" b="1" dirty="0">
              <a:solidFill>
                <a:schemeClr val="hlink"/>
              </a:solidFill>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sz="2800" b="1" dirty="0">
              <a:solidFill>
                <a:schemeClr val="hlink"/>
              </a:solidFill>
              <a:effectLst>
                <a:outerShdw blurRad="38100" dist="38100" dir="2700000" algn="tl">
                  <a:srgbClr val="000000"/>
                </a:outerShdw>
              </a:effectLst>
            </a:endParaRPr>
          </a:p>
        </p:txBody>
      </p:sp>
    </p:spTree>
    <p:extLst>
      <p:ext uri="{BB962C8B-B14F-4D97-AF65-F5344CB8AC3E}">
        <p14:creationId xmlns:p14="http://schemas.microsoft.com/office/powerpoint/2010/main" val="259164721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ltLang="en-US"/>
              <a:t>A. Levitin “Introduction to the Design &amp; Analysis of Algorithms,” 3rd ed., Ch. 8 ©2012 Pearson Education, Inc. Upper Saddle River, NJ. All Rights Reserved. </a:t>
            </a:r>
          </a:p>
        </p:txBody>
      </p:sp>
      <p:sp>
        <p:nvSpPr>
          <p:cNvPr id="5" name="Slide Number Placeholder 4"/>
          <p:cNvSpPr>
            <a:spLocks noGrp="1"/>
          </p:cNvSpPr>
          <p:nvPr>
            <p:ph type="sldNum" sz="quarter" idx="12"/>
          </p:nvPr>
        </p:nvSpPr>
        <p:spPr/>
        <p:txBody>
          <a:bodyPr/>
          <a:lstStyle/>
          <a:p>
            <a:fld id="{941D23CF-8EB5-4D92-ACC6-FBC8BE765AA0}" type="slidenum">
              <a:rPr lang="en-US" altLang="en-US"/>
              <a:pPr/>
              <a:t>3</a:t>
            </a:fld>
            <a:endParaRPr lang="en-US" altLang="en-US"/>
          </a:p>
        </p:txBody>
      </p:sp>
      <p:sp>
        <p:nvSpPr>
          <p:cNvPr id="463874" name="Rectangle 2"/>
          <p:cNvSpPr>
            <a:spLocks noGrp="1" noChangeArrowheads="1"/>
          </p:cNvSpPr>
          <p:nvPr>
            <p:ph type="title"/>
          </p:nvPr>
        </p:nvSpPr>
        <p:spPr>
          <a:xfrm>
            <a:off x="2057400" y="0"/>
            <a:ext cx="8610600" cy="838200"/>
          </a:xfrm>
        </p:spPr>
        <p:txBody>
          <a:bodyPr/>
          <a:lstStyle/>
          <a:p>
            <a:r>
              <a:rPr lang="en-US" altLang="en-US" dirty="0"/>
              <a:t>DP solution to the coin-row problem</a:t>
            </a:r>
          </a:p>
        </p:txBody>
      </p:sp>
      <p:sp>
        <p:nvSpPr>
          <p:cNvPr id="463875" name="Text Box 3"/>
          <p:cNvSpPr txBox="1">
            <a:spLocks noChangeArrowheads="1"/>
          </p:cNvSpPr>
          <p:nvPr/>
        </p:nvSpPr>
        <p:spPr bwMode="auto">
          <a:xfrm>
            <a:off x="1943100" y="1066800"/>
            <a:ext cx="872490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sz="2400">
                <a:solidFill>
                  <a:schemeClr val="tx1"/>
                </a:solidFill>
                <a:latin typeface="Times New Roman" panose="02020603050405020304" pitchFamily="18" charset="0"/>
              </a:defRPr>
            </a:lvl1pPr>
            <a:lvl2pPr marL="347663"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dirty="0">
                <a:effectLst>
                  <a:outerShdw blurRad="38100" dist="38100" dir="2700000" algn="tl">
                    <a:srgbClr val="000000"/>
                  </a:outerShdw>
                </a:effectLst>
              </a:rPr>
              <a:t>Let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be the maximum amount that can be picked up from the row of n coins.  To derive a recurrence for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we partition all the allowed coin selections into two groups:</a:t>
            </a:r>
            <a:br>
              <a:rPr lang="en-US" altLang="en-US" b="1" dirty="0">
                <a:effectLst>
                  <a:outerShdw blurRad="38100" dist="38100" dir="2700000" algn="tl">
                    <a:srgbClr val="000000"/>
                  </a:outerShdw>
                </a:effectLst>
              </a:rPr>
            </a:br>
            <a:endParaRPr lang="en-US" altLang="en-US" b="1" dirty="0">
              <a:effectLst>
                <a:outerShdw blurRad="38100" dist="38100" dir="2700000" algn="tl">
                  <a:srgbClr val="000000"/>
                </a:outerShdw>
              </a:effectLst>
            </a:endParaRPr>
          </a:p>
          <a:p>
            <a:r>
              <a:rPr lang="en-US" altLang="en-US" b="1" dirty="0">
                <a:effectLst>
                  <a:outerShdw blurRad="38100" dist="38100" dir="2700000" algn="tl">
                    <a:srgbClr val="000000"/>
                  </a:outerShdw>
                </a:effectLst>
              </a:rPr>
              <a:t>those without last coin  – the max amount is ?</a:t>
            </a:r>
            <a:r>
              <a:rPr lang="en-US" altLang="en-US" sz="4000" dirty="0"/>
              <a:t> </a:t>
            </a:r>
            <a:br>
              <a:rPr lang="en-US" altLang="en-US" b="1" dirty="0">
                <a:effectLst>
                  <a:outerShdw blurRad="38100" dist="38100" dir="2700000" algn="tl">
                    <a:srgbClr val="000000"/>
                  </a:outerShdw>
                </a:effectLst>
              </a:rPr>
            </a:br>
            <a:r>
              <a:rPr lang="en-US" altLang="en-US" b="1" dirty="0">
                <a:effectLst>
                  <a:outerShdw blurRad="38100" dist="38100" dir="2700000" algn="tl">
                    <a:srgbClr val="000000"/>
                  </a:outerShdw>
                </a:effectLst>
              </a:rPr>
              <a:t>those with the last coin -- the max amount is ?</a:t>
            </a:r>
            <a:br>
              <a:rPr lang="en-US" altLang="en-US" b="1" dirty="0">
                <a:effectLst>
                  <a:outerShdw blurRad="38100" dist="38100" dir="2700000" algn="tl">
                    <a:srgbClr val="000000"/>
                  </a:outerShdw>
                </a:effectLst>
              </a:rPr>
            </a:br>
            <a:br>
              <a:rPr lang="en-US" altLang="en-US" b="1" dirty="0">
                <a:effectLst>
                  <a:outerShdw blurRad="38100" dist="38100" dir="2700000" algn="tl">
                    <a:srgbClr val="000000"/>
                  </a:outerShdw>
                </a:effectLst>
              </a:rPr>
            </a:br>
            <a:endParaRPr lang="en-US" altLang="en-US" b="1" dirty="0">
              <a:solidFill>
                <a:schemeClr val="hlink"/>
              </a:solidFill>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sz="2800" b="1" dirty="0">
              <a:solidFill>
                <a:schemeClr val="hlink"/>
              </a:solidFill>
              <a:effectLst>
                <a:outerShdw blurRad="38100" dist="38100" dir="2700000" algn="tl">
                  <a:srgbClr val="000000"/>
                </a:outerShdw>
              </a:effectLst>
            </a:endParaRPr>
          </a:p>
        </p:txBody>
      </p:sp>
    </p:spTree>
    <p:extLst>
      <p:ext uri="{BB962C8B-B14F-4D97-AF65-F5344CB8AC3E}">
        <p14:creationId xmlns:p14="http://schemas.microsoft.com/office/powerpoint/2010/main" val="87212415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ltLang="en-US"/>
              <a:t>A. Levitin “Introduction to the Design &amp; Analysis of Algorithms,” 3rd ed., Ch. 8 ©2012 Pearson Education, Inc. Upper Saddle River, NJ. All Rights Reserved. </a:t>
            </a:r>
          </a:p>
        </p:txBody>
      </p:sp>
      <p:sp>
        <p:nvSpPr>
          <p:cNvPr id="5" name="Slide Number Placeholder 4"/>
          <p:cNvSpPr>
            <a:spLocks noGrp="1"/>
          </p:cNvSpPr>
          <p:nvPr>
            <p:ph type="sldNum" sz="quarter" idx="12"/>
          </p:nvPr>
        </p:nvSpPr>
        <p:spPr/>
        <p:txBody>
          <a:bodyPr/>
          <a:lstStyle/>
          <a:p>
            <a:fld id="{941D23CF-8EB5-4D92-ACC6-FBC8BE765AA0}" type="slidenum">
              <a:rPr lang="en-US" altLang="en-US"/>
              <a:pPr/>
              <a:t>4</a:t>
            </a:fld>
            <a:endParaRPr lang="en-US" altLang="en-US"/>
          </a:p>
        </p:txBody>
      </p:sp>
      <p:sp>
        <p:nvSpPr>
          <p:cNvPr id="463874" name="Rectangle 2"/>
          <p:cNvSpPr>
            <a:spLocks noGrp="1" noChangeArrowheads="1"/>
          </p:cNvSpPr>
          <p:nvPr>
            <p:ph type="title"/>
          </p:nvPr>
        </p:nvSpPr>
        <p:spPr>
          <a:xfrm>
            <a:off x="2057400" y="0"/>
            <a:ext cx="8610600" cy="838200"/>
          </a:xfrm>
        </p:spPr>
        <p:txBody>
          <a:bodyPr/>
          <a:lstStyle/>
          <a:p>
            <a:r>
              <a:rPr lang="en-US" altLang="en-US" dirty="0"/>
              <a:t>DP solution to the coin-row problem</a:t>
            </a:r>
          </a:p>
        </p:txBody>
      </p:sp>
      <p:sp>
        <p:nvSpPr>
          <p:cNvPr id="463875" name="Text Box 3"/>
          <p:cNvSpPr txBox="1">
            <a:spLocks noChangeArrowheads="1"/>
          </p:cNvSpPr>
          <p:nvPr/>
        </p:nvSpPr>
        <p:spPr bwMode="auto">
          <a:xfrm>
            <a:off x="1943100" y="1066800"/>
            <a:ext cx="8724900"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sz="2400">
                <a:solidFill>
                  <a:schemeClr val="tx1"/>
                </a:solidFill>
                <a:latin typeface="Times New Roman" panose="02020603050405020304" pitchFamily="18" charset="0"/>
              </a:defRPr>
            </a:lvl1pPr>
            <a:lvl2pPr marL="347663"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dirty="0">
                <a:effectLst>
                  <a:outerShdw blurRad="38100" dist="38100" dir="2700000" algn="tl">
                    <a:srgbClr val="000000"/>
                  </a:outerShdw>
                </a:effectLst>
              </a:rPr>
              <a:t>Let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be the maximum amount that can be picked up from the row of n coins.  To derive a recurrence for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we partition all the allowed coin selections into two groups:</a:t>
            </a:r>
            <a:br>
              <a:rPr lang="en-US" altLang="en-US" b="1" dirty="0">
                <a:effectLst>
                  <a:outerShdw blurRad="38100" dist="38100" dir="2700000" algn="tl">
                    <a:srgbClr val="000000"/>
                  </a:outerShdw>
                </a:effectLst>
              </a:rPr>
            </a:br>
            <a:endParaRPr lang="en-US" altLang="en-US" b="1" dirty="0">
              <a:effectLst>
                <a:outerShdw blurRad="38100" dist="38100" dir="2700000" algn="tl">
                  <a:srgbClr val="000000"/>
                </a:outerShdw>
              </a:effectLst>
            </a:endParaRPr>
          </a:p>
          <a:p>
            <a:r>
              <a:rPr lang="en-US" altLang="en-US" b="1" dirty="0">
                <a:effectLst>
                  <a:outerShdw blurRad="38100" dist="38100" dir="2700000" algn="tl">
                    <a:srgbClr val="000000"/>
                  </a:outerShdw>
                </a:effectLst>
              </a:rPr>
              <a:t>those without last coin  – the max amount is ?</a:t>
            </a:r>
            <a:r>
              <a:rPr lang="en-US" altLang="en-US" sz="4000" dirty="0"/>
              <a:t> </a:t>
            </a:r>
            <a:br>
              <a:rPr lang="en-US" altLang="en-US" b="1" dirty="0">
                <a:effectLst>
                  <a:outerShdw blurRad="38100" dist="38100" dir="2700000" algn="tl">
                    <a:srgbClr val="000000"/>
                  </a:outerShdw>
                </a:effectLst>
              </a:rPr>
            </a:br>
            <a:r>
              <a:rPr lang="en-US" altLang="en-US" b="1" dirty="0">
                <a:effectLst>
                  <a:outerShdw blurRad="38100" dist="38100" dir="2700000" algn="tl">
                    <a:srgbClr val="000000"/>
                  </a:outerShdw>
                </a:effectLst>
              </a:rPr>
              <a:t>those with the last coin -- the max amount is ?</a:t>
            </a:r>
            <a:br>
              <a:rPr lang="en-US" altLang="en-US" b="1" dirty="0">
                <a:effectLst>
                  <a:outerShdw blurRad="38100" dist="38100" dir="2700000" algn="tl">
                    <a:srgbClr val="000000"/>
                  </a:outerShdw>
                </a:effectLst>
              </a:rPr>
            </a:br>
            <a:br>
              <a:rPr lang="en-US" altLang="en-US" b="1" dirty="0">
                <a:effectLst>
                  <a:outerShdw blurRad="38100" dist="38100" dir="2700000" algn="tl">
                    <a:srgbClr val="000000"/>
                  </a:outerShdw>
                </a:effectLst>
              </a:rPr>
            </a:br>
            <a:r>
              <a:rPr lang="en-US" altLang="en-US" b="1" dirty="0">
                <a:effectLst>
                  <a:outerShdw blurRad="38100" dist="38100" dir="2700000" algn="tl">
                    <a:srgbClr val="000000"/>
                  </a:outerShdw>
                </a:effectLst>
              </a:rPr>
              <a:t>Thus we have the following recurrence </a:t>
            </a:r>
            <a:br>
              <a:rPr lang="en-US" altLang="en-US" b="1" dirty="0">
                <a:effectLst>
                  <a:outerShdw blurRad="38100" dist="38100" dir="2700000" algn="tl">
                    <a:srgbClr val="000000"/>
                  </a:outerShdw>
                </a:effectLst>
              </a:rPr>
            </a:br>
            <a:endParaRPr lang="en-US" altLang="en-US" b="1" dirty="0">
              <a:effectLst>
                <a:outerShdw blurRad="38100" dist="38100" dir="2700000" algn="tl">
                  <a:srgbClr val="000000"/>
                </a:outerShdw>
              </a:effectLst>
            </a:endParaRPr>
          </a:p>
          <a:p>
            <a:r>
              <a:rPr lang="en-US" altLang="en-US" b="1" dirty="0">
                <a:effectLst>
                  <a:outerShdw blurRad="38100" dist="38100" dir="2700000" algn="tl">
                    <a:srgbClr val="000000"/>
                  </a:outerShdw>
                </a:effectLst>
              </a:rPr>
              <a:t>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 max{</a:t>
            </a:r>
            <a:r>
              <a:rPr lang="en-US" altLang="en-US" b="1" dirty="0" err="1">
                <a:effectLst>
                  <a:outerShdw blurRad="38100" dist="38100" dir="2700000" algn="tl">
                    <a:srgbClr val="000000"/>
                  </a:outerShdw>
                </a:effectLst>
              </a:rPr>
              <a:t>c</a:t>
            </a:r>
            <a:r>
              <a:rPr lang="en-US" altLang="en-US" b="1" i="1" baseline="-25000" dirty="0" err="1">
                <a:effectLst>
                  <a:outerShdw blurRad="38100" dist="38100" dir="2700000" algn="tl">
                    <a:srgbClr val="000000"/>
                  </a:outerShdw>
                </a:effectLst>
              </a:rPr>
              <a:t>n</a:t>
            </a:r>
            <a:r>
              <a:rPr lang="en-US" altLang="en-US" b="1" i="1" baseline="-25000" dirty="0">
                <a:effectLst>
                  <a:outerShdw blurRad="38100" dist="38100" dir="2700000" algn="tl">
                    <a:srgbClr val="000000"/>
                  </a:outerShdw>
                </a:effectLst>
              </a:rPr>
              <a:t> </a:t>
            </a:r>
            <a:r>
              <a:rPr lang="en-US" altLang="en-US" b="1" dirty="0">
                <a:effectLst>
                  <a:outerShdw blurRad="38100" dist="38100" dir="2700000" algn="tl">
                    <a:srgbClr val="000000"/>
                  </a:outerShdw>
                </a:effectLst>
              </a:rPr>
              <a:t>+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-2),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-1)}  for </a:t>
            </a:r>
            <a:r>
              <a:rPr lang="en-US" altLang="en-US" b="1" i="1" dirty="0">
                <a:effectLst>
                  <a:outerShdw blurRad="38100" dist="38100" dir="2700000" algn="tl">
                    <a:srgbClr val="000000"/>
                  </a:outerShdw>
                </a:effectLst>
              </a:rPr>
              <a:t>n </a:t>
            </a:r>
            <a:r>
              <a:rPr lang="en-US" altLang="en-US" b="1" dirty="0">
                <a:effectLst>
                  <a:outerShdw blurRad="38100" dist="38100" dir="2700000" algn="tl">
                    <a:srgbClr val="000000"/>
                  </a:outerShdw>
                </a:effectLst>
              </a:rPr>
              <a:t>&gt; 1, </a:t>
            </a:r>
            <a:br>
              <a:rPr lang="en-US" altLang="en-US" b="1" dirty="0">
                <a:effectLst>
                  <a:outerShdw blurRad="38100" dist="38100" dir="2700000" algn="tl">
                    <a:srgbClr val="000000"/>
                  </a:outerShdw>
                </a:effectLst>
              </a:rPr>
            </a:br>
            <a:endParaRPr lang="en-US" altLang="en-US" b="1" dirty="0">
              <a:effectLst>
                <a:outerShdw blurRad="38100" dist="38100" dir="2700000" algn="tl">
                  <a:srgbClr val="000000"/>
                </a:outerShdw>
              </a:effectLst>
            </a:endParaRPr>
          </a:p>
          <a:p>
            <a:r>
              <a:rPr lang="en-US" altLang="en-US" b="1" dirty="0">
                <a:effectLst>
                  <a:outerShdw blurRad="38100" dist="38100" dir="2700000" algn="tl">
                    <a:srgbClr val="000000"/>
                  </a:outerShdw>
                </a:effectLst>
              </a:rPr>
              <a:t>	F(0)  = 0,  F(1)=c₁</a:t>
            </a:r>
          </a:p>
          <a:p>
            <a:endParaRPr lang="en-US" altLang="en-US" b="1" dirty="0">
              <a:solidFill>
                <a:schemeClr val="hlink"/>
              </a:solidFill>
              <a:effectLst>
                <a:outerShdw blurRad="38100" dist="38100" dir="2700000" algn="tl">
                  <a:srgbClr val="000000"/>
                </a:outerShdw>
              </a:effectLst>
            </a:endParaRPr>
          </a:p>
          <a:p>
            <a:endParaRPr lang="en-US" altLang="en-US" b="1" dirty="0">
              <a:effectLst>
                <a:outerShdw blurRad="38100" dist="38100" dir="2700000" algn="tl">
                  <a:srgbClr val="000000"/>
                </a:outerShdw>
              </a:effectLst>
            </a:endParaRPr>
          </a:p>
          <a:p>
            <a:endParaRPr lang="en-US" altLang="en-US" sz="2800" b="1" dirty="0">
              <a:solidFill>
                <a:schemeClr val="hlink"/>
              </a:solidFill>
              <a:effectLst>
                <a:outerShdw blurRad="38100" dist="38100" dir="2700000" algn="tl">
                  <a:srgbClr val="000000"/>
                </a:outerShdw>
              </a:effectLst>
            </a:endParaRPr>
          </a:p>
        </p:txBody>
      </p:sp>
    </p:spTree>
    <p:extLst>
      <p:ext uri="{BB962C8B-B14F-4D97-AF65-F5344CB8AC3E}">
        <p14:creationId xmlns:p14="http://schemas.microsoft.com/office/powerpoint/2010/main" val="255650708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ooter Placeholder 4"/>
          <p:cNvSpPr>
            <a:spLocks noGrp="1"/>
          </p:cNvSpPr>
          <p:nvPr>
            <p:ph type="ftr" sz="quarter" idx="11"/>
          </p:nvPr>
        </p:nvSpPr>
        <p:spPr/>
        <p:txBody>
          <a:bodyPr/>
          <a:lstStyle/>
          <a:p>
            <a:r>
              <a:rPr lang="en-US" altLang="en-US"/>
              <a:t>A. Levitin “Introduction to the Design &amp; Analysis of Algorithms,” 3rd ed., Ch. 8 ©2012 Pearson Education, Inc. Upper Saddle River, NJ. All Rights Reserved. </a:t>
            </a:r>
          </a:p>
        </p:txBody>
      </p:sp>
      <p:sp>
        <p:nvSpPr>
          <p:cNvPr id="45" name="Slide Number Placeholder 5"/>
          <p:cNvSpPr>
            <a:spLocks noGrp="1"/>
          </p:cNvSpPr>
          <p:nvPr>
            <p:ph type="sldNum" sz="quarter" idx="12"/>
          </p:nvPr>
        </p:nvSpPr>
        <p:spPr/>
        <p:txBody>
          <a:bodyPr/>
          <a:lstStyle/>
          <a:p>
            <a:fld id="{E31178BC-9FEF-4495-96FF-BFE75662092D}" type="slidenum">
              <a:rPr lang="en-US" altLang="en-US"/>
              <a:pPr/>
              <a:t>5</a:t>
            </a:fld>
            <a:endParaRPr lang="en-US" altLang="en-US"/>
          </a:p>
        </p:txBody>
      </p:sp>
      <p:sp>
        <p:nvSpPr>
          <p:cNvPr id="464898" name="Rectangle 2"/>
          <p:cNvSpPr>
            <a:spLocks noGrp="1" noChangeArrowheads="1"/>
          </p:cNvSpPr>
          <p:nvPr>
            <p:ph type="title"/>
          </p:nvPr>
        </p:nvSpPr>
        <p:spPr>
          <a:xfrm>
            <a:off x="1905000" y="0"/>
            <a:ext cx="8763000" cy="685800"/>
          </a:xfrm>
        </p:spPr>
        <p:txBody>
          <a:bodyPr>
            <a:normAutofit fontScale="90000"/>
          </a:bodyPr>
          <a:lstStyle/>
          <a:p>
            <a:r>
              <a:rPr lang="en-US" altLang="en-US"/>
              <a:t>DP solution to the coin-row problem (cont.)</a:t>
            </a:r>
          </a:p>
        </p:txBody>
      </p:sp>
      <p:sp>
        <p:nvSpPr>
          <p:cNvPr id="464899" name="Text Box 3"/>
          <p:cNvSpPr txBox="1">
            <a:spLocks noChangeArrowheads="1"/>
          </p:cNvSpPr>
          <p:nvPr/>
        </p:nvSpPr>
        <p:spPr bwMode="auto">
          <a:xfrm>
            <a:off x="1943100" y="1066800"/>
            <a:ext cx="8724900"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sz="2400">
                <a:solidFill>
                  <a:schemeClr val="tx1"/>
                </a:solidFill>
                <a:latin typeface="Times New Roman" panose="02020603050405020304" pitchFamily="18" charset="0"/>
              </a:defRPr>
            </a:lvl1pPr>
            <a:lvl2pPr marL="347663" algn="l">
              <a:defRPr sz="2400">
                <a:solidFill>
                  <a:schemeClr val="tx1"/>
                </a:solidFill>
                <a:latin typeface="Times New Roman" panose="02020603050405020304" pitchFamily="18" charset="0"/>
              </a:defRPr>
            </a:lvl2pPr>
            <a:lvl3pPr algn="l">
              <a:defRPr sz="2400">
                <a:solidFill>
                  <a:schemeClr val="tx1"/>
                </a:solidFill>
                <a:latin typeface="Times New Roman" panose="02020603050405020304" pitchFamily="18" charset="0"/>
              </a:defRPr>
            </a:lvl3pPr>
            <a:lvl4pPr algn="l">
              <a:defRPr sz="2400">
                <a:solidFill>
                  <a:schemeClr val="tx1"/>
                </a:solidFill>
                <a:latin typeface="Times New Roman" panose="02020603050405020304" pitchFamily="18" charset="0"/>
              </a:defRPr>
            </a:lvl4pPr>
            <a:lvl5pPr algn="l">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b="1">
              <a:effectLst>
                <a:outerShdw blurRad="38100" dist="38100" dir="2700000" algn="tl">
                  <a:srgbClr val="000000"/>
                </a:outerShdw>
              </a:effectLst>
            </a:endParaRPr>
          </a:p>
          <a:p>
            <a:endParaRPr lang="en-US" altLang="en-US" b="1">
              <a:effectLst>
                <a:outerShdw blurRad="38100" dist="38100" dir="2700000" algn="tl">
                  <a:srgbClr val="000000"/>
                </a:outerShdw>
              </a:effectLst>
            </a:endParaRPr>
          </a:p>
          <a:p>
            <a:endParaRPr lang="en-US" altLang="en-US" sz="2800" b="1">
              <a:solidFill>
                <a:schemeClr val="hlink"/>
              </a:solidFill>
              <a:effectLst>
                <a:outerShdw blurRad="38100" dist="38100" dir="2700000" algn="tl">
                  <a:srgbClr val="000000"/>
                </a:outerShdw>
              </a:effectLst>
            </a:endParaRPr>
          </a:p>
        </p:txBody>
      </p:sp>
      <p:graphicFrame>
        <p:nvGraphicFramePr>
          <p:cNvPr id="464900" name="Group 4"/>
          <p:cNvGraphicFramePr>
            <a:graphicFrameLocks noGrp="1"/>
          </p:cNvGraphicFramePr>
          <p:nvPr>
            <p:ph idx="1"/>
            <p:extLst/>
          </p:nvPr>
        </p:nvGraphicFramePr>
        <p:xfrm>
          <a:off x="2743201" y="2362201"/>
          <a:ext cx="7489825" cy="1630363"/>
        </p:xfrm>
        <a:graphic>
          <a:graphicData uri="http://schemas.openxmlformats.org/drawingml/2006/table">
            <a:tbl>
              <a:tblPr/>
              <a:tblGrid>
                <a:gridCol w="936625">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936625">
                  <a:extLst>
                    <a:ext uri="{9D8B030D-6E8A-4147-A177-3AD203B41FA5}">
                      <a16:colId xmlns:a16="http://schemas.microsoft.com/office/drawing/2014/main" val="20002"/>
                    </a:ext>
                  </a:extLst>
                </a:gridCol>
                <a:gridCol w="936625">
                  <a:extLst>
                    <a:ext uri="{9D8B030D-6E8A-4147-A177-3AD203B41FA5}">
                      <a16:colId xmlns:a16="http://schemas.microsoft.com/office/drawing/2014/main" val="20003"/>
                    </a:ext>
                  </a:extLst>
                </a:gridCol>
                <a:gridCol w="933450">
                  <a:extLst>
                    <a:ext uri="{9D8B030D-6E8A-4147-A177-3AD203B41FA5}">
                      <a16:colId xmlns:a16="http://schemas.microsoft.com/office/drawing/2014/main" val="20004"/>
                    </a:ext>
                  </a:extLst>
                </a:gridCol>
                <a:gridCol w="936625">
                  <a:extLst>
                    <a:ext uri="{9D8B030D-6E8A-4147-A177-3AD203B41FA5}">
                      <a16:colId xmlns:a16="http://schemas.microsoft.com/office/drawing/2014/main" val="20005"/>
                    </a:ext>
                  </a:extLst>
                </a:gridCol>
                <a:gridCol w="936625">
                  <a:extLst>
                    <a:ext uri="{9D8B030D-6E8A-4147-A177-3AD203B41FA5}">
                      <a16:colId xmlns:a16="http://schemas.microsoft.com/office/drawing/2014/main" val="20006"/>
                    </a:ext>
                  </a:extLst>
                </a:gridCol>
                <a:gridCol w="936625">
                  <a:extLst>
                    <a:ext uri="{9D8B030D-6E8A-4147-A177-3AD203B41FA5}">
                      <a16:colId xmlns:a16="http://schemas.microsoft.com/office/drawing/2014/main" val="20007"/>
                    </a:ext>
                  </a:extLst>
                </a:gridCol>
              </a:tblGrid>
              <a:tr h="455613">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4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index</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6</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555625">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4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coins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     </a:t>
                      </a:r>
                      <a:r>
                        <a:rPr kumimoji="1" lang="en-US" altLang="en-US" sz="24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rPr>
                        <a:t>5</a:t>
                      </a: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a:t>
                      </a:r>
                      <a:r>
                        <a:rPr kumimoji="1" lang="en-US" altLang="en-US" sz="24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4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4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a:t>
                      </a:r>
                      <a:r>
                        <a:rPr kumimoji="1" lang="en-US" altLang="en-US" sz="24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6</a:t>
                      </a:r>
                      <a:endPar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    </a:t>
                      </a:r>
                      <a:r>
                        <a:rPr kumimoji="1" lang="en-US" altLang="en-US" sz="24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617538">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r>
                        <a:rPr kumimoji="1" lang="en-US" altLang="en-US" sz="28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rPr>
                        <a:t>F( )</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lvl1pPr algn="l">
                        <a:spcBef>
                          <a:spcPct val="20000"/>
                        </a:spcBef>
                        <a:buClr>
                          <a:srgbClr val="A50021"/>
                        </a:buClr>
                        <a:buSzPct val="75000"/>
                        <a:buFont typeface="Monotype Sorts" pitchFamily="2" charset="2"/>
                        <a:defRPr kumimoji="1" sz="2000" b="1">
                          <a:solidFill>
                            <a:srgbClr val="FFFF99"/>
                          </a:solidFill>
                          <a:effectLst>
                            <a:outerShdw blurRad="38100" dist="38100" dir="2700000" algn="tl">
                              <a:srgbClr val="000000"/>
                            </a:outerShdw>
                          </a:effectLst>
                          <a:latin typeface="Times New Roman" panose="02020603050405020304" pitchFamily="18" charset="0"/>
                        </a:defRPr>
                      </a:lvl1pPr>
                      <a:lvl2pPr algn="l">
                        <a:spcBef>
                          <a:spcPct val="20000"/>
                        </a:spcBef>
                        <a:buClr>
                          <a:srgbClr val="A50021"/>
                        </a:buClr>
                        <a:defRPr kumimoji="1" b="1">
                          <a:solidFill>
                            <a:srgbClr val="FFFF99"/>
                          </a:solidFill>
                          <a:effectLst>
                            <a:outerShdw blurRad="38100" dist="38100" dir="2700000" algn="tl">
                              <a:srgbClr val="000000"/>
                            </a:outerShdw>
                          </a:effectLst>
                          <a:latin typeface="Times New Roman" panose="02020603050405020304" pitchFamily="18" charset="0"/>
                        </a:defRPr>
                      </a:lvl2pPr>
                      <a:lvl3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3pPr>
                      <a:lvl4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4pPr>
                      <a:lvl5pPr algn="l">
                        <a:spcBef>
                          <a:spcPct val="20000"/>
                        </a:spcBef>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5pPr>
                      <a:lvl6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6pPr>
                      <a:lvl7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7pPr>
                      <a:lvl8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8pPr>
                      <a:lvl9pPr eaLnBrk="0" fontAlgn="base" hangingPunct="0">
                        <a:spcBef>
                          <a:spcPct val="20000"/>
                        </a:spcBef>
                        <a:spcAft>
                          <a:spcPct val="0"/>
                        </a:spcAft>
                        <a:buClr>
                          <a:srgbClr val="A50021"/>
                        </a:buClr>
                        <a:defRPr kumimoji="1" sz="1600" b="1">
                          <a:solidFill>
                            <a:srgbClr val="FFFF99"/>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rgbClr val="A50021"/>
                        </a:buClr>
                        <a:buSzPct val="75000"/>
                        <a:buFont typeface="Monotype Sorts" pitchFamily="2" charset="2"/>
                        <a:buNone/>
                        <a:tabLst/>
                      </a:pPr>
                      <a:endParaRPr kumimoji="1" lang="en-US" altLang="en-US" sz="2000" b="1" i="0" u="none" strike="noStrike" cap="none" normalizeH="0" baseline="0" dirty="0">
                        <a:ln>
                          <a:noFill/>
                        </a:ln>
                        <a:solidFill>
                          <a:schemeClr val="tx1"/>
                        </a:solidFill>
                        <a:effectLst>
                          <a:outerShdw blurRad="38100" dist="38100" dir="2700000" algn="tl">
                            <a:srgbClr val="000000"/>
                          </a:outerShdw>
                        </a:effectLst>
                        <a:latin typeface="Times New Roman" panose="020206030504050203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64938" name="Rectangle 42"/>
          <p:cNvSpPr>
            <a:spLocks noChangeArrowheads="1"/>
          </p:cNvSpPr>
          <p:nvPr/>
        </p:nvSpPr>
        <p:spPr bwMode="auto">
          <a:xfrm>
            <a:off x="1981200" y="1066800"/>
            <a:ext cx="8382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FF0000"/>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b="1" dirty="0">
                <a:effectLst>
                  <a:outerShdw blurRad="38100" dist="38100" dir="2700000" algn="tl">
                    <a:srgbClr val="000000"/>
                  </a:outerShdw>
                </a:effectLst>
              </a:rPr>
              <a:t>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  = max{</a:t>
            </a:r>
            <a:r>
              <a:rPr lang="en-US" altLang="en-US" b="1" dirty="0" err="1">
                <a:effectLst>
                  <a:outerShdw blurRad="38100" dist="38100" dir="2700000" algn="tl">
                    <a:srgbClr val="000000"/>
                  </a:outerShdw>
                </a:effectLst>
              </a:rPr>
              <a:t>c</a:t>
            </a:r>
            <a:r>
              <a:rPr lang="en-US" altLang="en-US" b="1" i="1" baseline="-25000" dirty="0" err="1">
                <a:effectLst>
                  <a:outerShdw blurRad="38100" dist="38100" dir="2700000" algn="tl">
                    <a:srgbClr val="000000"/>
                  </a:outerShdw>
                </a:effectLst>
              </a:rPr>
              <a:t>n</a:t>
            </a:r>
            <a:r>
              <a:rPr lang="en-US" altLang="en-US" b="1" i="1" dirty="0">
                <a:effectLst>
                  <a:outerShdw blurRad="38100" dist="38100" dir="2700000" algn="tl">
                    <a:srgbClr val="000000"/>
                  </a:outerShdw>
                </a:effectLst>
              </a:rPr>
              <a:t> </a:t>
            </a:r>
            <a:r>
              <a:rPr lang="en-US" altLang="en-US" b="1" dirty="0">
                <a:effectLst>
                  <a:outerShdw blurRad="38100" dist="38100" dir="2700000" algn="tl">
                    <a:srgbClr val="000000"/>
                  </a:outerShdw>
                </a:effectLst>
              </a:rPr>
              <a:t>+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-2),  F(</a:t>
            </a:r>
            <a:r>
              <a:rPr lang="en-US" altLang="en-US" b="1" i="1" dirty="0">
                <a:effectLst>
                  <a:outerShdw blurRad="38100" dist="38100" dir="2700000" algn="tl">
                    <a:srgbClr val="000000"/>
                  </a:outerShdw>
                </a:effectLst>
              </a:rPr>
              <a:t>n</a:t>
            </a:r>
            <a:r>
              <a:rPr lang="en-US" altLang="en-US" b="1" dirty="0">
                <a:effectLst>
                  <a:outerShdw blurRad="38100" dist="38100" dir="2700000" algn="tl">
                    <a:srgbClr val="000000"/>
                  </a:outerShdw>
                </a:effectLst>
              </a:rPr>
              <a:t>-1)}  for </a:t>
            </a:r>
            <a:r>
              <a:rPr lang="en-US" altLang="en-US" b="1" i="1" dirty="0">
                <a:effectLst>
                  <a:outerShdw blurRad="38100" dist="38100" dir="2700000" algn="tl">
                    <a:srgbClr val="000000"/>
                  </a:outerShdw>
                </a:effectLst>
              </a:rPr>
              <a:t>n </a:t>
            </a:r>
            <a:r>
              <a:rPr lang="en-US" altLang="en-US" b="1" dirty="0">
                <a:effectLst>
                  <a:outerShdw blurRad="38100" dist="38100" dir="2700000" algn="tl">
                    <a:srgbClr val="000000"/>
                  </a:outerShdw>
                </a:effectLst>
              </a:rPr>
              <a:t>&gt; 1, </a:t>
            </a:r>
            <a:br>
              <a:rPr lang="en-US" altLang="en-US" b="1" dirty="0">
                <a:effectLst>
                  <a:outerShdw blurRad="38100" dist="38100" dir="2700000" algn="tl">
                    <a:srgbClr val="000000"/>
                  </a:outerShdw>
                </a:effectLst>
              </a:rPr>
            </a:br>
            <a:endParaRPr lang="en-US" altLang="en-US" b="1" dirty="0">
              <a:effectLst>
                <a:outerShdw blurRad="38100" dist="38100" dir="2700000" algn="tl">
                  <a:srgbClr val="000000"/>
                </a:outerShdw>
              </a:effectLst>
            </a:endParaRPr>
          </a:p>
          <a:p>
            <a:pPr algn="l"/>
            <a:r>
              <a:rPr lang="en-US" altLang="en-US" b="1" dirty="0">
                <a:effectLst>
                  <a:outerShdw blurRad="38100" dist="38100" dir="2700000" algn="tl">
                    <a:srgbClr val="000000"/>
                  </a:outerShdw>
                </a:effectLst>
              </a:rPr>
              <a:t>                  F(0)  = 0,  F(1)=c₁</a:t>
            </a:r>
          </a:p>
        </p:txBody>
      </p:sp>
      <p:sp>
        <p:nvSpPr>
          <p:cNvPr id="464939" name="Text Box 43"/>
          <p:cNvSpPr txBox="1">
            <a:spLocks noChangeArrowheads="1"/>
          </p:cNvSpPr>
          <p:nvPr/>
        </p:nvSpPr>
        <p:spPr bwMode="auto">
          <a:xfrm>
            <a:off x="2209800" y="4343401"/>
            <a:ext cx="7543800" cy="1615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FF0000"/>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altLang="en-US" b="1" dirty="0"/>
              <a:t>Max amount:</a:t>
            </a:r>
            <a:br>
              <a:rPr lang="en-US" altLang="en-US" b="1" dirty="0"/>
            </a:br>
            <a:r>
              <a:rPr lang="en-US" altLang="en-US" b="1" dirty="0"/>
              <a:t>Coins of optimal solution:</a:t>
            </a:r>
            <a:br>
              <a:rPr lang="en-US" altLang="en-US" b="1" dirty="0"/>
            </a:br>
            <a:r>
              <a:rPr lang="en-US" altLang="en-US" b="1" dirty="0"/>
              <a:t>Time efficiency:</a:t>
            </a:r>
            <a:br>
              <a:rPr lang="en-US" altLang="en-US" b="1" dirty="0"/>
            </a:br>
            <a:r>
              <a:rPr lang="en-US" altLang="en-US" b="1" dirty="0"/>
              <a:t>Space efficiency:</a:t>
            </a:r>
          </a:p>
          <a:p>
            <a:pPr algn="l">
              <a:spcBef>
                <a:spcPct val="50000"/>
              </a:spcBef>
            </a:pPr>
            <a:r>
              <a:rPr lang="en-US" altLang="en-US" b="1" dirty="0"/>
              <a:t>Note: All smaller instances were solved.</a:t>
            </a:r>
          </a:p>
        </p:txBody>
      </p:sp>
    </p:spTree>
    <p:extLst>
      <p:ext uri="{BB962C8B-B14F-4D97-AF65-F5344CB8AC3E}">
        <p14:creationId xmlns:p14="http://schemas.microsoft.com/office/powerpoint/2010/main" val="2902001562"/>
      </p:ext>
    </p:extLst>
  </p:cSld>
  <p:clrMapOvr>
    <a:masterClrMapping/>
  </p:clrMapOvr>
  <p:transition/>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602</TotalTime>
  <Words>396</Words>
  <Application>Microsoft Office PowerPoint</Application>
  <PresentationFormat>Widescreen</PresentationFormat>
  <Paragraphs>55</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Century Gothic</vt:lpstr>
      <vt:lpstr>Monotype Sorts</vt:lpstr>
      <vt:lpstr>Times New Roman</vt:lpstr>
      <vt:lpstr>Wingdings 3</vt:lpstr>
      <vt:lpstr>Wisp</vt:lpstr>
      <vt:lpstr>CMPS 3120       Algorithm Analysis  </vt:lpstr>
      <vt:lpstr>Coin-row problem</vt:lpstr>
      <vt:lpstr>DP solution to the coin-row problem</vt:lpstr>
      <vt:lpstr>DP solution to the coin-row problem</vt:lpstr>
      <vt:lpstr>DP solution to the coin-row problem (cont.)</vt:lpstr>
    </vt:vector>
  </TitlesOfParts>
  <Company>California State University, Bakersfield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Chengwei Lei</dc:creator>
  <cp:lastModifiedBy>Chengwei Lei</cp:lastModifiedBy>
  <cp:revision>101</cp:revision>
  <dcterms:created xsi:type="dcterms:W3CDTF">2016-08-31T19:16:09Z</dcterms:created>
  <dcterms:modified xsi:type="dcterms:W3CDTF">2019-07-28T18:03:08Z</dcterms:modified>
</cp:coreProperties>
</file>