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301" r:id="rId2"/>
    <p:sldId id="302" r:id="rId3"/>
    <p:sldId id="303" r:id="rId4"/>
    <p:sldId id="30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02E462A-00BF-47BE-BBED-D0A7A3858B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CBF944-8CFF-4EF7-96E8-81F2A4A959C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760834" name="Rectangle 2">
            <a:extLst>
              <a:ext uri="{FF2B5EF4-FFF2-40B4-BE49-F238E27FC236}">
                <a16:creationId xmlns:a16="http://schemas.microsoft.com/office/drawing/2014/main" id="{CE4EE2C9-B7D8-4E77-AFBE-8C94B0488F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760835" name="Rectangle 3">
            <a:extLst>
              <a:ext uri="{FF2B5EF4-FFF2-40B4-BE49-F238E27FC236}">
                <a16:creationId xmlns:a16="http://schemas.microsoft.com/office/drawing/2014/main" id="{8C0E5CC4-6049-471F-8F56-BB647DCC39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472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>
            <a:extLst>
              <a:ext uri="{FF2B5EF4-FFF2-40B4-BE49-F238E27FC236}">
                <a16:creationId xmlns:a16="http://schemas.microsoft.com/office/drawing/2014/main" id="{F027528D-8BF0-4E69-B4BE-F252A818EC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759811" name="Rectangle 3">
            <a:extLst>
              <a:ext uri="{FF2B5EF4-FFF2-40B4-BE49-F238E27FC236}">
                <a16:creationId xmlns:a16="http://schemas.microsoft.com/office/drawing/2014/main" id="{D9835AA0-F8AB-441A-859D-6B80958AED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2800" dirty="0"/>
              <a:t>A test for a rare disease claims that it will report </a:t>
            </a:r>
            <a:r>
              <a:rPr lang="en-US" altLang="en-US" sz="2800" dirty="0">
                <a:solidFill>
                  <a:srgbClr val="0033CC"/>
                </a:solidFill>
              </a:rPr>
              <a:t>positive for 99.5%</a:t>
            </a:r>
            <a:r>
              <a:rPr lang="en-US" altLang="en-US" sz="2800" dirty="0"/>
              <a:t> of people </a:t>
            </a:r>
            <a:r>
              <a:rPr lang="en-US" altLang="en-US" sz="2800" dirty="0">
                <a:solidFill>
                  <a:srgbClr val="0033CC"/>
                </a:solidFill>
              </a:rPr>
              <a:t>with disease</a:t>
            </a:r>
            <a:r>
              <a:rPr lang="en-US" altLang="en-US" sz="2800" dirty="0"/>
              <a:t>, and </a:t>
            </a:r>
            <a:r>
              <a:rPr lang="en-US" altLang="en-US" sz="2800" dirty="0">
                <a:solidFill>
                  <a:srgbClr val="0033CC"/>
                </a:solidFill>
              </a:rPr>
              <a:t>negative 99.9%</a:t>
            </a:r>
            <a:r>
              <a:rPr lang="en-US" altLang="en-US" sz="2800" dirty="0"/>
              <a:t> of time for those </a:t>
            </a:r>
            <a:r>
              <a:rPr lang="en-US" altLang="en-US" sz="2800" dirty="0">
                <a:solidFill>
                  <a:srgbClr val="0033CC"/>
                </a:solidFill>
              </a:rPr>
              <a:t>without</a:t>
            </a:r>
            <a:r>
              <a:rPr lang="en-US" altLang="en-US" sz="2800" dirty="0"/>
              <a:t>. </a:t>
            </a:r>
          </a:p>
          <a:p>
            <a:r>
              <a:rPr lang="en-US" altLang="en-US" sz="2800" dirty="0"/>
              <a:t>The disease is present in the population at 1 in 100,000</a:t>
            </a:r>
          </a:p>
          <a:p>
            <a:r>
              <a:rPr lang="en-US" altLang="en-US" sz="2800" dirty="0"/>
              <a:t>What is P(disease | positive test)?</a:t>
            </a:r>
          </a:p>
          <a:p>
            <a:pPr lvl="1"/>
            <a:r>
              <a:rPr lang="en-US" altLang="en-US" sz="2400" dirty="0"/>
              <a:t>P(D|+) = P(+|D)P(D)/P(+) = 0.01</a:t>
            </a:r>
          </a:p>
          <a:p>
            <a:r>
              <a:rPr lang="en-US" altLang="en-US" sz="2800" dirty="0"/>
              <a:t>What is P(disease | negative test)?</a:t>
            </a:r>
          </a:p>
          <a:p>
            <a:pPr lvl="1"/>
            <a:r>
              <a:rPr lang="en-US" altLang="en-US" sz="2400" dirty="0"/>
              <a:t>P(D|-) = P(-|D)P(D)/P(-) = 5e-8</a:t>
            </a:r>
          </a:p>
        </p:txBody>
      </p:sp>
    </p:spTree>
    <p:extLst>
      <p:ext uri="{BB962C8B-B14F-4D97-AF65-F5344CB8AC3E}">
        <p14:creationId xmlns:p14="http://schemas.microsoft.com/office/powerpoint/2010/main" val="307301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9F79B-F8A5-472D-89F9-F3C15D9D9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26145-646B-4CD2-A049-F6BCC6144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45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98042-ACE7-42B6-80C9-5543B55FF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F9A50-60E8-4E70-A590-CD0564BED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Find a doctor first.</a:t>
            </a:r>
          </a:p>
          <a:p>
            <a:r>
              <a:rPr lang="en-US" sz="2800" dirty="0"/>
              <a:t>Experienced doctor can tell whether you are suspected case or not</a:t>
            </a:r>
          </a:p>
          <a:p>
            <a:pPr lvl="1"/>
            <a:r>
              <a:rPr lang="en-US" sz="2800" dirty="0"/>
              <a:t>This means P(D) from </a:t>
            </a:r>
            <a:r>
              <a:rPr lang="en-US" altLang="en-US" sz="2800" dirty="0"/>
              <a:t>1 in 100,000 to (let’s say) 1 in 100.</a:t>
            </a:r>
            <a:endParaRPr lang="en-US" sz="2800" dirty="0"/>
          </a:p>
          <a:p>
            <a:r>
              <a:rPr lang="en-US" altLang="en-US" sz="2800" dirty="0"/>
              <a:t>What is P(disease | positive test)?</a:t>
            </a:r>
          </a:p>
          <a:p>
            <a:pPr lvl="1"/>
            <a:r>
              <a:rPr lang="en-US" altLang="en-US" sz="2400" dirty="0"/>
              <a:t>P(D|+) = P(+|D)P(D)/P(+) = 0.99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803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98042-ACE7-42B6-80C9-5543B55FF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F9A50-60E8-4E70-A590-CD0564BED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3378" y="2133600"/>
            <a:ext cx="10658622" cy="3777622"/>
          </a:xfrm>
        </p:spPr>
        <p:txBody>
          <a:bodyPr/>
          <a:lstStyle/>
          <a:p>
            <a:r>
              <a:rPr lang="en-US" sz="2800" dirty="0"/>
              <a:t>No doctor!</a:t>
            </a:r>
          </a:p>
          <a:p>
            <a:r>
              <a:rPr lang="en-US" sz="2800" dirty="0"/>
              <a:t>Take the test twice!</a:t>
            </a:r>
          </a:p>
          <a:p>
            <a:endParaRPr lang="en-US" altLang="en-US" sz="2800" dirty="0"/>
          </a:p>
          <a:p>
            <a:r>
              <a:rPr lang="en-US" altLang="en-US" sz="2800" dirty="0"/>
              <a:t>What is P(disease | positive test , TWICE!! )?</a:t>
            </a:r>
          </a:p>
          <a:p>
            <a:pPr lvl="1"/>
            <a:r>
              <a:rPr lang="en-US" altLang="en-US" sz="2400" dirty="0"/>
              <a:t>P(D|+1</a:t>
            </a:r>
            <a:r>
              <a:rPr lang="en-US" altLang="en-US" sz="2400" baseline="30000" dirty="0"/>
              <a:t>st</a:t>
            </a:r>
            <a:r>
              <a:rPr lang="en-US" altLang="en-US" sz="2400" dirty="0"/>
              <a:t> &amp; +2</a:t>
            </a:r>
            <a:r>
              <a:rPr lang="en-US" altLang="en-US" sz="2400" baseline="30000" dirty="0"/>
              <a:t>nd </a:t>
            </a:r>
            <a:r>
              <a:rPr lang="en-US" altLang="en-US" sz="2400" dirty="0"/>
              <a:t>) = P(+1</a:t>
            </a:r>
            <a:r>
              <a:rPr lang="en-US" altLang="en-US" sz="2400" baseline="30000" dirty="0"/>
              <a:t>st</a:t>
            </a:r>
            <a:r>
              <a:rPr lang="en-US" altLang="en-US" sz="2400" dirty="0"/>
              <a:t> &amp; +2</a:t>
            </a:r>
            <a:r>
              <a:rPr lang="en-US" altLang="en-US" sz="2400" baseline="30000" dirty="0"/>
              <a:t>nd </a:t>
            </a:r>
            <a:r>
              <a:rPr lang="en-US" altLang="en-US" sz="2400" dirty="0"/>
              <a:t>|D)P(D)/P(+1</a:t>
            </a:r>
            <a:r>
              <a:rPr lang="en-US" altLang="en-US" sz="2400" baseline="30000" dirty="0"/>
              <a:t>st</a:t>
            </a:r>
            <a:r>
              <a:rPr lang="en-US" altLang="en-US" sz="2400" dirty="0"/>
              <a:t> &amp; +2</a:t>
            </a:r>
            <a:r>
              <a:rPr lang="en-US" altLang="en-US" sz="2400" baseline="30000" dirty="0"/>
              <a:t>nd </a:t>
            </a:r>
            <a:r>
              <a:rPr lang="en-US" altLang="en-US" sz="2400" dirty="0"/>
              <a:t>)</a:t>
            </a:r>
          </a:p>
          <a:p>
            <a:pPr marL="457200" lvl="1" indent="0">
              <a:buNone/>
            </a:pPr>
            <a:r>
              <a:rPr lang="en-US" sz="2400" dirty="0"/>
              <a:t>= 99.5%*99.5%*0.00001 / (99.5%*99.5%*0.00001 + 0.1%*0.1%*0.99999)</a:t>
            </a:r>
          </a:p>
          <a:p>
            <a:pPr marL="457200" lvl="1" indent="0">
              <a:buNone/>
            </a:pPr>
            <a:r>
              <a:rPr lang="en-US" sz="2400"/>
              <a:t>=90.8%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30583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604</TotalTime>
  <Words>235</Words>
  <Application>Microsoft Office PowerPoint</Application>
  <PresentationFormat>Widescreen</PresentationFormat>
  <Paragraphs>23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Wisp</vt:lpstr>
      <vt:lpstr>Example</vt:lpstr>
      <vt:lpstr>Solution?</vt:lpstr>
      <vt:lpstr>Solution 1</vt:lpstr>
      <vt:lpstr>Solution 2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113</cp:revision>
  <dcterms:created xsi:type="dcterms:W3CDTF">2016-08-31T19:16:09Z</dcterms:created>
  <dcterms:modified xsi:type="dcterms:W3CDTF">2020-02-07T00:35:57Z</dcterms:modified>
</cp:coreProperties>
</file>