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02A009-9878-4C29-9F4C-1ED3FEB19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094DF-B732-40E6-9E6E-1E3C5373688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38306" name="Rectangle 2">
            <a:extLst>
              <a:ext uri="{FF2B5EF4-FFF2-40B4-BE49-F238E27FC236}">
                <a16:creationId xmlns:a16="http://schemas.microsoft.com/office/drawing/2014/main" id="{8A25EA86-46EA-43A2-BFFF-C782C1077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38307" name="Rectangle 3">
            <a:extLst>
              <a:ext uri="{FF2B5EF4-FFF2-40B4-BE49-F238E27FC236}">
                <a16:creationId xmlns:a16="http://schemas.microsoft.com/office/drawing/2014/main" id="{C0E8D0FA-25DB-44FD-ADBC-7480476BA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091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ED7676-1D2B-4899-82E2-A6C046B57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870B9-E51F-40B9-AA78-4383D2C2479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40354" name="Rectangle 2">
            <a:extLst>
              <a:ext uri="{FF2B5EF4-FFF2-40B4-BE49-F238E27FC236}">
                <a16:creationId xmlns:a16="http://schemas.microsoft.com/office/drawing/2014/main" id="{6DDD5B15-73D4-48ED-B107-C1EB4837D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40355" name="Rectangle 3">
            <a:extLst>
              <a:ext uri="{FF2B5EF4-FFF2-40B4-BE49-F238E27FC236}">
                <a16:creationId xmlns:a16="http://schemas.microsoft.com/office/drawing/2014/main" id="{9F480101-7FB5-4BB3-A04A-685169154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55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3FA1B7-A131-42B4-8170-436E48F6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770CD-8A22-4777-ACA8-749EEBDF674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42402" name="Rectangle 2">
            <a:extLst>
              <a:ext uri="{FF2B5EF4-FFF2-40B4-BE49-F238E27FC236}">
                <a16:creationId xmlns:a16="http://schemas.microsoft.com/office/drawing/2014/main" id="{DD8EAD8E-3DCD-4450-BA6C-5E4A3E9E2A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42403" name="Rectangle 3">
            <a:extLst>
              <a:ext uri="{FF2B5EF4-FFF2-40B4-BE49-F238E27FC236}">
                <a16:creationId xmlns:a16="http://schemas.microsoft.com/office/drawing/2014/main" id="{D7620F7D-FE3A-404F-BF33-B25B996CD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89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76D0C9-C964-4C33-BE6B-CD372B536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367E5-1F49-4F01-9EC1-BAB6D18B9F7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44450" name="Rectangle 2">
            <a:extLst>
              <a:ext uri="{FF2B5EF4-FFF2-40B4-BE49-F238E27FC236}">
                <a16:creationId xmlns:a16="http://schemas.microsoft.com/office/drawing/2014/main" id="{B86C2D8C-7BFA-40B5-9490-034E599620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44451" name="Rectangle 3">
            <a:extLst>
              <a:ext uri="{FF2B5EF4-FFF2-40B4-BE49-F238E27FC236}">
                <a16:creationId xmlns:a16="http://schemas.microsoft.com/office/drawing/2014/main" id="{AC5953AC-3091-486E-A9F5-8C078D74A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4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F06879-887F-4198-B552-5E86A1E1C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B4CB6-C7E6-43A8-9E47-DCF0A73A168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46498" name="Rectangle 2">
            <a:extLst>
              <a:ext uri="{FF2B5EF4-FFF2-40B4-BE49-F238E27FC236}">
                <a16:creationId xmlns:a16="http://schemas.microsoft.com/office/drawing/2014/main" id="{0B87382A-68D2-4D72-B9C9-AD5846C10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46499" name="Rectangle 3">
            <a:extLst>
              <a:ext uri="{FF2B5EF4-FFF2-40B4-BE49-F238E27FC236}">
                <a16:creationId xmlns:a16="http://schemas.microsoft.com/office/drawing/2014/main" id="{3DD110BB-A218-47EB-B8AC-AEC097613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211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DC3BBA-0382-4AA5-852D-607654295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8003E0-EE83-418C-85B3-809E29440F7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48546" name="Rectangle 2">
            <a:extLst>
              <a:ext uri="{FF2B5EF4-FFF2-40B4-BE49-F238E27FC236}">
                <a16:creationId xmlns:a16="http://schemas.microsoft.com/office/drawing/2014/main" id="{B9902250-3514-4AA0-86C4-3E03358B95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48547" name="Rectangle 3">
            <a:extLst>
              <a:ext uri="{FF2B5EF4-FFF2-40B4-BE49-F238E27FC236}">
                <a16:creationId xmlns:a16="http://schemas.microsoft.com/office/drawing/2014/main" id="{0C1263E5-0FEA-4E84-8C39-09CA96D14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04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6CD140-6F4A-4730-B8B1-35F6D24A7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A8AB6-24A3-4865-8D23-186DA7E95CB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0594" name="Rectangle 2">
            <a:extLst>
              <a:ext uri="{FF2B5EF4-FFF2-40B4-BE49-F238E27FC236}">
                <a16:creationId xmlns:a16="http://schemas.microsoft.com/office/drawing/2014/main" id="{21F6B00A-32A4-48E3-B392-6E37D56059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50595" name="Rectangle 3">
            <a:extLst>
              <a:ext uri="{FF2B5EF4-FFF2-40B4-BE49-F238E27FC236}">
                <a16:creationId xmlns:a16="http://schemas.microsoft.com/office/drawing/2014/main" id="{7C9B1443-0C3D-4B81-9D9C-A4CD0C4FB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897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27CC8E-BE13-4B9B-B3A0-9F1C84623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16ED3-6F2B-45D8-B49D-0256EE32C66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52642" name="Rectangle 2">
            <a:extLst>
              <a:ext uri="{FF2B5EF4-FFF2-40B4-BE49-F238E27FC236}">
                <a16:creationId xmlns:a16="http://schemas.microsoft.com/office/drawing/2014/main" id="{62E04A55-C2D2-4174-B9FB-F18B9E4AA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52643" name="Rectangle 3">
            <a:extLst>
              <a:ext uri="{FF2B5EF4-FFF2-40B4-BE49-F238E27FC236}">
                <a16:creationId xmlns:a16="http://schemas.microsoft.com/office/drawing/2014/main" id="{0FDF63B8-6011-48B9-94CC-BF9DD70814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022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8A7F29-0864-4B66-A1FB-39AF22A9B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A7E29-1B0E-41C1-AC55-EA98A94FAD1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54690" name="Rectangle 2">
            <a:extLst>
              <a:ext uri="{FF2B5EF4-FFF2-40B4-BE49-F238E27FC236}">
                <a16:creationId xmlns:a16="http://schemas.microsoft.com/office/drawing/2014/main" id="{C00E72E0-B70E-4A0A-8004-0E3BF8B90E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54691" name="Rectangle 3">
            <a:extLst>
              <a:ext uri="{FF2B5EF4-FFF2-40B4-BE49-F238E27FC236}">
                <a16:creationId xmlns:a16="http://schemas.microsoft.com/office/drawing/2014/main" id="{402FCEBA-FC35-4E29-806F-61CF05082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39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>
            <a:extLst>
              <a:ext uri="{FF2B5EF4-FFF2-40B4-BE49-F238E27FC236}">
                <a16:creationId xmlns:a16="http://schemas.microsoft.com/office/drawing/2014/main" id="{5F6D6D95-1D8E-43A7-AFE2-38E57E410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Probability Basics</a:t>
            </a:r>
          </a:p>
        </p:txBody>
      </p:sp>
      <p:sp>
        <p:nvSpPr>
          <p:cNvPr id="737283" name="Rectangle 3">
            <a:extLst>
              <a:ext uri="{FF2B5EF4-FFF2-40B4-BE49-F238E27FC236}">
                <a16:creationId xmlns:a16="http://schemas.microsoft.com/office/drawing/2014/main" id="{408928F1-7D86-4443-A0A6-86C47D503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Definition (informal)</a:t>
            </a:r>
          </a:p>
          <a:p>
            <a:pPr lvl="1"/>
            <a:r>
              <a:rPr lang="en-US" altLang="en-US"/>
              <a:t>Probabilities are numbers assigned to events that indicate “</a:t>
            </a:r>
            <a:r>
              <a:rPr lang="en-US" altLang="en-US" b="1" i="1"/>
              <a:t>how likely” </a:t>
            </a:r>
            <a:r>
              <a:rPr lang="en-US" altLang="en-US"/>
              <a:t>it is that the event will occur when a random experiment is performed</a:t>
            </a:r>
          </a:p>
          <a:p>
            <a:pPr lvl="1"/>
            <a:r>
              <a:rPr lang="en-US" altLang="en-US"/>
              <a:t>A </a:t>
            </a:r>
            <a:r>
              <a:rPr lang="en-US" altLang="en-US" b="1"/>
              <a:t>probability law </a:t>
            </a:r>
            <a:r>
              <a:rPr lang="en-US" altLang="en-US"/>
              <a:t>for a random experiment is a rule that assigns probabilities to the events in the experiment</a:t>
            </a:r>
          </a:p>
          <a:p>
            <a:pPr lvl="1"/>
            <a:r>
              <a:rPr lang="en-US" altLang="en-US"/>
              <a:t>The </a:t>
            </a:r>
            <a:r>
              <a:rPr lang="en-US" altLang="en-US" b="1"/>
              <a:t>sample space </a:t>
            </a:r>
            <a:r>
              <a:rPr lang="en-US" altLang="en-US"/>
              <a:t>S of a random experiment is the set of all possible outcomes</a:t>
            </a:r>
          </a:p>
        </p:txBody>
      </p:sp>
    </p:spTree>
    <p:extLst>
      <p:ext uri="{BB962C8B-B14F-4D97-AF65-F5344CB8AC3E}">
        <p14:creationId xmlns:p14="http://schemas.microsoft.com/office/powerpoint/2010/main" val="330040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42F281E3-E446-4721-8A4A-EA4114672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Probabilistic Calculus</a:t>
            </a:r>
          </a:p>
        </p:txBody>
      </p:sp>
      <p:sp>
        <p:nvSpPr>
          <p:cNvPr id="739331" name="Rectangle 3">
            <a:extLst>
              <a:ext uri="{FF2B5EF4-FFF2-40B4-BE49-F238E27FC236}">
                <a16:creationId xmlns:a16="http://schemas.microsoft.com/office/drawing/2014/main" id="{910165CD-BEBD-43B3-A83D-4B4E65469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409700"/>
            <a:ext cx="8534400" cy="4686300"/>
          </a:xfrm>
        </p:spPr>
        <p:txBody>
          <a:bodyPr/>
          <a:lstStyle/>
          <a:p>
            <a:r>
              <a:rPr lang="en-US" altLang="en-US"/>
              <a:t>All probabilities between 0 and 1</a:t>
            </a:r>
          </a:p>
          <a:p>
            <a:endParaRPr lang="en-US" altLang="en-US"/>
          </a:p>
          <a:p>
            <a:r>
              <a:rPr lang="en-US" altLang="en-US"/>
              <a:t>If A, B are </a:t>
            </a:r>
            <a:r>
              <a:rPr lang="en-US" altLang="en-US" b="1"/>
              <a:t>mutually exclusive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P(A </a:t>
            </a:r>
            <a:r>
              <a:rPr lang="en-US" altLang="en-US">
                <a:sym typeface="Symbol" panose="05050102010706020507" pitchFamily="18" charset="2"/>
              </a:rPr>
              <a:t></a:t>
            </a:r>
            <a:r>
              <a:rPr lang="en-US" altLang="en-US"/>
              <a:t> B) = P(A) + P(B)</a:t>
            </a:r>
          </a:p>
          <a:p>
            <a:r>
              <a:rPr lang="en-US" altLang="en-US"/>
              <a:t>Thus: P(not(A)) = P(A</a:t>
            </a:r>
            <a:r>
              <a:rPr lang="en-US" altLang="en-US" sz="3000" baseline="30000"/>
              <a:t>c</a:t>
            </a:r>
            <a:r>
              <a:rPr lang="en-US" altLang="en-US"/>
              <a:t>) = 1 – P(A)</a:t>
            </a:r>
          </a:p>
        </p:txBody>
      </p:sp>
      <p:sp>
        <p:nvSpPr>
          <p:cNvPr id="739332" name="Rectangle 4">
            <a:extLst>
              <a:ext uri="{FF2B5EF4-FFF2-40B4-BE49-F238E27FC236}">
                <a16:creationId xmlns:a16="http://schemas.microsoft.com/office/drawing/2014/main" id="{9449E7AD-4D60-4EF9-96FB-ECB26767B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05325"/>
            <a:ext cx="2743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9333" name="Oval 5">
            <a:extLst>
              <a:ext uri="{FF2B5EF4-FFF2-40B4-BE49-F238E27FC236}">
                <a16:creationId xmlns:a16="http://schemas.microsoft.com/office/drawing/2014/main" id="{D955411C-9080-4F02-B8CC-2B24F9E75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4791075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9334" name="Oval 6">
            <a:extLst>
              <a:ext uri="{FF2B5EF4-FFF2-40B4-BE49-F238E27FC236}">
                <a16:creationId xmlns:a16="http://schemas.microsoft.com/office/drawing/2014/main" id="{6A424A7D-0985-419C-ABDD-1B53E4C7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00600"/>
            <a:ext cx="7620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9335" name="Text Box 7">
            <a:extLst>
              <a:ext uri="{FF2B5EF4-FFF2-40B4-BE49-F238E27FC236}">
                <a16:creationId xmlns:a16="http://schemas.microsoft.com/office/drawing/2014/main" id="{44BDFF45-6B3B-4743-B9A8-72B79CB70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895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  <a:cs typeface="Times New Roman (Hebrew)" charset="0"/>
              </a:rPr>
              <a:t>A</a:t>
            </a:r>
          </a:p>
        </p:txBody>
      </p:sp>
      <p:sp>
        <p:nvSpPr>
          <p:cNvPr id="739336" name="Text Box 8">
            <a:extLst>
              <a:ext uri="{FF2B5EF4-FFF2-40B4-BE49-F238E27FC236}">
                <a16:creationId xmlns:a16="http://schemas.microsoft.com/office/drawing/2014/main" id="{930D289C-058F-4360-9F6B-C478D6987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76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  <a:cs typeface="Times New Roman (Hebrew)" charset="0"/>
              </a:rPr>
              <a:t>B</a:t>
            </a:r>
          </a:p>
        </p:txBody>
      </p:sp>
      <p:graphicFrame>
        <p:nvGraphicFramePr>
          <p:cNvPr id="739337" name="Object 9">
            <a:extLst>
              <a:ext uri="{FF2B5EF4-FFF2-40B4-BE49-F238E27FC236}">
                <a16:creationId xmlns:a16="http://schemas.microsoft.com/office/drawing/2014/main" id="{581B62A2-EFCA-4A00-8C1F-1CBF378E6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503139"/>
              </p:ext>
            </p:extLst>
          </p:nvPr>
        </p:nvGraphicFramePr>
        <p:xfrm>
          <a:off x="3978275" y="1806575"/>
          <a:ext cx="19875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4" imgW="774360" imgH="203040" progId="Equation.3">
                  <p:embed/>
                </p:oleObj>
              </mc:Choice>
              <mc:Fallback>
                <p:oleObj name="Equation" r:id="rId4" imgW="774360" imgH="203040" progId="Equation.3">
                  <p:embed/>
                  <p:pic>
                    <p:nvPicPr>
                      <p:cNvPr id="739337" name="Object 9">
                        <a:extLst>
                          <a:ext uri="{FF2B5EF4-FFF2-40B4-BE49-F238E27FC236}">
                            <a16:creationId xmlns:a16="http://schemas.microsoft.com/office/drawing/2014/main" id="{581B62A2-EFCA-4A00-8C1F-1CBF378E6C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1806575"/>
                        <a:ext cx="19875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9338" name="Text Box 10">
            <a:extLst>
              <a:ext uri="{FF2B5EF4-FFF2-40B4-BE49-F238E27FC236}">
                <a16:creationId xmlns:a16="http://schemas.microsoft.com/office/drawing/2014/main" id="{0D3392B3-4E09-4DAC-8DA7-17CBE3E8E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544" y="4502151"/>
            <a:ext cx="324426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5544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>
            <a:extLst>
              <a:ext uri="{FF2B5EF4-FFF2-40B4-BE49-F238E27FC236}">
                <a16:creationId xmlns:a16="http://schemas.microsoft.com/office/drawing/2014/main" id="{0D33120A-4A42-44F3-8F5A-6E22E8400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probability</a:t>
            </a:r>
          </a:p>
        </p:txBody>
      </p:sp>
      <p:sp>
        <p:nvSpPr>
          <p:cNvPr id="741379" name="Rectangle 3">
            <a:extLst>
              <a:ext uri="{FF2B5EF4-FFF2-40B4-BE49-F238E27FC236}">
                <a16:creationId xmlns:a16="http://schemas.microsoft.com/office/drawing/2014/main" id="{288E1419-7D56-4569-A6BC-60A896EA6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1"/>
            <a:ext cx="8229600" cy="4525963"/>
          </a:xfrm>
        </p:spPr>
        <p:txBody>
          <a:bodyPr/>
          <a:lstStyle/>
          <a:p>
            <a:r>
              <a:rPr lang="en-US" altLang="en-US" sz="2400"/>
              <a:t>The </a:t>
            </a:r>
            <a:r>
              <a:rPr lang="en-US" altLang="en-US" sz="2400" b="1"/>
              <a:t>joint probability</a:t>
            </a:r>
            <a:r>
              <a:rPr lang="en-US" altLang="en-US" sz="2400"/>
              <a:t> of two events A and B P(A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/>
              <a:t>B), or simply P(A, B) is the probability that event A and B occur at the same time.</a:t>
            </a:r>
          </a:p>
          <a:p>
            <a:r>
              <a:rPr lang="en-US" altLang="en-US" sz="2400"/>
              <a:t>The </a:t>
            </a:r>
            <a:r>
              <a:rPr lang="en-US" altLang="en-US" sz="2400" b="1"/>
              <a:t>conditional probability</a:t>
            </a:r>
            <a:r>
              <a:rPr lang="en-US" altLang="en-US" sz="2400"/>
              <a:t> of P(A|B) is the probability that A occurs given B occurred.</a:t>
            </a:r>
          </a:p>
          <a:p>
            <a:pPr algn="ctr">
              <a:buFontTx/>
              <a:buNone/>
            </a:pPr>
            <a:r>
              <a:rPr lang="en-US" altLang="en-US" sz="2400"/>
              <a:t>P(A | B) = P(A 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/>
              <a:t> B) / P(B)</a:t>
            </a:r>
          </a:p>
          <a:p>
            <a:pPr algn="ctr">
              <a:buFontTx/>
              <a:buNone/>
            </a:pPr>
            <a:r>
              <a:rPr lang="en-US" altLang="en-US" sz="2400"/>
              <a:t> &lt;=&gt; P(A 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/>
              <a:t> B) = P(A | B) P(B) </a:t>
            </a:r>
          </a:p>
          <a:p>
            <a:pPr algn="ctr">
              <a:buFontTx/>
              <a:buNone/>
            </a:pPr>
            <a:r>
              <a:rPr lang="en-US" altLang="en-US" sz="2400"/>
              <a:t>&lt;=&gt; P(A 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/>
              <a:t> B) = P(B|A) P(A)</a:t>
            </a:r>
          </a:p>
          <a:p>
            <a:pPr algn="ctr">
              <a:buFontTx/>
              <a:buNone/>
            </a:pPr>
            <a:endParaRPr lang="en-US" altLang="en-US" sz="2400"/>
          </a:p>
        </p:txBody>
      </p:sp>
      <p:pic>
        <p:nvPicPr>
          <p:cNvPr id="741380" name="Picture 4">
            <a:extLst>
              <a:ext uri="{FF2B5EF4-FFF2-40B4-BE49-F238E27FC236}">
                <a16:creationId xmlns:a16="http://schemas.microsoft.com/office/drawing/2014/main" id="{414E16AC-0623-4A6C-ABCB-183DBE710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8" y="4681538"/>
            <a:ext cx="52578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98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3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>
            <a:extLst>
              <a:ext uri="{FF2B5EF4-FFF2-40B4-BE49-F238E27FC236}">
                <a16:creationId xmlns:a16="http://schemas.microsoft.com/office/drawing/2014/main" id="{2E1BFC26-E65D-46F5-8B20-61AA4E38E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43427" name="Rectangle 3">
            <a:extLst>
              <a:ext uri="{FF2B5EF4-FFF2-40B4-BE49-F238E27FC236}">
                <a16:creationId xmlns:a16="http://schemas.microsoft.com/office/drawing/2014/main" id="{12D55738-C9C8-4D30-A3C7-5CF29F0BE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Roll a die</a:t>
            </a:r>
          </a:p>
          <a:p>
            <a:pPr lvl="1"/>
            <a:r>
              <a:rPr lang="en-US" altLang="en-US"/>
              <a:t>If I tell you the number is less than 4</a:t>
            </a:r>
          </a:p>
          <a:p>
            <a:pPr lvl="1"/>
            <a:r>
              <a:rPr lang="en-US" altLang="en-US"/>
              <a:t>What is the probability of an even number?</a:t>
            </a:r>
          </a:p>
          <a:p>
            <a:pPr lvl="2"/>
            <a:r>
              <a:rPr lang="en-US" altLang="en-US"/>
              <a:t>P(d = even | d &lt; 4) = P(d = even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>
                <a:cs typeface="Arial" panose="020B0604020202020204" pitchFamily="34" charset="0"/>
              </a:rPr>
              <a:t> d &lt; 4) / P(d &lt; 4)</a:t>
            </a:r>
          </a:p>
          <a:p>
            <a:pPr lvl="2"/>
            <a:r>
              <a:rPr lang="en-US" altLang="en-US">
                <a:cs typeface="Arial" panose="020B0604020202020204" pitchFamily="34" charset="0"/>
              </a:rPr>
              <a:t>P(d = 2) / P(d = 1, 2, or 3) = (1/6) / (3/6) = 1/3</a:t>
            </a:r>
          </a:p>
          <a:p>
            <a:pPr lvl="2"/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2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>
            <a:extLst>
              <a:ext uri="{FF2B5EF4-FFF2-40B4-BE49-F238E27FC236}">
                <a16:creationId xmlns:a16="http://schemas.microsoft.com/office/drawing/2014/main" id="{18658B2A-205E-44DB-B06C-A50FE2095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Independence</a:t>
            </a:r>
          </a:p>
        </p:txBody>
      </p:sp>
      <p:sp>
        <p:nvSpPr>
          <p:cNvPr id="745475" name="Rectangle 3">
            <a:extLst>
              <a:ext uri="{FF2B5EF4-FFF2-40B4-BE49-F238E27FC236}">
                <a16:creationId xmlns:a16="http://schemas.microsoft.com/office/drawing/2014/main" id="{22FEF0DB-08BA-4B2A-80B1-6A243B7E5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54817"/>
            <a:ext cx="8915400" cy="3777622"/>
          </a:xfrm>
        </p:spPr>
        <p:txBody>
          <a:bodyPr/>
          <a:lstStyle/>
          <a:p>
            <a:r>
              <a:rPr lang="en-US" altLang="en-US" i="1" dirty="0"/>
              <a:t>A</a:t>
            </a:r>
            <a:r>
              <a:rPr lang="en-US" altLang="en-US" dirty="0"/>
              <a:t> and </a:t>
            </a:r>
            <a:r>
              <a:rPr lang="en-US" altLang="en-US" i="1" dirty="0"/>
              <a:t>B</a:t>
            </a:r>
            <a:r>
              <a:rPr lang="en-US" altLang="en-US" dirty="0"/>
              <a:t> are </a:t>
            </a:r>
            <a:r>
              <a:rPr lang="en-US" altLang="en-US" i="1" dirty="0"/>
              <a:t>independent </a:t>
            </a:r>
            <a:r>
              <a:rPr lang="en-US" altLang="en-US" dirty="0" err="1"/>
              <a:t>iff</a:t>
            </a:r>
            <a:r>
              <a:rPr lang="en-US" altLang="en-US" dirty="0"/>
              <a:t>: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Therefore, if </a:t>
            </a:r>
            <a:r>
              <a:rPr lang="en-US" altLang="en-US" i="1" dirty="0"/>
              <a:t>A</a:t>
            </a:r>
            <a:r>
              <a:rPr lang="en-US" altLang="en-US" dirty="0"/>
              <a:t> and </a:t>
            </a:r>
            <a:r>
              <a:rPr lang="en-US" altLang="en-US" i="1" dirty="0"/>
              <a:t>B</a:t>
            </a:r>
            <a:r>
              <a:rPr lang="en-US" altLang="en-US" dirty="0"/>
              <a:t> are independent:</a:t>
            </a:r>
          </a:p>
        </p:txBody>
      </p:sp>
      <p:graphicFrame>
        <p:nvGraphicFramePr>
          <p:cNvPr id="745476" name="Object 4">
            <a:extLst>
              <a:ext uri="{FF2B5EF4-FFF2-40B4-BE49-F238E27FC236}">
                <a16:creationId xmlns:a16="http://schemas.microsoft.com/office/drawing/2014/main" id="{7D16FE93-9561-4DA5-8C0D-1AB77F8248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2057401"/>
          <a:ext cx="2057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4" imgW="1002960" imgH="203040" progId="Equation.3">
                  <p:embed/>
                </p:oleObj>
              </mc:Choice>
              <mc:Fallback>
                <p:oleObj name="Equation" r:id="rId4" imgW="1002960" imgH="203040" progId="Equation.3">
                  <p:embed/>
                  <p:pic>
                    <p:nvPicPr>
                      <p:cNvPr id="745476" name="Object 4">
                        <a:extLst>
                          <a:ext uri="{FF2B5EF4-FFF2-40B4-BE49-F238E27FC236}">
                            <a16:creationId xmlns:a16="http://schemas.microsoft.com/office/drawing/2014/main" id="{7D16FE93-9561-4DA5-8C0D-1AB77F8248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1"/>
                        <a:ext cx="2057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5477" name="Object 5">
            <a:extLst>
              <a:ext uri="{FF2B5EF4-FFF2-40B4-BE49-F238E27FC236}">
                <a16:creationId xmlns:a16="http://schemas.microsoft.com/office/drawing/2014/main" id="{94812BD6-A11A-4AB5-8ACF-CEE35634EB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2590801"/>
          <a:ext cx="2057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Equation" r:id="rId6" imgW="1002960" imgH="203040" progId="Equation.3">
                  <p:embed/>
                </p:oleObj>
              </mc:Choice>
              <mc:Fallback>
                <p:oleObj name="Equation" r:id="rId6" imgW="1002960" imgH="203040" progId="Equation.3">
                  <p:embed/>
                  <p:pic>
                    <p:nvPicPr>
                      <p:cNvPr id="745477" name="Object 5">
                        <a:extLst>
                          <a:ext uri="{FF2B5EF4-FFF2-40B4-BE49-F238E27FC236}">
                            <a16:creationId xmlns:a16="http://schemas.microsoft.com/office/drawing/2014/main" id="{94812BD6-A11A-4AB5-8ACF-CEE35634EB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1"/>
                        <a:ext cx="2057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5478" name="Object 6">
            <a:extLst>
              <a:ext uri="{FF2B5EF4-FFF2-40B4-BE49-F238E27FC236}">
                <a16:creationId xmlns:a16="http://schemas.microsoft.com/office/drawing/2014/main" id="{A037A227-E561-4014-AA28-E0F788321A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810000"/>
          <a:ext cx="38242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8" imgW="1739880" imgH="419040" progId="Equation.3">
                  <p:embed/>
                </p:oleObj>
              </mc:Choice>
              <mc:Fallback>
                <p:oleObj name="Equation" r:id="rId8" imgW="1739880" imgH="419040" progId="Equation.3">
                  <p:embed/>
                  <p:pic>
                    <p:nvPicPr>
                      <p:cNvPr id="745478" name="Object 6">
                        <a:extLst>
                          <a:ext uri="{FF2B5EF4-FFF2-40B4-BE49-F238E27FC236}">
                            <a16:creationId xmlns:a16="http://schemas.microsoft.com/office/drawing/2014/main" id="{A037A227-E561-4014-AA28-E0F788321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10000"/>
                        <a:ext cx="382428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5479" name="Object 7">
            <a:extLst>
              <a:ext uri="{FF2B5EF4-FFF2-40B4-BE49-F238E27FC236}">
                <a16:creationId xmlns:a16="http://schemas.microsoft.com/office/drawing/2014/main" id="{BF2C1075-2CC8-4711-8258-7AFEF547A9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953000"/>
          <a:ext cx="35052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10" imgW="1384200" imgH="203040" progId="Equation.3">
                  <p:embed/>
                </p:oleObj>
              </mc:Choice>
              <mc:Fallback>
                <p:oleObj name="Equation" r:id="rId10" imgW="1384200" imgH="203040" progId="Equation.3">
                  <p:embed/>
                  <p:pic>
                    <p:nvPicPr>
                      <p:cNvPr id="745479" name="Object 7">
                        <a:extLst>
                          <a:ext uri="{FF2B5EF4-FFF2-40B4-BE49-F238E27FC236}">
                            <a16:creationId xmlns:a16="http://schemas.microsoft.com/office/drawing/2014/main" id="{BF2C1075-2CC8-4711-8258-7AFEF547A9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953000"/>
                        <a:ext cx="35052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5480" name="Text Box 8">
            <a:extLst>
              <a:ext uri="{FF2B5EF4-FFF2-40B4-BE49-F238E27FC236}">
                <a16:creationId xmlns:a16="http://schemas.microsoft.com/office/drawing/2014/main" id="{35C06BEB-625F-4911-A21C-D43FB0583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850" y="2224089"/>
            <a:ext cx="4880160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These two constraints are logically equivalent</a:t>
            </a:r>
          </a:p>
        </p:txBody>
      </p:sp>
    </p:spTree>
    <p:extLst>
      <p:ext uri="{BB962C8B-B14F-4D97-AF65-F5344CB8AC3E}">
        <p14:creationId xmlns:p14="http://schemas.microsoft.com/office/powerpoint/2010/main" val="333389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>
            <a:extLst>
              <a:ext uri="{FF2B5EF4-FFF2-40B4-BE49-F238E27FC236}">
                <a16:creationId xmlns:a16="http://schemas.microsoft.com/office/drawing/2014/main" id="{696E1E1D-1765-4B0A-91B8-35C5FA650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747523" name="Rectangle 3">
            <a:extLst>
              <a:ext uri="{FF2B5EF4-FFF2-40B4-BE49-F238E27FC236}">
                <a16:creationId xmlns:a16="http://schemas.microsoft.com/office/drawing/2014/main" id="{4CDF9338-86F4-4E49-9446-A538C2B97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Are P(d = even) and P(d &lt; 4) independent?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P(d = even and d &lt; 4) = 1/6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P(d = even) = ½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P(d &lt; 4) = ½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½ * ½ &gt; 1/6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If your die actually has 8 faces, will P(d = even) and P(d &lt; 5) be independent?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Are P(even in first roll) and P(even in second roll) independent?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Playing card, are the suit and rank independent?</a:t>
            </a:r>
          </a:p>
        </p:txBody>
      </p:sp>
    </p:spTree>
    <p:extLst>
      <p:ext uri="{BB962C8B-B14F-4D97-AF65-F5344CB8AC3E}">
        <p14:creationId xmlns:p14="http://schemas.microsoft.com/office/powerpoint/2010/main" val="96031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>
            <a:extLst>
              <a:ext uri="{FF2B5EF4-FFF2-40B4-BE49-F238E27FC236}">
                <a16:creationId xmlns:a16="http://schemas.microsoft.com/office/drawing/2014/main" id="{C3873FD5-F8BD-4A55-A183-ED03CB79B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Theorem of total probability</a:t>
            </a:r>
          </a:p>
        </p:txBody>
      </p:sp>
      <p:sp>
        <p:nvSpPr>
          <p:cNvPr id="749571" name="Rectangle 3">
            <a:extLst>
              <a:ext uri="{FF2B5EF4-FFF2-40B4-BE49-F238E27FC236}">
                <a16:creationId xmlns:a16="http://schemas.microsoft.com/office/drawing/2014/main" id="{0C4C1450-D73E-4D6B-94F4-D12530FEA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4525962"/>
          </a:xfrm>
        </p:spPr>
        <p:txBody>
          <a:bodyPr/>
          <a:lstStyle/>
          <a:p>
            <a:r>
              <a:rPr lang="en-US" altLang="en-US" sz="2000" dirty="0"/>
              <a:t>Let B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, B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…, B</a:t>
            </a:r>
            <a:r>
              <a:rPr lang="en-US" altLang="en-US" sz="2000" baseline="-25000" dirty="0"/>
              <a:t>N</a:t>
            </a:r>
            <a:r>
              <a:rPr lang="en-US" altLang="en-US" sz="2000" dirty="0"/>
              <a:t> be mutually exclusive events whose union equals the sample space S. We refer to these sets as a partition of S.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dirty="0"/>
              <a:t>An event A can be represented as: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pic>
        <p:nvPicPr>
          <p:cNvPr id="749572" name="Picture 4">
            <a:extLst>
              <a:ext uri="{FF2B5EF4-FFF2-40B4-BE49-F238E27FC236}">
                <a16:creationId xmlns:a16="http://schemas.microsoft.com/office/drawing/2014/main" id="{4FE33E32-BADE-44BE-A855-E4CEF9CE2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06" y="4142362"/>
            <a:ext cx="71628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9573" name="Picture 5">
            <a:extLst>
              <a:ext uri="{FF2B5EF4-FFF2-40B4-BE49-F238E27FC236}">
                <a16:creationId xmlns:a16="http://schemas.microsoft.com/office/drawing/2014/main" id="{3F6AB722-8E88-4F1E-AC55-9B31223D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44714"/>
            <a:ext cx="3352800" cy="17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9574" name="Rectangle 6">
            <a:extLst>
              <a:ext uri="{FF2B5EF4-FFF2-40B4-BE49-F238E27FC236}">
                <a16:creationId xmlns:a16="http://schemas.microsoft.com/office/drawing/2014/main" id="{C4A8F078-769E-49F9-8159-210AEAA67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32351"/>
            <a:ext cx="81534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5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Since B</a:t>
            </a:r>
            <a:r>
              <a:rPr lang="en-US" altLang="en-US" sz="2000" baseline="-25000"/>
              <a:t>1</a:t>
            </a:r>
            <a:r>
              <a:rPr lang="en-US" altLang="en-US" sz="2000"/>
              <a:t>, B</a:t>
            </a:r>
            <a:r>
              <a:rPr lang="en-US" altLang="en-US" sz="2000" baseline="-25000"/>
              <a:t>2</a:t>
            </a:r>
            <a:r>
              <a:rPr lang="en-US" altLang="en-US" sz="2000"/>
              <a:t>, …, B</a:t>
            </a:r>
            <a:r>
              <a:rPr lang="en-US" altLang="en-US" sz="2000" baseline="-25000"/>
              <a:t>N</a:t>
            </a:r>
            <a:r>
              <a:rPr lang="en-US" altLang="en-US" sz="2000"/>
              <a:t> are mutually exclusive, then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</a:rPr>
              <a:t>	P(A) = P(A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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</a:t>
            </a:r>
            <a:r>
              <a:rPr lang="en-US" altLang="en-US" sz="2000">
                <a:solidFill>
                  <a:srgbClr val="0033CC"/>
                </a:solidFill>
              </a:rPr>
              <a:t>P(A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</a:rPr>
              <a:t>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…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</a:rPr>
              <a:t>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And therefore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</a:rPr>
              <a:t>	P(A) = 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…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		=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en-US" sz="2000" baseline="-25000">
                <a:solidFill>
                  <a:srgbClr val="0033CC"/>
                </a:solidFill>
                <a:cs typeface="Arial" panose="020B0604020202020204" pitchFamily="34" charset="0"/>
              </a:rPr>
              <a:t>i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 P(A | B</a:t>
            </a:r>
            <a:r>
              <a:rPr lang="en-US" altLang="en-US" sz="2000" baseline="-25000">
                <a:solidFill>
                  <a:srgbClr val="0033CC"/>
                </a:solidFill>
                <a:cs typeface="Arial" panose="020B0604020202020204" pitchFamily="34" charset="0"/>
              </a:rPr>
              <a:t>i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* </a:t>
            </a:r>
            <a:r>
              <a:rPr lang="en-US" altLang="en-US">
                <a:solidFill>
                  <a:srgbClr val="0033CC"/>
                </a:solidFill>
              </a:rPr>
              <a:t>P(B</a:t>
            </a:r>
            <a:r>
              <a:rPr lang="en-US" altLang="en-US" baseline="-25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749575" name="Text Box 7">
            <a:extLst>
              <a:ext uri="{FF2B5EF4-FFF2-40B4-BE49-F238E27FC236}">
                <a16:creationId xmlns:a16="http://schemas.microsoft.com/office/drawing/2014/main" id="{75BB8B03-B138-4880-A5D2-F59B5F1F2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3" y="6315075"/>
            <a:ext cx="34002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Exhaustive conditionalization</a:t>
            </a:r>
          </a:p>
        </p:txBody>
      </p:sp>
      <p:sp>
        <p:nvSpPr>
          <p:cNvPr id="749576" name="Text Box 8">
            <a:extLst>
              <a:ext uri="{FF2B5EF4-FFF2-40B4-BE49-F238E27FC236}">
                <a16:creationId xmlns:a16="http://schemas.microsoft.com/office/drawing/2014/main" id="{745537AE-0D4E-45C3-92FF-23F1E582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951" y="5257800"/>
            <a:ext cx="18870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Marginalization</a:t>
            </a:r>
          </a:p>
        </p:txBody>
      </p:sp>
    </p:spTree>
    <p:extLst>
      <p:ext uri="{BB962C8B-B14F-4D97-AF65-F5344CB8AC3E}">
        <p14:creationId xmlns:p14="http://schemas.microsoft.com/office/powerpoint/2010/main" val="76758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9571" grpId="0" build="p"/>
      <p:bldP spid="749575" grpId="0"/>
      <p:bldP spid="7495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>
            <a:extLst>
              <a:ext uri="{FF2B5EF4-FFF2-40B4-BE49-F238E27FC236}">
                <a16:creationId xmlns:a16="http://schemas.microsoft.com/office/drawing/2014/main" id="{244D4560-DF1F-4C73-A07B-7C987ED6A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51619" name="Rectangle 3">
            <a:extLst>
              <a:ext uri="{FF2B5EF4-FFF2-40B4-BE49-F238E27FC236}">
                <a16:creationId xmlns:a16="http://schemas.microsoft.com/office/drawing/2014/main" id="{9EFE4265-3B6E-4143-B056-11779D5296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loaded die: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P(6) = 0.5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P(1) = … = P(5) = 0.1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 of even number?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   P(even)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= P(even | d &lt; 6) * P (d&lt;6) +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P(even | d = 6) * P (d=6)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= 2/5 * 0.5 + 1 * 0.5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= 0.7</a:t>
            </a:r>
          </a:p>
        </p:txBody>
      </p:sp>
    </p:spTree>
    <p:extLst>
      <p:ext uri="{BB962C8B-B14F-4D97-AF65-F5344CB8AC3E}">
        <p14:creationId xmlns:p14="http://schemas.microsoft.com/office/powerpoint/2010/main" val="92867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>
            <a:extLst>
              <a:ext uri="{FF2B5EF4-FFF2-40B4-BE49-F238E27FC236}">
                <a16:creationId xmlns:a16="http://schemas.microsoft.com/office/drawing/2014/main" id="{DEC37789-4F9D-40C4-B2EB-C83CBEAB8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example</a:t>
            </a:r>
          </a:p>
        </p:txBody>
      </p:sp>
      <p:sp>
        <p:nvSpPr>
          <p:cNvPr id="753667" name="Rectangle 3">
            <a:extLst>
              <a:ext uri="{FF2B5EF4-FFF2-40B4-BE49-F238E27FC236}">
                <a16:creationId xmlns:a16="http://schemas.microsoft.com/office/drawing/2014/main" id="{400F3131-CA76-4F29-BACC-9108ED2E31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box of dice:</a:t>
            </a:r>
          </a:p>
          <a:p>
            <a:pPr lvl="1"/>
            <a:r>
              <a:rPr lang="en-US" altLang="en-US"/>
              <a:t>99% fair</a:t>
            </a:r>
          </a:p>
          <a:p>
            <a:pPr lvl="1"/>
            <a:r>
              <a:rPr lang="en-US" altLang="en-US"/>
              <a:t>1% loaded</a:t>
            </a:r>
          </a:p>
          <a:p>
            <a:pPr lvl="2"/>
            <a:r>
              <a:rPr lang="en-US" altLang="en-US"/>
              <a:t>P(6) = 0.5.</a:t>
            </a:r>
          </a:p>
          <a:p>
            <a:pPr lvl="2"/>
            <a:r>
              <a:rPr lang="en-US" altLang="en-US"/>
              <a:t>P(1) = … = P(5) = 0.1</a:t>
            </a:r>
          </a:p>
          <a:p>
            <a:pPr lvl="1"/>
            <a:r>
              <a:rPr lang="en-US" altLang="en-US"/>
              <a:t>Randomly pick a die and roll, P(6)?</a:t>
            </a:r>
          </a:p>
          <a:p>
            <a:r>
              <a:rPr lang="en-US" altLang="en-US"/>
              <a:t>P(6) = P(6 | F) * P(F) + P(6 | L) * P(L)</a:t>
            </a:r>
          </a:p>
          <a:p>
            <a:pPr lvl="1"/>
            <a:r>
              <a:rPr lang="en-US" altLang="en-US"/>
              <a:t>1/6 * 0.99 + 0.5 * 0.01 = 0.17</a:t>
            </a:r>
          </a:p>
        </p:txBody>
      </p:sp>
    </p:spTree>
    <p:extLst>
      <p:ext uri="{BB962C8B-B14F-4D97-AF65-F5344CB8AC3E}">
        <p14:creationId xmlns:p14="http://schemas.microsoft.com/office/powerpoint/2010/main" val="2478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7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637</Words>
  <Application>Microsoft Office PowerPoint</Application>
  <PresentationFormat>Widescreen</PresentationFormat>
  <Paragraphs>85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Wingdings 3</vt:lpstr>
      <vt:lpstr>Wisp</vt:lpstr>
      <vt:lpstr>Equation</vt:lpstr>
      <vt:lpstr>Probability Basics</vt:lpstr>
      <vt:lpstr>Probabilistic Calculus</vt:lpstr>
      <vt:lpstr>Conditional probability</vt:lpstr>
      <vt:lpstr>Example</vt:lpstr>
      <vt:lpstr>Independence</vt:lpstr>
      <vt:lpstr>Examples</vt:lpstr>
      <vt:lpstr>Theorem of total probability</vt:lpstr>
      <vt:lpstr>Example</vt:lpstr>
      <vt:lpstr>Another 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107</cp:revision>
  <dcterms:created xsi:type="dcterms:W3CDTF">2016-08-31T19:16:09Z</dcterms:created>
  <dcterms:modified xsi:type="dcterms:W3CDTF">2020-02-01T00:13:54Z</dcterms:modified>
</cp:coreProperties>
</file>