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420" r:id="rId2"/>
    <p:sldId id="418" r:id="rId3"/>
    <p:sldId id="417"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63" d="100"/>
          <a:sy n="63" d="100"/>
        </p:scale>
        <p:origin x="102" y="13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41E65F-3C9D-4AC9-89F5-390E3D97661A}" type="datetimeFigureOut">
              <a:rPr lang="en-US" smtClean="0"/>
              <a:pPr/>
              <a:t>4/10/2022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6DF614-E641-4A77-8CEE-07AA86329388}" type="slidenum">
              <a:rPr lang="en-US" smtClean="0"/>
              <a:pPr/>
              <a:t>‹#›</a:t>
            </a:fld>
            <a:endParaRPr lang="en-US"/>
          </a:p>
        </p:txBody>
      </p:sp>
    </p:spTree>
    <p:extLst>
      <p:ext uri="{BB962C8B-B14F-4D97-AF65-F5344CB8AC3E}">
        <p14:creationId xmlns:p14="http://schemas.microsoft.com/office/powerpoint/2010/main" val="1653023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4/10/2022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8F45-8872-49E9-8A5C-3FF09932DEAE}"/>
              </a:ext>
            </a:extLst>
          </p:cNvPr>
          <p:cNvSpPr>
            <a:spLocks noGrp="1"/>
          </p:cNvSpPr>
          <p:nvPr>
            <p:ph type="title"/>
          </p:nvPr>
        </p:nvSpPr>
        <p:spPr/>
        <p:txBody>
          <a:bodyPr/>
          <a:lstStyle/>
          <a:p>
            <a:r>
              <a:rPr lang="en-US" dirty="0"/>
              <a:t>History</a:t>
            </a:r>
          </a:p>
        </p:txBody>
      </p:sp>
      <p:sp>
        <p:nvSpPr>
          <p:cNvPr id="3" name="Content Placeholder 2">
            <a:extLst>
              <a:ext uri="{FF2B5EF4-FFF2-40B4-BE49-F238E27FC236}">
                <a16:creationId xmlns:a16="http://schemas.microsoft.com/office/drawing/2014/main" id="{FDCABF9F-217E-4CB2-B51D-51248178F754}"/>
              </a:ext>
            </a:extLst>
          </p:cNvPr>
          <p:cNvSpPr>
            <a:spLocks noGrp="1"/>
          </p:cNvSpPr>
          <p:nvPr>
            <p:ph idx="1"/>
          </p:nvPr>
        </p:nvSpPr>
        <p:spPr/>
        <p:txBody>
          <a:bodyPr/>
          <a:lstStyle/>
          <a:p>
            <a:r>
              <a:rPr lang="en-US" dirty="0"/>
              <a:t>Markov studied Markov processes in the early 20th century, publishing his first paper on the topic in 1906.</a:t>
            </a:r>
          </a:p>
          <a:p>
            <a:r>
              <a:rPr lang="en-US" dirty="0"/>
              <a:t>Markov processes in continuous time were discovered long before Andrey Markov's work in the early 20th century in the form of the Poisson process.</a:t>
            </a:r>
          </a:p>
          <a:p>
            <a:r>
              <a:rPr lang="en-US" dirty="0"/>
              <a:t>Markov was interested in studying an extension of independent random sequences, motivated by a disagreement with Pavel Nekrasov who claimed independence was necessary for the weak law of large numbers to hold.</a:t>
            </a:r>
          </a:p>
        </p:txBody>
      </p:sp>
      <p:pic>
        <p:nvPicPr>
          <p:cNvPr id="5" name="Picture 4" descr="A person wearing a suit and tie&#10;&#10;Description automatically generated">
            <a:extLst>
              <a:ext uri="{FF2B5EF4-FFF2-40B4-BE49-F238E27FC236}">
                <a16:creationId xmlns:a16="http://schemas.microsoft.com/office/drawing/2014/main" id="{4425902B-73EC-4E48-930D-1925C6A597D6}"/>
              </a:ext>
            </a:extLst>
          </p:cNvPr>
          <p:cNvPicPr>
            <a:picLocks noChangeAspect="1"/>
          </p:cNvPicPr>
          <p:nvPr/>
        </p:nvPicPr>
        <p:blipFill>
          <a:blip r:embed="rId2"/>
          <a:stretch>
            <a:fillRect/>
          </a:stretch>
        </p:blipFill>
        <p:spPr>
          <a:xfrm>
            <a:off x="10478233" y="103823"/>
            <a:ext cx="1561367" cy="2029777"/>
          </a:xfrm>
          <a:prstGeom prst="rect">
            <a:avLst/>
          </a:prstGeom>
        </p:spPr>
      </p:pic>
    </p:spTree>
    <p:extLst>
      <p:ext uri="{BB962C8B-B14F-4D97-AF65-F5344CB8AC3E}">
        <p14:creationId xmlns:p14="http://schemas.microsoft.com/office/powerpoint/2010/main" val="4006058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D8A36-4D1E-4D1D-8ED0-69128A01FBB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4005DA7-CE94-4ACE-A1AA-C4351F5E2789}"/>
              </a:ext>
            </a:extLst>
          </p:cNvPr>
          <p:cNvSpPr>
            <a:spLocks noGrp="1"/>
          </p:cNvSpPr>
          <p:nvPr>
            <p:ph idx="1"/>
          </p:nvPr>
        </p:nvSpPr>
        <p:spPr/>
        <p:txBody>
          <a:bodyPr>
            <a:normAutofit/>
          </a:bodyPr>
          <a:lstStyle/>
          <a:p>
            <a:r>
              <a:rPr lang="en-US" dirty="0"/>
              <a:t>A Markov process is a stochastic process that satisfies the Markov property (sometimes characterized as "</a:t>
            </a:r>
            <a:r>
              <a:rPr lang="en-US" dirty="0" err="1"/>
              <a:t>memorylessness</a:t>
            </a:r>
            <a:r>
              <a:rPr lang="en-US" dirty="0"/>
              <a:t>"). </a:t>
            </a:r>
          </a:p>
          <a:p>
            <a:r>
              <a:rPr lang="en-US" dirty="0"/>
              <a:t>In simpler terms, a Markov process is a process for which one can make predictions for its future based solely on its present state just as well as one could knowing the process's full history. In other words, conditional on the present state of the system, its future and past states are independent. </a:t>
            </a:r>
          </a:p>
          <a:p>
            <a:endParaRPr lang="en-US" dirty="0"/>
          </a:p>
          <a:p>
            <a:endParaRPr lang="en-US" dirty="0"/>
          </a:p>
        </p:txBody>
      </p:sp>
    </p:spTree>
    <p:extLst>
      <p:ext uri="{BB962C8B-B14F-4D97-AF65-F5344CB8AC3E}">
        <p14:creationId xmlns:p14="http://schemas.microsoft.com/office/powerpoint/2010/main" val="2289672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D750B-2D83-4F91-8804-5F3F3CFD09F2}"/>
              </a:ext>
            </a:extLst>
          </p:cNvPr>
          <p:cNvSpPr>
            <a:spLocks noGrp="1"/>
          </p:cNvSpPr>
          <p:nvPr>
            <p:ph type="title"/>
          </p:nvPr>
        </p:nvSpPr>
        <p:spPr/>
        <p:txBody>
          <a:bodyPr/>
          <a:lstStyle/>
          <a:p>
            <a:r>
              <a:rPr lang="en-US" dirty="0"/>
              <a:t>Markov Chains</a:t>
            </a:r>
          </a:p>
        </p:txBody>
      </p:sp>
      <p:sp>
        <p:nvSpPr>
          <p:cNvPr id="3" name="Content Placeholder 2">
            <a:extLst>
              <a:ext uri="{FF2B5EF4-FFF2-40B4-BE49-F238E27FC236}">
                <a16:creationId xmlns:a16="http://schemas.microsoft.com/office/drawing/2014/main" id="{0C931E55-BA07-4DD2-814A-2CA37625D161}"/>
              </a:ext>
            </a:extLst>
          </p:cNvPr>
          <p:cNvSpPr>
            <a:spLocks noGrp="1"/>
          </p:cNvSpPr>
          <p:nvPr>
            <p:ph idx="1"/>
          </p:nvPr>
        </p:nvSpPr>
        <p:spPr>
          <a:xfrm>
            <a:off x="2589212" y="2133600"/>
            <a:ext cx="8150977" cy="3777622"/>
          </a:xfrm>
        </p:spPr>
        <p:txBody>
          <a:bodyPr/>
          <a:lstStyle/>
          <a:p>
            <a:r>
              <a:rPr lang="en-US" dirty="0"/>
              <a:t>A Markov chain is a stochastic model describing a sequence of possible events in which the probability of each event depends only on the state attained in the previous event.</a:t>
            </a:r>
          </a:p>
        </p:txBody>
      </p:sp>
      <p:pic>
        <p:nvPicPr>
          <p:cNvPr id="4" name="Picture 3">
            <a:extLst>
              <a:ext uri="{FF2B5EF4-FFF2-40B4-BE49-F238E27FC236}">
                <a16:creationId xmlns:a16="http://schemas.microsoft.com/office/drawing/2014/main" id="{07DD4F4B-6E88-43FC-B84B-3BE67A14D57F}"/>
              </a:ext>
            </a:extLst>
          </p:cNvPr>
          <p:cNvPicPr>
            <a:picLocks noChangeAspect="1"/>
          </p:cNvPicPr>
          <p:nvPr/>
        </p:nvPicPr>
        <p:blipFill>
          <a:blip r:embed="rId2"/>
          <a:stretch>
            <a:fillRect/>
          </a:stretch>
        </p:blipFill>
        <p:spPr>
          <a:xfrm>
            <a:off x="5869090" y="3080378"/>
            <a:ext cx="6322910" cy="3777622"/>
          </a:xfrm>
          <a:prstGeom prst="rect">
            <a:avLst/>
          </a:prstGeom>
        </p:spPr>
      </p:pic>
    </p:spTree>
    <p:extLst>
      <p:ext uri="{BB962C8B-B14F-4D97-AF65-F5344CB8AC3E}">
        <p14:creationId xmlns:p14="http://schemas.microsoft.com/office/powerpoint/2010/main" val="120829857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592</TotalTime>
  <Words>190</Words>
  <Application>Microsoft Office PowerPoint</Application>
  <PresentationFormat>Widescreen</PresentationFormat>
  <Paragraphs>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Wingdings 3</vt:lpstr>
      <vt:lpstr>Wisp</vt:lpstr>
      <vt:lpstr>History</vt:lpstr>
      <vt:lpstr>PowerPoint Presentation</vt:lpstr>
      <vt:lpstr>Markov Chains</vt:lpstr>
    </vt:vector>
  </TitlesOfParts>
  <Company>California State University, Bakersfield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Chengwei Lei</dc:creator>
  <cp:lastModifiedBy>Chengwei Lei</cp:lastModifiedBy>
  <cp:revision>108</cp:revision>
  <dcterms:created xsi:type="dcterms:W3CDTF">2016-08-31T19:16:09Z</dcterms:created>
  <dcterms:modified xsi:type="dcterms:W3CDTF">2022-04-11T06:12:07Z</dcterms:modified>
</cp:coreProperties>
</file>