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3"/>
  </p:notesMasterIdLst>
  <p:sldIdLst>
    <p:sldId id="414" r:id="rId2"/>
    <p:sldId id="415" r:id="rId3"/>
    <p:sldId id="416" r:id="rId4"/>
    <p:sldId id="411" r:id="rId5"/>
    <p:sldId id="346" r:id="rId6"/>
    <p:sldId id="347" r:id="rId7"/>
    <p:sldId id="348" r:id="rId8"/>
    <p:sldId id="349" r:id="rId9"/>
    <p:sldId id="350" r:id="rId10"/>
    <p:sldId id="351" r:id="rId11"/>
    <p:sldId id="352" r:id="rId12"/>
    <p:sldId id="353" r:id="rId13"/>
    <p:sldId id="354" r:id="rId14"/>
    <p:sldId id="355" r:id="rId15"/>
    <p:sldId id="356" r:id="rId16"/>
    <p:sldId id="357" r:id="rId17"/>
    <p:sldId id="358" r:id="rId18"/>
    <p:sldId id="359" r:id="rId19"/>
    <p:sldId id="360" r:id="rId20"/>
    <p:sldId id="361" r:id="rId21"/>
    <p:sldId id="417" r:id="rId22"/>
    <p:sldId id="367" r:id="rId23"/>
    <p:sldId id="368" r:id="rId24"/>
    <p:sldId id="369" r:id="rId25"/>
    <p:sldId id="418" r:id="rId26"/>
    <p:sldId id="370" r:id="rId27"/>
    <p:sldId id="371" r:id="rId28"/>
    <p:sldId id="372" r:id="rId29"/>
    <p:sldId id="373" r:id="rId30"/>
    <p:sldId id="419" r:id="rId31"/>
    <p:sldId id="374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68" d="100"/>
          <a:sy n="68" d="100"/>
        </p:scale>
        <p:origin x="66" y="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1E65F-3C9D-4AC9-89F5-390E3D97661A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DF614-E641-4A77-8CEE-07AA863293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23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F7B10A4-F00A-4703-A2BC-5ED4F99CDE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ADA56E-AE75-4E9F-BF8B-2301AA17C3D3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549890" name="Rectangle 2">
            <a:extLst>
              <a:ext uri="{FF2B5EF4-FFF2-40B4-BE49-F238E27FC236}">
                <a16:creationId xmlns:a16="http://schemas.microsoft.com/office/drawing/2014/main" id="{FDD825E6-1DAE-4709-A0C4-A4B7CC8AC5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>
            <a:extLst>
              <a:ext uri="{FF2B5EF4-FFF2-40B4-BE49-F238E27FC236}">
                <a16:creationId xmlns:a16="http://schemas.microsoft.com/office/drawing/2014/main" id="{9E81B95E-B310-4DB3-82A2-CB30326CD9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33195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A6847D4-0CDC-4FEA-B374-11A85FA226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AFF894-EA3D-40F5-B878-CE4CC32CB953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523266" name="Rectangle 2">
            <a:extLst>
              <a:ext uri="{FF2B5EF4-FFF2-40B4-BE49-F238E27FC236}">
                <a16:creationId xmlns:a16="http://schemas.microsoft.com/office/drawing/2014/main" id="{DD088170-38F9-4D7A-BFA7-2CD68E9009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>
            <a:extLst>
              <a:ext uri="{FF2B5EF4-FFF2-40B4-BE49-F238E27FC236}">
                <a16:creationId xmlns:a16="http://schemas.microsoft.com/office/drawing/2014/main" id="{68CC789A-982F-4E14-B242-D8CCA93848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2180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BBA96F9-3DA7-4231-A862-D7D1C90C5F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5E78DF-520D-47C7-A562-E08FB5CE0C22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592898" name="Rectangle 2">
            <a:extLst>
              <a:ext uri="{FF2B5EF4-FFF2-40B4-BE49-F238E27FC236}">
                <a16:creationId xmlns:a16="http://schemas.microsoft.com/office/drawing/2014/main" id="{A35D0E8E-79A0-41E5-A7D0-35D9067FCC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2899" name="Rectangle 3">
            <a:extLst>
              <a:ext uri="{FF2B5EF4-FFF2-40B4-BE49-F238E27FC236}">
                <a16:creationId xmlns:a16="http://schemas.microsoft.com/office/drawing/2014/main" id="{1CF54716-574E-40EF-8CCB-5C7C434F73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2800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2A7D678-F04B-4DEC-80D3-6653DB5BFC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7FBF9F-09D2-4321-A190-9E0733719208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701442" name="Rectangle 2">
            <a:extLst>
              <a:ext uri="{FF2B5EF4-FFF2-40B4-BE49-F238E27FC236}">
                <a16:creationId xmlns:a16="http://schemas.microsoft.com/office/drawing/2014/main" id="{8642256D-4EDC-4195-95A5-8890031E57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1443" name="Rectangle 3">
            <a:extLst>
              <a:ext uri="{FF2B5EF4-FFF2-40B4-BE49-F238E27FC236}">
                <a16:creationId xmlns:a16="http://schemas.microsoft.com/office/drawing/2014/main" id="{A77D8575-1ABC-42D8-93ED-C0AA893ED7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05806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D9BCE57-FA0D-4757-B014-0ECE21DE06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276F5B-C5E3-4F4E-9676-DC1D5C35B59E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525314" name="Rectangle 2">
            <a:extLst>
              <a:ext uri="{FF2B5EF4-FFF2-40B4-BE49-F238E27FC236}">
                <a16:creationId xmlns:a16="http://schemas.microsoft.com/office/drawing/2014/main" id="{69CF31D6-4AD4-4B7F-9A19-C44C4EDDF2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5315" name="Rectangle 3">
            <a:extLst>
              <a:ext uri="{FF2B5EF4-FFF2-40B4-BE49-F238E27FC236}">
                <a16:creationId xmlns:a16="http://schemas.microsoft.com/office/drawing/2014/main" id="{23AE58AE-A5F2-408D-A446-D8B2664BE3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48735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C48B605-03B7-4FCC-B928-01C8B760B4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2D1683-E3DA-4A27-8EEE-CDABBEBE0712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527362" name="Rectangle 2">
            <a:extLst>
              <a:ext uri="{FF2B5EF4-FFF2-40B4-BE49-F238E27FC236}">
                <a16:creationId xmlns:a16="http://schemas.microsoft.com/office/drawing/2014/main" id="{07250F60-BB90-47DF-8129-CB7EE9406A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7363" name="Rectangle 3">
            <a:extLst>
              <a:ext uri="{FF2B5EF4-FFF2-40B4-BE49-F238E27FC236}">
                <a16:creationId xmlns:a16="http://schemas.microsoft.com/office/drawing/2014/main" id="{5FD5CDE9-6A5D-47EC-B926-4DF3F64946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3935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526B5F6-1D42-44F0-98EF-9B795C3CE4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81EADD-7322-4559-A82B-BE9DE9A607EB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535554" name="Rectangle 2">
            <a:extLst>
              <a:ext uri="{FF2B5EF4-FFF2-40B4-BE49-F238E27FC236}">
                <a16:creationId xmlns:a16="http://schemas.microsoft.com/office/drawing/2014/main" id="{5BBA959C-1537-4774-93B6-D05B4ECA84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>
            <a:extLst>
              <a:ext uri="{FF2B5EF4-FFF2-40B4-BE49-F238E27FC236}">
                <a16:creationId xmlns:a16="http://schemas.microsoft.com/office/drawing/2014/main" id="{D5DCF104-9295-43F5-A638-6477ACE2AD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05026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E4B6471-26C2-46C3-9E0A-6CCE389DC0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88CDA5-5F28-433B-8B35-851A930248B6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537602" name="Rectangle 2">
            <a:extLst>
              <a:ext uri="{FF2B5EF4-FFF2-40B4-BE49-F238E27FC236}">
                <a16:creationId xmlns:a16="http://schemas.microsoft.com/office/drawing/2014/main" id="{AEC5C7B4-8477-4642-A778-721BEB5A1E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7603" name="Rectangle 3">
            <a:extLst>
              <a:ext uri="{FF2B5EF4-FFF2-40B4-BE49-F238E27FC236}">
                <a16:creationId xmlns:a16="http://schemas.microsoft.com/office/drawing/2014/main" id="{DD30BB7C-9503-42B6-AF31-7A48E0569F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44899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D31642C-238E-4C17-A97C-F75981795C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AE0772-87F2-413F-A98F-FA10F0BBEE95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541698" name="Rectangle 2">
            <a:extLst>
              <a:ext uri="{FF2B5EF4-FFF2-40B4-BE49-F238E27FC236}">
                <a16:creationId xmlns:a16="http://schemas.microsoft.com/office/drawing/2014/main" id="{96B180E4-FC73-4B98-BCF9-B4754D8148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1699" name="Rectangle 3">
            <a:extLst>
              <a:ext uri="{FF2B5EF4-FFF2-40B4-BE49-F238E27FC236}">
                <a16:creationId xmlns:a16="http://schemas.microsoft.com/office/drawing/2014/main" id="{86B56ACC-F4CC-4868-88F6-F52E6407BC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28321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66C4EE9-4337-4EA4-B4A3-9AB923C412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15A8DD-45FE-4DDE-9C79-BD03E790A60F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543746" name="Rectangle 2">
            <a:extLst>
              <a:ext uri="{FF2B5EF4-FFF2-40B4-BE49-F238E27FC236}">
                <a16:creationId xmlns:a16="http://schemas.microsoft.com/office/drawing/2014/main" id="{3B3F5F6B-C3AF-4D1F-AD21-754B9DCA13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3747" name="Rectangle 3">
            <a:extLst>
              <a:ext uri="{FF2B5EF4-FFF2-40B4-BE49-F238E27FC236}">
                <a16:creationId xmlns:a16="http://schemas.microsoft.com/office/drawing/2014/main" id="{40232700-5454-48D7-AC16-D55D1688FE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61356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EA9B194-13BF-491D-8CD3-4C1D6924CE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4BE469-763C-46A3-9331-0A9C7AC600C9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705538" name="Rectangle 2">
            <a:extLst>
              <a:ext uri="{FF2B5EF4-FFF2-40B4-BE49-F238E27FC236}">
                <a16:creationId xmlns:a16="http://schemas.microsoft.com/office/drawing/2014/main" id="{646D31FF-6081-4080-90E6-BDD2CB52FF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5539" name="Rectangle 3">
            <a:extLst>
              <a:ext uri="{FF2B5EF4-FFF2-40B4-BE49-F238E27FC236}">
                <a16:creationId xmlns:a16="http://schemas.microsoft.com/office/drawing/2014/main" id="{68F34D2A-8079-4764-8B55-A6650AE86B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9734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87CB5C3-9695-409C-B7B0-E10E55F8D2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1E172D-C4A7-4C02-97C6-241EFDC68738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551938" name="Rectangle 2">
            <a:extLst>
              <a:ext uri="{FF2B5EF4-FFF2-40B4-BE49-F238E27FC236}">
                <a16:creationId xmlns:a16="http://schemas.microsoft.com/office/drawing/2014/main" id="{91A1D174-4EC1-42D9-B761-7144DDDC15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>
            <a:extLst>
              <a:ext uri="{FF2B5EF4-FFF2-40B4-BE49-F238E27FC236}">
                <a16:creationId xmlns:a16="http://schemas.microsoft.com/office/drawing/2014/main" id="{454F5493-CE27-42B0-AA51-D5B12BE779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36956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31031BD-FBDB-4EB3-BC99-5B2FCB0DD9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09DC6B-82D9-46BF-AE30-7A29B09CD2F8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580610" name="Rectangle 2">
            <a:extLst>
              <a:ext uri="{FF2B5EF4-FFF2-40B4-BE49-F238E27FC236}">
                <a16:creationId xmlns:a16="http://schemas.microsoft.com/office/drawing/2014/main" id="{76D16529-7930-49E8-AE4D-D81C387C5E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0611" name="Rectangle 3">
            <a:extLst>
              <a:ext uri="{FF2B5EF4-FFF2-40B4-BE49-F238E27FC236}">
                <a16:creationId xmlns:a16="http://schemas.microsoft.com/office/drawing/2014/main" id="{215B40C6-E209-4531-8952-2F9FBF217C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88131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824737B-BC6D-4232-BFF0-71DA3D9AF1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F236BD-745C-46BB-9E68-882E12507404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584706" name="Rectangle 2">
            <a:extLst>
              <a:ext uri="{FF2B5EF4-FFF2-40B4-BE49-F238E27FC236}">
                <a16:creationId xmlns:a16="http://schemas.microsoft.com/office/drawing/2014/main" id="{90657F7E-D031-436D-B7C8-75FD17A478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>
            <a:extLst>
              <a:ext uri="{FF2B5EF4-FFF2-40B4-BE49-F238E27FC236}">
                <a16:creationId xmlns:a16="http://schemas.microsoft.com/office/drawing/2014/main" id="{1C6DBFA2-0D3D-44CD-9366-AE18481E31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92492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9EB79A1-97B4-4404-9BC7-0E8F1734EE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402DB8-A643-4845-AFA6-E21E063A9D32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560130" name="Rectangle 2">
            <a:extLst>
              <a:ext uri="{FF2B5EF4-FFF2-40B4-BE49-F238E27FC236}">
                <a16:creationId xmlns:a16="http://schemas.microsoft.com/office/drawing/2014/main" id="{CFA7F347-02A1-4556-9FC2-2A42836E9C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0131" name="Rectangle 3">
            <a:extLst>
              <a:ext uri="{FF2B5EF4-FFF2-40B4-BE49-F238E27FC236}">
                <a16:creationId xmlns:a16="http://schemas.microsoft.com/office/drawing/2014/main" id="{CE02BE9D-65A2-4D52-9D7B-43BAD267ED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09534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1FC07C2-0D8D-4103-8924-E3DB5ED207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E7436F-F4EE-4018-9D27-3D3A1BAE1362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703490" name="Rectangle 2">
            <a:extLst>
              <a:ext uri="{FF2B5EF4-FFF2-40B4-BE49-F238E27FC236}">
                <a16:creationId xmlns:a16="http://schemas.microsoft.com/office/drawing/2014/main" id="{85D16546-F726-430E-8933-52A24D6CF0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1" name="Rectangle 3">
            <a:extLst>
              <a:ext uri="{FF2B5EF4-FFF2-40B4-BE49-F238E27FC236}">
                <a16:creationId xmlns:a16="http://schemas.microsoft.com/office/drawing/2014/main" id="{17D27124-CE5F-411C-B3C6-B5BE3B9DB3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04680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9596A33-8F3B-4BEB-82DA-A85EDEE1E7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0EF275-468E-4B80-A438-A5EB894B6565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586754" name="Rectangle 2">
            <a:extLst>
              <a:ext uri="{FF2B5EF4-FFF2-40B4-BE49-F238E27FC236}">
                <a16:creationId xmlns:a16="http://schemas.microsoft.com/office/drawing/2014/main" id="{98D2EAD1-EEF5-40FB-96C7-34B8AA1D85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>
            <a:extLst>
              <a:ext uri="{FF2B5EF4-FFF2-40B4-BE49-F238E27FC236}">
                <a16:creationId xmlns:a16="http://schemas.microsoft.com/office/drawing/2014/main" id="{ED6B99BB-5C88-4BA5-9D98-46573972A0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26197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DA84FB8-F699-45AB-A986-1718353AC9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540919-8575-45D1-B290-38F799E2586C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566274" name="Rectangle 2">
            <a:extLst>
              <a:ext uri="{FF2B5EF4-FFF2-40B4-BE49-F238E27FC236}">
                <a16:creationId xmlns:a16="http://schemas.microsoft.com/office/drawing/2014/main" id="{8EE8B2A6-8624-491D-B4ED-148D01130E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6275" name="Rectangle 3">
            <a:extLst>
              <a:ext uri="{FF2B5EF4-FFF2-40B4-BE49-F238E27FC236}">
                <a16:creationId xmlns:a16="http://schemas.microsoft.com/office/drawing/2014/main" id="{D5579341-AB30-412C-B8BF-59ACE5CE16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91736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5088C83-C003-48AB-8E0B-4D20C77760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E1B136-F341-4EC9-BF4D-C6D0A626809F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564226" name="Rectangle 2">
            <a:extLst>
              <a:ext uri="{FF2B5EF4-FFF2-40B4-BE49-F238E27FC236}">
                <a16:creationId xmlns:a16="http://schemas.microsoft.com/office/drawing/2014/main" id="{27C7CC97-210E-4C12-A01E-15C939F988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4227" name="Rectangle 3">
            <a:extLst>
              <a:ext uri="{FF2B5EF4-FFF2-40B4-BE49-F238E27FC236}">
                <a16:creationId xmlns:a16="http://schemas.microsoft.com/office/drawing/2014/main" id="{B3B70759-5A7A-4D0A-A443-15309035F8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64374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414B483-951F-4E7B-81B3-D2C02B6E95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EFC319-7C95-4EBD-8393-B17AB56ED4AD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723970" name="Rectangle 2">
            <a:extLst>
              <a:ext uri="{FF2B5EF4-FFF2-40B4-BE49-F238E27FC236}">
                <a16:creationId xmlns:a16="http://schemas.microsoft.com/office/drawing/2014/main" id="{98FD00D7-BD90-4440-95D5-24DA82DB37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3971" name="Rectangle 3">
            <a:extLst>
              <a:ext uri="{FF2B5EF4-FFF2-40B4-BE49-F238E27FC236}">
                <a16:creationId xmlns:a16="http://schemas.microsoft.com/office/drawing/2014/main" id="{285178D3-9432-4438-AB77-DA05CB706A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2074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8A0FE8F-F6D5-4DC7-95AE-263277A127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D3F529-270A-41C0-899D-96CC594E9999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578562" name="Rectangle 2">
            <a:extLst>
              <a:ext uri="{FF2B5EF4-FFF2-40B4-BE49-F238E27FC236}">
                <a16:creationId xmlns:a16="http://schemas.microsoft.com/office/drawing/2014/main" id="{B8DFFBD7-AEFC-4B49-8854-2390025DF5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8563" name="Rectangle 3">
            <a:extLst>
              <a:ext uri="{FF2B5EF4-FFF2-40B4-BE49-F238E27FC236}">
                <a16:creationId xmlns:a16="http://schemas.microsoft.com/office/drawing/2014/main" id="{248E7F16-291D-4A3D-A3F9-44CDBB6355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5274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0B2BE74-C651-4503-B968-9E47F50D31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A90333-EF07-4549-84B3-39D8529EB630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513026" name="Rectangle 2">
            <a:extLst>
              <a:ext uri="{FF2B5EF4-FFF2-40B4-BE49-F238E27FC236}">
                <a16:creationId xmlns:a16="http://schemas.microsoft.com/office/drawing/2014/main" id="{772E833F-50A1-49D3-B3EF-4A314EB6AC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3027" name="Rectangle 3">
            <a:extLst>
              <a:ext uri="{FF2B5EF4-FFF2-40B4-BE49-F238E27FC236}">
                <a16:creationId xmlns:a16="http://schemas.microsoft.com/office/drawing/2014/main" id="{D6AFFF7B-8127-49D8-BA0C-F819E83DFE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4091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B12299E-FDF6-4A48-84C7-5613C18256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CBACA2-C2AB-4233-B219-BA7D34C735C4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515074" name="Rectangle 2">
            <a:extLst>
              <a:ext uri="{FF2B5EF4-FFF2-40B4-BE49-F238E27FC236}">
                <a16:creationId xmlns:a16="http://schemas.microsoft.com/office/drawing/2014/main" id="{295FE219-3EDA-4631-8EB3-7E44DDE29C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5075" name="Rectangle 3">
            <a:extLst>
              <a:ext uri="{FF2B5EF4-FFF2-40B4-BE49-F238E27FC236}">
                <a16:creationId xmlns:a16="http://schemas.microsoft.com/office/drawing/2014/main" id="{622BF123-1894-4F43-9C14-48A290005F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8547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A33777B-E9EF-4F7C-8FAE-1ED1626630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12BBD8-AB07-421E-AEEC-114D84A9199E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517122" name="Rectangle 2">
            <a:extLst>
              <a:ext uri="{FF2B5EF4-FFF2-40B4-BE49-F238E27FC236}">
                <a16:creationId xmlns:a16="http://schemas.microsoft.com/office/drawing/2014/main" id="{898374AD-A770-4D0B-94ED-5C301F92DE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7123" name="Rectangle 3">
            <a:extLst>
              <a:ext uri="{FF2B5EF4-FFF2-40B4-BE49-F238E27FC236}">
                <a16:creationId xmlns:a16="http://schemas.microsoft.com/office/drawing/2014/main" id="{0E405A9B-2FED-4556-9900-65C5EC04B5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0827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7D68B0C-E560-4519-8850-3A3025670C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3D076E-9F68-4AB6-B4C4-09B81A94FA4B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590850" name="Rectangle 2">
            <a:extLst>
              <a:ext uri="{FF2B5EF4-FFF2-40B4-BE49-F238E27FC236}">
                <a16:creationId xmlns:a16="http://schemas.microsoft.com/office/drawing/2014/main" id="{50DB0624-9A6F-4361-94FF-984ABF314F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0851" name="Rectangle 3">
            <a:extLst>
              <a:ext uri="{FF2B5EF4-FFF2-40B4-BE49-F238E27FC236}">
                <a16:creationId xmlns:a16="http://schemas.microsoft.com/office/drawing/2014/main" id="{65582E7C-C87B-474B-92A6-4F08F8D0AB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8701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7317397-D746-4CE9-9393-F14D6D0A56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AC9AB8-075D-448B-8EAB-E38CD8268F50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519170" name="Rectangle 2">
            <a:extLst>
              <a:ext uri="{FF2B5EF4-FFF2-40B4-BE49-F238E27FC236}">
                <a16:creationId xmlns:a16="http://schemas.microsoft.com/office/drawing/2014/main" id="{F0D8FD5E-5741-437D-B903-3CC4342FF6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>
            <a:extLst>
              <a:ext uri="{FF2B5EF4-FFF2-40B4-BE49-F238E27FC236}">
                <a16:creationId xmlns:a16="http://schemas.microsoft.com/office/drawing/2014/main" id="{EE9A1799-2BEF-43F0-86EC-39E504999F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1074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FE9C60B-B80B-4269-97BC-01FE27F57A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404CA4-B95C-49EA-8441-A69F000D0A51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521218" name="Rectangle 2">
            <a:extLst>
              <a:ext uri="{FF2B5EF4-FFF2-40B4-BE49-F238E27FC236}">
                <a16:creationId xmlns:a16="http://schemas.microsoft.com/office/drawing/2014/main" id="{4270BE2A-42B4-4664-9359-97D2FE8558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1219" name="Rectangle 3">
            <a:extLst>
              <a:ext uri="{FF2B5EF4-FFF2-40B4-BE49-F238E27FC236}">
                <a16:creationId xmlns:a16="http://schemas.microsoft.com/office/drawing/2014/main" id="{F0C8A7A4-AA0E-43A2-8C65-C8B384D877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7058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>
            <a:extLst>
              <a:ext uri="{FF2B5EF4-FFF2-40B4-BE49-F238E27FC236}">
                <a16:creationId xmlns:a16="http://schemas.microsoft.com/office/drawing/2014/main" id="{B81BC096-839A-46ED-B92A-4CC325062E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Learning</a:t>
            </a:r>
          </a:p>
        </p:txBody>
      </p:sp>
      <p:sp>
        <p:nvSpPr>
          <p:cNvPr id="548867" name="Rectangle 3">
            <a:extLst>
              <a:ext uri="{FF2B5EF4-FFF2-40B4-BE49-F238E27FC236}">
                <a16:creationId xmlns:a16="http://schemas.microsoft.com/office/drawing/2014/main" id="{06EBBB02-2698-4115-90C9-81A8FD7355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When the state path is known</a:t>
            </a:r>
          </a:p>
          <a:p>
            <a:pPr lvl="1"/>
            <a:r>
              <a:rPr lang="en-US" altLang="en-US" dirty="0"/>
              <a:t>We’ve already done that</a:t>
            </a:r>
          </a:p>
          <a:p>
            <a:pPr lvl="1"/>
            <a:r>
              <a:rPr lang="en-US" altLang="en-US" dirty="0"/>
              <a:t>Estimate parameters from labeled data </a:t>
            </a:r>
          </a:p>
          <a:p>
            <a:pPr lvl="1"/>
            <a:r>
              <a:rPr lang="en-US" altLang="en-US" dirty="0"/>
              <a:t>“Supervised” learning</a:t>
            </a:r>
          </a:p>
          <a:p>
            <a:r>
              <a:rPr lang="en-US" altLang="en-US" dirty="0"/>
              <a:t>When the state path is unknown</a:t>
            </a:r>
          </a:p>
          <a:p>
            <a:pPr lvl="1"/>
            <a:r>
              <a:rPr lang="en-US" altLang="en-US" dirty="0"/>
              <a:t>Estimate parameters without labeled data</a:t>
            </a:r>
          </a:p>
          <a:p>
            <a:pPr lvl="1"/>
            <a:r>
              <a:rPr lang="en-US" altLang="en-US" dirty="0"/>
              <a:t>“unsupervised” learning</a:t>
            </a:r>
          </a:p>
        </p:txBody>
      </p:sp>
    </p:spTree>
    <p:extLst>
      <p:ext uri="{BB962C8B-B14F-4D97-AF65-F5344CB8AC3E}">
        <p14:creationId xmlns:p14="http://schemas.microsoft.com/office/powerpoint/2010/main" val="236559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>
            <a:extLst>
              <a:ext uri="{FF2B5EF4-FFF2-40B4-BE49-F238E27FC236}">
                <a16:creationId xmlns:a16="http://schemas.microsoft.com/office/drawing/2014/main" id="{C7750D9A-1DFC-46FF-AB7C-2DF170D242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forward algorithm</a:t>
            </a:r>
          </a:p>
        </p:txBody>
      </p:sp>
      <p:sp>
        <p:nvSpPr>
          <p:cNvPr id="520195" name="Rectangle 3">
            <a:extLst>
              <a:ext uri="{FF2B5EF4-FFF2-40B4-BE49-F238E27FC236}">
                <a16:creationId xmlns:a16="http://schemas.microsoft.com/office/drawing/2014/main" id="{6C0916E7-AF9F-466C-9747-E20979C7AD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600201"/>
            <a:ext cx="8305800" cy="4899025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2400"/>
              <a:t>We can compute f</a:t>
            </a:r>
            <a:r>
              <a:rPr lang="en-US" altLang="en-US" sz="2400" baseline="-25000"/>
              <a:t>k</a:t>
            </a:r>
            <a:r>
              <a:rPr lang="en-US" altLang="en-US" sz="2400"/>
              <a:t>(i) for all k, i, using dynamic programming!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b="1" u="sng"/>
              <a:t>Initialization:</a:t>
            </a:r>
            <a:r>
              <a:rPr lang="en-US" altLang="en-US" sz="2400"/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/>
              <a:t>	f</a:t>
            </a:r>
            <a:r>
              <a:rPr lang="en-US" altLang="en-US" sz="2400" baseline="-25000"/>
              <a:t>0</a:t>
            </a:r>
            <a:r>
              <a:rPr lang="en-US" altLang="en-US" sz="2400"/>
              <a:t>(0) = 1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/>
              <a:t>	f</a:t>
            </a:r>
            <a:r>
              <a:rPr lang="en-US" altLang="en-US" sz="2400" baseline="-25000"/>
              <a:t>k</a:t>
            </a:r>
            <a:r>
              <a:rPr lang="en-US" altLang="en-US" sz="2400"/>
              <a:t>(0) = 0, for all k &gt; 0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b="1" u="sng"/>
              <a:t>Iteration: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/>
              <a:t>	f</a:t>
            </a:r>
            <a:r>
              <a:rPr lang="en-US" altLang="en-US" sz="2400" baseline="-25000"/>
              <a:t>k</a:t>
            </a:r>
            <a:r>
              <a:rPr lang="en-US" altLang="en-US" sz="2400"/>
              <a:t>(i) = e</a:t>
            </a:r>
            <a:r>
              <a:rPr lang="en-US" altLang="en-US" sz="2400" baseline="-25000"/>
              <a:t>k</a:t>
            </a:r>
            <a:r>
              <a:rPr lang="en-US" altLang="en-US" sz="2400"/>
              <a:t>(x</a:t>
            </a:r>
            <a:r>
              <a:rPr lang="en-US" altLang="en-US" sz="2400" baseline="-25000"/>
              <a:t>i</a:t>
            </a:r>
            <a:r>
              <a:rPr lang="en-US" altLang="en-US" sz="2400"/>
              <a:t>) </a:t>
            </a:r>
            <a:r>
              <a:rPr lang="en-US" altLang="en-US">
                <a:sym typeface="Symbol" panose="05050102010706020507" pitchFamily="18" charset="2"/>
              </a:rPr>
              <a:t></a:t>
            </a:r>
            <a:r>
              <a:rPr lang="en-US" altLang="en-US" baseline="-25000">
                <a:sym typeface="Symbol" panose="05050102010706020507" pitchFamily="18" charset="2"/>
              </a:rPr>
              <a:t>j</a:t>
            </a:r>
            <a:r>
              <a:rPr lang="en-US" altLang="en-US">
                <a:sym typeface="Symbol" panose="05050102010706020507" pitchFamily="18" charset="2"/>
              </a:rPr>
              <a:t> </a:t>
            </a:r>
            <a:r>
              <a:rPr lang="en-US" altLang="en-US" sz="2400">
                <a:sym typeface="Symbol" panose="05050102010706020507" pitchFamily="18" charset="2"/>
              </a:rPr>
              <a:t>f</a:t>
            </a:r>
            <a:r>
              <a:rPr lang="en-US" altLang="en-US" sz="2400" baseline="-25000">
                <a:sym typeface="Symbol" panose="05050102010706020507" pitchFamily="18" charset="2"/>
              </a:rPr>
              <a:t>j</a:t>
            </a:r>
            <a:r>
              <a:rPr lang="en-US" altLang="en-US" sz="2400">
                <a:sym typeface="Symbol" panose="05050102010706020507" pitchFamily="18" charset="2"/>
              </a:rPr>
              <a:t>(i-1) a</a:t>
            </a:r>
            <a:r>
              <a:rPr lang="en-US" altLang="en-US" sz="2400" baseline="-25000">
                <a:sym typeface="Symbol" panose="05050102010706020507" pitchFamily="18" charset="2"/>
              </a:rPr>
              <a:t>jk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>
              <a:sym typeface="Symbol" panose="05050102010706020507" pitchFamily="18" charset="2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b="1" u="sng">
                <a:sym typeface="Symbol" panose="05050102010706020507" pitchFamily="18" charset="2"/>
              </a:rPr>
              <a:t>Termination:</a:t>
            </a:r>
            <a:endParaRPr lang="en-US" altLang="en-US" sz="240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/>
              <a:t>	Prob(x) = </a:t>
            </a:r>
            <a:r>
              <a:rPr lang="en-US" altLang="en-US">
                <a:sym typeface="Symbol" panose="05050102010706020507" pitchFamily="18" charset="2"/>
              </a:rPr>
              <a:t></a:t>
            </a:r>
            <a:r>
              <a:rPr lang="en-US" altLang="en-US" baseline="-25000">
                <a:sym typeface="Symbol" panose="05050102010706020507" pitchFamily="18" charset="2"/>
              </a:rPr>
              <a:t>k</a:t>
            </a:r>
            <a:r>
              <a:rPr lang="en-US" altLang="en-US">
                <a:sym typeface="Symbol" panose="05050102010706020507" pitchFamily="18" charset="2"/>
              </a:rPr>
              <a:t> </a:t>
            </a:r>
            <a:r>
              <a:rPr lang="en-US" altLang="en-US" sz="2400">
                <a:sym typeface="Symbol" panose="05050102010706020507" pitchFamily="18" charset="2"/>
              </a:rPr>
              <a:t>f</a:t>
            </a:r>
            <a:r>
              <a:rPr lang="en-US" altLang="en-US" sz="2400" baseline="-25000">
                <a:sym typeface="Symbol" panose="05050102010706020507" pitchFamily="18" charset="2"/>
              </a:rPr>
              <a:t>k</a:t>
            </a:r>
            <a:r>
              <a:rPr lang="en-US" altLang="en-US" sz="2400">
                <a:sym typeface="Symbol" panose="05050102010706020507" pitchFamily="18" charset="2"/>
              </a:rPr>
              <a:t>(N)</a:t>
            </a: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47652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0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20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20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20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20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20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20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>
            <a:extLst>
              <a:ext uri="{FF2B5EF4-FFF2-40B4-BE49-F238E27FC236}">
                <a16:creationId xmlns:a16="http://schemas.microsoft.com/office/drawing/2014/main" id="{CEA77273-B44C-4860-901D-0B11D248CE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Relation between Forward and Viterbi</a:t>
            </a:r>
          </a:p>
        </p:txBody>
      </p:sp>
      <p:sp>
        <p:nvSpPr>
          <p:cNvPr id="522243" name="Rectangle 3">
            <a:extLst>
              <a:ext uri="{FF2B5EF4-FFF2-40B4-BE49-F238E27FC236}">
                <a16:creationId xmlns:a16="http://schemas.microsoft.com/office/drawing/2014/main" id="{4A686A0F-85D0-472B-8A4C-F65C77C0E5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600200"/>
            <a:ext cx="3886200" cy="4495800"/>
          </a:xfrm>
          <a:noFill/>
          <a:ln/>
        </p:spPr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</a:rPr>
              <a:t>VITERBI (in prob space)</a:t>
            </a:r>
          </a:p>
          <a:p>
            <a:pPr>
              <a:buFontTx/>
              <a:buNone/>
            </a:pPr>
            <a:endParaRPr lang="en-US" altLang="en-US" b="1" u="sng"/>
          </a:p>
          <a:p>
            <a:pPr>
              <a:buFontTx/>
              <a:buNone/>
            </a:pPr>
            <a:r>
              <a:rPr lang="en-US" altLang="en-US" b="1" u="sng"/>
              <a:t>Initialization:</a:t>
            </a:r>
          </a:p>
          <a:p>
            <a:pPr>
              <a:buFontTx/>
              <a:buNone/>
            </a:pPr>
            <a:r>
              <a:rPr lang="en-US" altLang="en-US"/>
              <a:t>	P</a:t>
            </a:r>
            <a:r>
              <a:rPr lang="en-US" altLang="en-US" baseline="-25000"/>
              <a:t>0</a:t>
            </a:r>
            <a:r>
              <a:rPr lang="en-US" altLang="en-US"/>
              <a:t>(0) = 1</a:t>
            </a:r>
          </a:p>
          <a:p>
            <a:pPr>
              <a:buFontTx/>
              <a:buNone/>
            </a:pPr>
            <a:r>
              <a:rPr lang="en-US" altLang="en-US"/>
              <a:t>	P</a:t>
            </a:r>
            <a:r>
              <a:rPr lang="en-US" altLang="en-US" baseline="-25000"/>
              <a:t>k</a:t>
            </a:r>
            <a:r>
              <a:rPr lang="en-US" altLang="en-US"/>
              <a:t>(0) = 0, for all k &gt; 0</a:t>
            </a:r>
          </a:p>
          <a:p>
            <a:pPr>
              <a:buFontTx/>
              <a:buNone/>
            </a:pPr>
            <a:endParaRPr lang="en-US" altLang="en-US"/>
          </a:p>
          <a:p>
            <a:pPr>
              <a:buFontTx/>
              <a:buNone/>
            </a:pPr>
            <a:r>
              <a:rPr lang="en-US" altLang="en-US" b="1" u="sng"/>
              <a:t>Iteration:</a:t>
            </a:r>
          </a:p>
          <a:p>
            <a:pPr>
              <a:buFontTx/>
              <a:buNone/>
            </a:pPr>
            <a:endParaRPr lang="en-US" altLang="en-US" b="1" u="sng"/>
          </a:p>
          <a:p>
            <a:pPr>
              <a:buFontTx/>
              <a:buNone/>
            </a:pPr>
            <a:r>
              <a:rPr lang="en-US" altLang="en-US"/>
              <a:t>	P</a:t>
            </a:r>
            <a:r>
              <a:rPr lang="en-US" altLang="en-US" baseline="-25000"/>
              <a:t>k</a:t>
            </a:r>
            <a:r>
              <a:rPr lang="en-US" altLang="en-US"/>
              <a:t>(i) 	= e</a:t>
            </a:r>
            <a:r>
              <a:rPr lang="en-US" altLang="en-US" baseline="-25000"/>
              <a:t>k</a:t>
            </a:r>
            <a:r>
              <a:rPr lang="en-US" altLang="en-US"/>
              <a:t>(x</a:t>
            </a:r>
            <a:r>
              <a:rPr lang="en-US" altLang="en-US" baseline="-25000"/>
              <a:t>i</a:t>
            </a:r>
            <a:r>
              <a:rPr lang="en-US" altLang="en-US"/>
              <a:t>) </a:t>
            </a:r>
            <a:r>
              <a:rPr lang="en-US" altLang="en-US" sz="2400"/>
              <a:t> </a:t>
            </a:r>
            <a:r>
              <a:rPr lang="en-US" altLang="en-US" b="1">
                <a:solidFill>
                  <a:srgbClr val="CC0000"/>
                </a:solidFill>
              </a:rPr>
              <a:t>max</a:t>
            </a:r>
            <a:r>
              <a:rPr lang="en-US" altLang="en-US" b="1" baseline="-25000">
                <a:solidFill>
                  <a:srgbClr val="CC0000"/>
                </a:solidFill>
              </a:rPr>
              <a:t>j</a:t>
            </a:r>
            <a:r>
              <a:rPr lang="en-US" altLang="en-US">
                <a:solidFill>
                  <a:srgbClr val="CC0000"/>
                </a:solidFill>
              </a:rPr>
              <a:t> </a:t>
            </a:r>
            <a:r>
              <a:rPr lang="en-US" altLang="en-US"/>
              <a:t>P</a:t>
            </a:r>
            <a:r>
              <a:rPr lang="en-US" altLang="en-US" baseline="-25000"/>
              <a:t>j</a:t>
            </a:r>
            <a:r>
              <a:rPr lang="en-US" altLang="en-US"/>
              <a:t>(i-1) a</a:t>
            </a:r>
            <a:r>
              <a:rPr lang="en-US" altLang="en-US" baseline="-25000"/>
              <a:t>jk</a:t>
            </a:r>
            <a:r>
              <a:rPr lang="en-US" altLang="en-US"/>
              <a:t> </a:t>
            </a:r>
          </a:p>
          <a:p>
            <a:pPr>
              <a:buFontTx/>
              <a:buNone/>
            </a:pPr>
            <a:endParaRPr lang="en-US" altLang="en-US"/>
          </a:p>
          <a:p>
            <a:pPr>
              <a:buFontTx/>
              <a:buNone/>
            </a:pPr>
            <a:r>
              <a:rPr lang="en-US" altLang="en-US" b="1" u="sng"/>
              <a:t>Termination:</a:t>
            </a:r>
          </a:p>
          <a:p>
            <a:pPr>
              <a:buFontTx/>
              <a:buNone/>
            </a:pPr>
            <a:endParaRPr lang="en-US" altLang="en-US" b="1" u="sng"/>
          </a:p>
          <a:p>
            <a:pPr>
              <a:buFontTx/>
              <a:buNone/>
            </a:pPr>
            <a:r>
              <a:rPr lang="en-US" altLang="en-US"/>
              <a:t>	Prob(x, </a:t>
            </a:r>
            <a:r>
              <a:rPr lang="en-US" altLang="en-US">
                <a:sym typeface="Symbol" panose="05050102010706020507" pitchFamily="18" charset="2"/>
              </a:rPr>
              <a:t>*) = </a:t>
            </a:r>
            <a:r>
              <a:rPr lang="en-US" altLang="en-US" sz="2400">
                <a:sym typeface="Symbol" panose="05050102010706020507" pitchFamily="18" charset="2"/>
              </a:rPr>
              <a:t> </a:t>
            </a:r>
            <a:r>
              <a:rPr lang="en-US" altLang="en-US" b="1">
                <a:solidFill>
                  <a:srgbClr val="CC0000"/>
                </a:solidFill>
                <a:sym typeface="Symbol" panose="05050102010706020507" pitchFamily="18" charset="2"/>
              </a:rPr>
              <a:t>max</a:t>
            </a:r>
            <a:r>
              <a:rPr lang="en-US" altLang="en-US" b="1" baseline="-25000">
                <a:solidFill>
                  <a:srgbClr val="CC0000"/>
                </a:solidFill>
                <a:sym typeface="Symbol" panose="05050102010706020507" pitchFamily="18" charset="2"/>
              </a:rPr>
              <a:t>k</a:t>
            </a:r>
            <a:r>
              <a:rPr lang="en-US" altLang="en-US" b="1">
                <a:solidFill>
                  <a:srgbClr val="CC0000"/>
                </a:solidFill>
                <a:sym typeface="Symbol" panose="05050102010706020507" pitchFamily="18" charset="2"/>
              </a:rPr>
              <a:t> </a:t>
            </a:r>
            <a:r>
              <a:rPr lang="en-US" altLang="en-US">
                <a:sym typeface="Symbol" panose="05050102010706020507" pitchFamily="18" charset="2"/>
              </a:rPr>
              <a:t>P</a:t>
            </a:r>
            <a:r>
              <a:rPr lang="en-US" altLang="en-US" baseline="-25000">
                <a:sym typeface="Symbol" panose="05050102010706020507" pitchFamily="18" charset="2"/>
              </a:rPr>
              <a:t>k</a:t>
            </a:r>
            <a:r>
              <a:rPr lang="en-US" altLang="en-US">
                <a:sym typeface="Symbol" panose="05050102010706020507" pitchFamily="18" charset="2"/>
              </a:rPr>
              <a:t>(N)</a:t>
            </a:r>
          </a:p>
        </p:txBody>
      </p:sp>
      <p:sp>
        <p:nvSpPr>
          <p:cNvPr id="522244" name="Rectangle 4">
            <a:extLst>
              <a:ext uri="{FF2B5EF4-FFF2-40B4-BE49-F238E27FC236}">
                <a16:creationId xmlns:a16="http://schemas.microsoft.com/office/drawing/2014/main" id="{BBE636D6-027C-48A7-9C31-A4C0212FB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4464" y="1600200"/>
            <a:ext cx="348932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400"/>
              <a:t>		</a:t>
            </a:r>
            <a:r>
              <a:rPr lang="en-US" altLang="en-US" sz="2400" b="1">
                <a:solidFill>
                  <a:schemeClr val="accent2"/>
                </a:solidFill>
              </a:rPr>
              <a:t>FORWARD</a:t>
            </a:r>
          </a:p>
          <a:p>
            <a:pPr>
              <a:buFontTx/>
              <a:buNone/>
            </a:pPr>
            <a:endParaRPr lang="en-US" altLang="en-US" sz="1800" b="1" u="sng"/>
          </a:p>
          <a:p>
            <a:pPr>
              <a:buFontTx/>
              <a:buNone/>
            </a:pPr>
            <a:r>
              <a:rPr lang="en-US" altLang="en-US" sz="1800" b="1" u="sng"/>
              <a:t>Initialization:</a:t>
            </a:r>
            <a:r>
              <a:rPr lang="en-US" altLang="en-US" sz="1800"/>
              <a:t>	</a:t>
            </a:r>
          </a:p>
          <a:p>
            <a:pPr>
              <a:buFontTx/>
              <a:buNone/>
            </a:pPr>
            <a:r>
              <a:rPr lang="en-US" altLang="en-US" sz="1800"/>
              <a:t>	f</a:t>
            </a:r>
            <a:r>
              <a:rPr lang="en-US" altLang="en-US" sz="1800" baseline="-25000"/>
              <a:t>0</a:t>
            </a:r>
            <a:r>
              <a:rPr lang="en-US" altLang="en-US" sz="1800"/>
              <a:t>(0) = 1</a:t>
            </a:r>
          </a:p>
          <a:p>
            <a:pPr>
              <a:buFontTx/>
              <a:buNone/>
            </a:pPr>
            <a:r>
              <a:rPr lang="en-US" altLang="en-US" sz="1800"/>
              <a:t>	f</a:t>
            </a:r>
            <a:r>
              <a:rPr lang="en-US" altLang="en-US" sz="1800" baseline="-25000"/>
              <a:t>k</a:t>
            </a:r>
            <a:r>
              <a:rPr lang="en-US" altLang="en-US" sz="1800"/>
              <a:t>(0) = 0, for all k &gt; 0</a:t>
            </a:r>
          </a:p>
          <a:p>
            <a:pPr>
              <a:buFontTx/>
              <a:buNone/>
            </a:pPr>
            <a:endParaRPr lang="en-US" altLang="en-US" sz="1800"/>
          </a:p>
          <a:p>
            <a:pPr>
              <a:buFontTx/>
              <a:buNone/>
            </a:pPr>
            <a:r>
              <a:rPr lang="en-US" altLang="en-US" sz="1800" b="1" u="sng"/>
              <a:t>Iteration:</a:t>
            </a:r>
          </a:p>
          <a:p>
            <a:pPr>
              <a:buFontTx/>
              <a:buNone/>
            </a:pPr>
            <a:endParaRPr lang="en-US" altLang="en-US" sz="1800" b="1" u="sng"/>
          </a:p>
          <a:p>
            <a:pPr>
              <a:buFontTx/>
              <a:buNone/>
            </a:pPr>
            <a:r>
              <a:rPr lang="en-US" altLang="en-US" sz="1800"/>
              <a:t>	f</a:t>
            </a:r>
            <a:r>
              <a:rPr lang="en-US" altLang="en-US" sz="1800" baseline="-25000"/>
              <a:t>k</a:t>
            </a:r>
            <a:r>
              <a:rPr lang="en-US" altLang="en-US" sz="1800"/>
              <a:t>(i) = e</a:t>
            </a:r>
            <a:r>
              <a:rPr lang="en-US" altLang="en-US" sz="1800" baseline="-25000"/>
              <a:t>k</a:t>
            </a:r>
            <a:r>
              <a:rPr lang="en-US" altLang="en-US" sz="1800"/>
              <a:t>(x</a:t>
            </a:r>
            <a:r>
              <a:rPr lang="en-US" altLang="en-US" sz="1800" baseline="-25000"/>
              <a:t>i</a:t>
            </a:r>
            <a:r>
              <a:rPr lang="en-US" altLang="en-US" sz="1800"/>
              <a:t>) </a:t>
            </a:r>
            <a:r>
              <a:rPr lang="en-US" altLang="en-US" sz="2400" b="1">
                <a:solidFill>
                  <a:srgbClr val="CC0000"/>
                </a:solidFill>
                <a:sym typeface="Symbol" panose="05050102010706020507" pitchFamily="18" charset="2"/>
              </a:rPr>
              <a:t></a:t>
            </a:r>
            <a:r>
              <a:rPr lang="en-US" altLang="en-US" sz="2400" b="1" baseline="-25000">
                <a:solidFill>
                  <a:srgbClr val="CC0000"/>
                </a:solidFill>
                <a:sym typeface="Symbol" panose="05050102010706020507" pitchFamily="18" charset="2"/>
              </a:rPr>
              <a:t>j</a:t>
            </a:r>
            <a:r>
              <a:rPr lang="en-US" altLang="en-US" sz="1800">
                <a:sym typeface="Symbol" panose="05050102010706020507" pitchFamily="18" charset="2"/>
              </a:rPr>
              <a:t> f</a:t>
            </a:r>
            <a:r>
              <a:rPr lang="en-US" altLang="en-US" sz="1800" baseline="-25000">
                <a:sym typeface="Symbol" panose="05050102010706020507" pitchFamily="18" charset="2"/>
              </a:rPr>
              <a:t>j</a:t>
            </a:r>
            <a:r>
              <a:rPr lang="en-US" altLang="en-US" sz="1800">
                <a:sym typeface="Symbol" panose="05050102010706020507" pitchFamily="18" charset="2"/>
              </a:rPr>
              <a:t>(i-1) a</a:t>
            </a:r>
            <a:r>
              <a:rPr lang="en-US" altLang="en-US" sz="1800" baseline="-25000">
                <a:sym typeface="Symbol" panose="05050102010706020507" pitchFamily="18" charset="2"/>
              </a:rPr>
              <a:t>jk</a:t>
            </a:r>
          </a:p>
          <a:p>
            <a:pPr>
              <a:buFontTx/>
              <a:buNone/>
            </a:pPr>
            <a:endParaRPr lang="en-US" altLang="en-US" sz="1800">
              <a:sym typeface="Symbol" panose="05050102010706020507" pitchFamily="18" charset="2"/>
            </a:endParaRPr>
          </a:p>
          <a:p>
            <a:pPr>
              <a:buFontTx/>
              <a:buNone/>
            </a:pPr>
            <a:r>
              <a:rPr lang="en-US" altLang="en-US" sz="1800" b="1" u="sng">
                <a:sym typeface="Symbol" panose="05050102010706020507" pitchFamily="18" charset="2"/>
              </a:rPr>
              <a:t>Termination:</a:t>
            </a:r>
          </a:p>
          <a:p>
            <a:pPr>
              <a:buFontTx/>
              <a:buNone/>
            </a:pPr>
            <a:r>
              <a:rPr lang="en-US" altLang="en-US" sz="1800">
                <a:sym typeface="Symbol" panose="05050102010706020507" pitchFamily="18" charset="2"/>
              </a:rPr>
              <a:t>	</a:t>
            </a:r>
            <a:endParaRPr lang="en-US" altLang="en-US" sz="1800"/>
          </a:p>
          <a:p>
            <a:pPr>
              <a:buFontTx/>
              <a:buNone/>
            </a:pPr>
            <a:r>
              <a:rPr lang="en-US" altLang="en-US" sz="1800"/>
              <a:t>	Prob(x) = </a:t>
            </a:r>
            <a:r>
              <a:rPr lang="en-US" altLang="en-US" sz="2400" b="1">
                <a:solidFill>
                  <a:srgbClr val="CC0000"/>
                </a:solidFill>
                <a:sym typeface="Symbol" panose="05050102010706020507" pitchFamily="18" charset="2"/>
              </a:rPr>
              <a:t></a:t>
            </a:r>
            <a:r>
              <a:rPr lang="en-US" altLang="en-US" sz="2400" b="1" baseline="-25000">
                <a:solidFill>
                  <a:srgbClr val="CC0000"/>
                </a:solidFill>
                <a:sym typeface="Symbol" panose="05050102010706020507" pitchFamily="18" charset="2"/>
              </a:rPr>
              <a:t>k</a:t>
            </a:r>
            <a:r>
              <a:rPr lang="en-US" altLang="en-US" sz="1800">
                <a:sym typeface="Symbol" panose="05050102010706020507" pitchFamily="18" charset="2"/>
              </a:rPr>
              <a:t> f</a:t>
            </a:r>
            <a:r>
              <a:rPr lang="en-US" altLang="en-US" sz="1800" baseline="-25000">
                <a:sym typeface="Symbol" panose="05050102010706020507" pitchFamily="18" charset="2"/>
              </a:rPr>
              <a:t>k</a:t>
            </a:r>
            <a:r>
              <a:rPr lang="en-US" altLang="en-US" sz="1800">
                <a:sym typeface="Symbol" panose="05050102010706020507" pitchFamily="18" charset="2"/>
              </a:rPr>
              <a:t>(N)</a:t>
            </a: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14348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>
            <a:extLst>
              <a:ext uri="{FF2B5EF4-FFF2-40B4-BE49-F238E27FC236}">
                <a16:creationId xmlns:a16="http://schemas.microsoft.com/office/drawing/2014/main" id="{A33AA2C4-2872-481D-8849-0C8E390632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Posterior decoding</a:t>
            </a:r>
          </a:p>
        </p:txBody>
      </p:sp>
      <p:sp>
        <p:nvSpPr>
          <p:cNvPr id="591875" name="Rectangle 3">
            <a:extLst>
              <a:ext uri="{FF2B5EF4-FFF2-40B4-BE49-F238E27FC236}">
                <a16:creationId xmlns:a16="http://schemas.microsoft.com/office/drawing/2014/main" id="{319C61CE-15A4-4ED1-8CD3-D711441850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30480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2400"/>
              <a:t>Viterbi finds the path with the highest probability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3600"/>
          </a:p>
          <a:p>
            <a:pPr>
              <a:lnSpc>
                <a:spcPct val="80000"/>
              </a:lnSpc>
            </a:pPr>
            <a:r>
              <a:rPr lang="en-US" altLang="en-US" sz="2400"/>
              <a:t>We want to know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1000">
                <a:sym typeface="Symbol" panose="05050102010706020507" pitchFamily="18" charset="2"/>
              </a:rPr>
              <a:t>		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000" i="1">
                <a:latin typeface="Times New Roman" panose="02020603050405020304" pitchFamily="18" charset="0"/>
                <a:sym typeface="Symbol" panose="05050102010706020507" pitchFamily="18" charset="2"/>
              </a:rPr>
              <a:t>			</a:t>
            </a:r>
            <a:r>
              <a:rPr lang="en-US" altLang="en-US" sz="2400" i="1">
                <a:latin typeface="Times New Roman" panose="02020603050405020304" pitchFamily="18" charset="0"/>
                <a:sym typeface="Symbol" panose="05050102010706020507" pitchFamily="18" charset="2"/>
              </a:rPr>
              <a:t></a:t>
            </a:r>
            <a:r>
              <a:rPr lang="en-US" altLang="en-US" sz="2400" i="1" baseline="-25000">
                <a:latin typeface="Times New Roman" panose="02020603050405020304" pitchFamily="18" charset="0"/>
              </a:rPr>
              <a:t>k</a:t>
            </a:r>
            <a:r>
              <a:rPr lang="en-US" altLang="en-US" sz="2400" i="1">
                <a:latin typeface="Times New Roman" panose="02020603050405020304" pitchFamily="18" charset="0"/>
              </a:rPr>
              <a:t> 		 = 1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400"/>
              <a:t>In order to do posterior decoding, we need to know </a:t>
            </a:r>
            <a:r>
              <a:rPr lang="en-US" altLang="en-US" sz="2400" i="1">
                <a:latin typeface="Times New Roman" panose="02020603050405020304" pitchFamily="18" charset="0"/>
              </a:rPr>
              <a:t>P(x)</a:t>
            </a:r>
            <a:r>
              <a:rPr lang="en-US" altLang="en-US" sz="2400"/>
              <a:t> and </a:t>
            </a:r>
            <a:r>
              <a:rPr lang="en-US" altLang="en-US" sz="2400" i="1">
                <a:latin typeface="Times New Roman" panose="02020603050405020304" pitchFamily="18" charset="0"/>
              </a:rPr>
              <a:t>P(</a:t>
            </a:r>
            <a:r>
              <a:rPr lang="el-GR" altLang="en-US" sz="2400" i="1">
                <a:latin typeface="Times New Roman" panose="02020603050405020304" pitchFamily="18" charset="0"/>
                <a:ea typeface="Arial Unicode MS" pitchFamily="34" charset="-128"/>
                <a:sym typeface="Symbol" panose="05050102010706020507" pitchFamily="18" charset="2"/>
              </a:rPr>
              <a:t></a:t>
            </a:r>
            <a:r>
              <a:rPr lang="en-US" altLang="en-US" sz="2400" i="1" baseline="-25000">
                <a:latin typeface="Times New Roman" panose="02020603050405020304" pitchFamily="18" charset="0"/>
                <a:ea typeface="Arial Unicode MS" pitchFamily="34" charset="-128"/>
              </a:rPr>
              <a:t>i</a:t>
            </a:r>
            <a:r>
              <a:rPr lang="en-US" altLang="en-US" sz="2400" i="1">
                <a:latin typeface="Times New Roman" panose="02020603050405020304" pitchFamily="18" charset="0"/>
                <a:ea typeface="Arial Unicode MS" pitchFamily="34" charset="-128"/>
              </a:rPr>
              <a:t> = k, x)</a:t>
            </a:r>
            <a:r>
              <a:rPr lang="en-US" altLang="en-US" sz="2400"/>
              <a:t>, since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800"/>
          </a:p>
        </p:txBody>
      </p:sp>
      <p:pic>
        <p:nvPicPr>
          <p:cNvPr id="591876" name="Picture 4">
            <a:extLst>
              <a:ext uri="{FF2B5EF4-FFF2-40B4-BE49-F238E27FC236}">
                <a16:creationId xmlns:a16="http://schemas.microsoft.com/office/drawing/2014/main" id="{46C4AAEE-0B4A-4EA0-A8A5-05CFF4994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981201"/>
            <a:ext cx="25908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1877" name="Picture 5">
            <a:extLst>
              <a:ext uri="{FF2B5EF4-FFF2-40B4-BE49-F238E27FC236}">
                <a16:creationId xmlns:a16="http://schemas.microsoft.com/office/drawing/2014/main" id="{03452AE5-18C3-448A-896E-56EBF048D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14601"/>
            <a:ext cx="16002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1878" name="Picture 6">
            <a:extLst>
              <a:ext uri="{FF2B5EF4-FFF2-40B4-BE49-F238E27FC236}">
                <a16:creationId xmlns:a16="http://schemas.microsoft.com/office/drawing/2014/main" id="{EB44BE35-C41D-4B9D-B357-3D627DEA8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048001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1879" name="Text Box 7">
            <a:extLst>
              <a:ext uri="{FF2B5EF4-FFF2-40B4-BE49-F238E27FC236}">
                <a16:creationId xmlns:a16="http://schemas.microsoft.com/office/drawing/2014/main" id="{78961780-0485-4F7B-8451-0FB2A3E03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2725" y="4913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pic>
        <p:nvPicPr>
          <p:cNvPr id="591880" name="Picture 8">
            <a:extLst>
              <a:ext uri="{FF2B5EF4-FFF2-40B4-BE49-F238E27FC236}">
                <a16:creationId xmlns:a16="http://schemas.microsoft.com/office/drawing/2014/main" id="{6D2B2416-FC6E-464C-BC61-942EA028E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572000"/>
            <a:ext cx="3810000" cy="762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1883" name="Line 11">
            <a:extLst>
              <a:ext uri="{FF2B5EF4-FFF2-40B4-BE49-F238E27FC236}">
                <a16:creationId xmlns:a16="http://schemas.microsoft.com/office/drawing/2014/main" id="{B20F0733-0705-4C1C-98AF-D48654486EB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629400" y="5257800"/>
            <a:ext cx="533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1884" name="Text Box 12">
            <a:extLst>
              <a:ext uri="{FF2B5EF4-FFF2-40B4-BE49-F238E27FC236}">
                <a16:creationId xmlns:a16="http://schemas.microsoft.com/office/drawing/2014/main" id="{5B2E1ECB-2BCD-47E3-BA78-5332EFF29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5715000"/>
            <a:ext cx="2286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Have just shown how to compute this</a:t>
            </a:r>
          </a:p>
        </p:txBody>
      </p:sp>
      <p:sp>
        <p:nvSpPr>
          <p:cNvPr id="591885" name="Line 13">
            <a:extLst>
              <a:ext uri="{FF2B5EF4-FFF2-40B4-BE49-F238E27FC236}">
                <a16:creationId xmlns:a16="http://schemas.microsoft.com/office/drawing/2014/main" id="{8597EEA2-81C6-4FBD-958E-60B1279E35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39000" y="4648200"/>
            <a:ext cx="762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1886" name="Text Box 14">
            <a:extLst>
              <a:ext uri="{FF2B5EF4-FFF2-40B4-BE49-F238E27FC236}">
                <a16:creationId xmlns:a16="http://schemas.microsoft.com/office/drawing/2014/main" id="{85A044A3-43BB-446D-8BC4-B97D1F9F3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1" y="4419600"/>
            <a:ext cx="2301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Need to know how to compute this</a:t>
            </a:r>
          </a:p>
        </p:txBody>
      </p:sp>
    </p:spTree>
    <p:extLst>
      <p:ext uri="{BB962C8B-B14F-4D97-AF65-F5344CB8AC3E}">
        <p14:creationId xmlns:p14="http://schemas.microsoft.com/office/powerpoint/2010/main" val="2574054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0418" name="Picture 2">
            <a:extLst>
              <a:ext uri="{FF2B5EF4-FFF2-40B4-BE49-F238E27FC236}">
                <a16:creationId xmlns:a16="http://schemas.microsoft.com/office/drawing/2014/main" id="{DD14C1CC-09D5-4A13-902F-6A37F166A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762000"/>
            <a:ext cx="6465888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0419" name="Picture 3">
            <a:extLst>
              <a:ext uri="{FF2B5EF4-FFF2-40B4-BE49-F238E27FC236}">
                <a16:creationId xmlns:a16="http://schemas.microsoft.com/office/drawing/2014/main" id="{395A4590-1578-4850-AFFE-46EF866E9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3886201"/>
            <a:ext cx="8883650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0420" name="Text Box 4">
            <a:extLst>
              <a:ext uri="{FF2B5EF4-FFF2-40B4-BE49-F238E27FC236}">
                <a16:creationId xmlns:a16="http://schemas.microsoft.com/office/drawing/2014/main" id="{A6D35E79-338F-4DCA-BB9D-DAEA61F6B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1313" y="2311401"/>
            <a:ext cx="341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i="1">
                <a:latin typeface="Times New Roman" panose="02020603050405020304" pitchFamily="18" charset="0"/>
              </a:rPr>
              <a:t>k</a:t>
            </a:r>
          </a:p>
        </p:txBody>
      </p:sp>
      <p:sp>
        <p:nvSpPr>
          <p:cNvPr id="700421" name="Text Box 5">
            <a:extLst>
              <a:ext uri="{FF2B5EF4-FFF2-40B4-BE49-F238E27FC236}">
                <a16:creationId xmlns:a16="http://schemas.microsoft.com/office/drawing/2014/main" id="{86DCCD79-7BBD-4319-8924-D815337E5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7614" y="228601"/>
            <a:ext cx="4079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i="1">
                <a:latin typeface="Times New Roman" panose="02020603050405020304" pitchFamily="18" charset="0"/>
              </a:rPr>
              <a:t>x</a:t>
            </a:r>
            <a:r>
              <a:rPr lang="en-US" altLang="en-US" sz="2800" i="1" baseline="-25000">
                <a:latin typeface="Times New Roman" panose="02020603050405020304" pitchFamily="18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783907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>
            <a:extLst>
              <a:ext uri="{FF2B5EF4-FFF2-40B4-BE49-F238E27FC236}">
                <a16:creationId xmlns:a16="http://schemas.microsoft.com/office/drawing/2014/main" id="{B57176D9-5150-4932-B926-EDD5B3A5A9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backward algorithm</a:t>
            </a:r>
          </a:p>
        </p:txBody>
      </p:sp>
      <p:sp>
        <p:nvSpPr>
          <p:cNvPr id="524291" name="Rectangle 3">
            <a:extLst>
              <a:ext uri="{FF2B5EF4-FFF2-40B4-BE49-F238E27FC236}">
                <a16:creationId xmlns:a16="http://schemas.microsoft.com/office/drawing/2014/main" id="{A4B7CE48-045F-456A-9114-EA3682E87F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8534400" cy="4525963"/>
          </a:xfrm>
        </p:spPr>
        <p:txBody>
          <a:bodyPr/>
          <a:lstStyle/>
          <a:p>
            <a:r>
              <a:rPr lang="en-US" altLang="en-US"/>
              <a:t>Define </a:t>
            </a:r>
            <a:r>
              <a:rPr lang="en-US" altLang="en-US" i="1">
                <a:latin typeface="Times New Roman" panose="02020603050405020304" pitchFamily="18" charset="0"/>
              </a:rPr>
              <a:t>b</a:t>
            </a:r>
            <a:r>
              <a:rPr lang="en-US" altLang="en-US" i="1" baseline="-25000">
                <a:latin typeface="Times New Roman" panose="02020603050405020304" pitchFamily="18" charset="0"/>
              </a:rPr>
              <a:t>k</a:t>
            </a:r>
            <a:r>
              <a:rPr lang="en-US" altLang="en-US" i="1">
                <a:latin typeface="Times New Roman" panose="02020603050405020304" pitchFamily="18" charset="0"/>
              </a:rPr>
              <a:t>(i) = P(x</a:t>
            </a:r>
            <a:r>
              <a:rPr lang="en-US" altLang="en-US" i="1" baseline="-25000">
                <a:latin typeface="Times New Roman" panose="02020603050405020304" pitchFamily="18" charset="0"/>
              </a:rPr>
              <a:t>i+1</a:t>
            </a:r>
            <a:r>
              <a:rPr lang="en-US" altLang="en-US" i="1">
                <a:latin typeface="Times New Roman" panose="02020603050405020304" pitchFamily="18" charset="0"/>
              </a:rPr>
              <a:t>…x</a:t>
            </a:r>
            <a:r>
              <a:rPr lang="en-US" altLang="en-US" i="1" baseline="-25000">
                <a:latin typeface="Times New Roman" panose="02020603050405020304" pitchFamily="18" charset="0"/>
              </a:rPr>
              <a:t>n</a:t>
            </a:r>
            <a:r>
              <a:rPr lang="en-US" altLang="en-US" i="1">
                <a:latin typeface="Times New Roman" panose="02020603050405020304" pitchFamily="18" charset="0"/>
              </a:rPr>
              <a:t> | </a:t>
            </a:r>
            <a:r>
              <a:rPr lang="en-US" altLang="en-US" i="1">
                <a:latin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altLang="en-US" i="1" baseline="-25000">
                <a:latin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altLang="en-US" i="1">
                <a:latin typeface="Times New Roman" panose="02020603050405020304" pitchFamily="18" charset="0"/>
                <a:sym typeface="Symbol" panose="05050102010706020507" pitchFamily="18" charset="2"/>
              </a:rPr>
              <a:t>=k)</a:t>
            </a:r>
            <a:endParaRPr lang="en-US" altLang="en-US" i="1">
              <a:latin typeface="Times New Roman" panose="02020603050405020304" pitchFamily="18" charset="0"/>
            </a:endParaRPr>
          </a:p>
          <a:p>
            <a:pPr lvl="1"/>
            <a:r>
              <a:rPr lang="en-US" altLang="en-US"/>
              <a:t>Implicitly: sum over all possible paths for </a:t>
            </a:r>
            <a:r>
              <a:rPr lang="en-US" altLang="en-US" i="1">
                <a:latin typeface="Times New Roman" panose="02020603050405020304" pitchFamily="18" charset="0"/>
              </a:rPr>
              <a:t>x</a:t>
            </a:r>
            <a:r>
              <a:rPr lang="en-US" altLang="en-US" i="1" baseline="-25000">
                <a:latin typeface="Times New Roman" panose="02020603050405020304" pitchFamily="18" charset="0"/>
              </a:rPr>
              <a:t>i</a:t>
            </a:r>
            <a:r>
              <a:rPr lang="en-US" altLang="en-US">
                <a:latin typeface="Times New Roman" panose="02020603050405020304" pitchFamily="18" charset="0"/>
              </a:rPr>
              <a:t>…</a:t>
            </a:r>
            <a:r>
              <a:rPr lang="en-US" altLang="en-US" i="1">
                <a:latin typeface="Times New Roman" panose="02020603050405020304" pitchFamily="18" charset="0"/>
              </a:rPr>
              <a:t>x</a:t>
            </a:r>
            <a:r>
              <a:rPr lang="en-US" altLang="en-US" i="1" baseline="-25000">
                <a:latin typeface="Times New Roman" panose="02020603050405020304" pitchFamily="18" charset="0"/>
              </a:rPr>
              <a:t>n</a:t>
            </a:r>
          </a:p>
        </p:txBody>
      </p:sp>
      <p:pic>
        <p:nvPicPr>
          <p:cNvPr id="524292" name="Picture 4">
            <a:extLst>
              <a:ext uri="{FF2B5EF4-FFF2-40B4-BE49-F238E27FC236}">
                <a16:creationId xmlns:a16="http://schemas.microsoft.com/office/drawing/2014/main" id="{A9EA8227-D02B-429F-BF10-A148F89AE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3048001"/>
            <a:ext cx="6435725" cy="290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4294" name="Text Box 6">
            <a:extLst>
              <a:ext uri="{FF2B5EF4-FFF2-40B4-BE49-F238E27FC236}">
                <a16:creationId xmlns:a16="http://schemas.microsoft.com/office/drawing/2014/main" id="{8850EDFF-17F0-42D2-9923-4BF5CBA62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1" y="4673601"/>
            <a:ext cx="341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i="1">
                <a:latin typeface="Times New Roman" panose="02020603050405020304" pitchFamily="18" charset="0"/>
              </a:rPr>
              <a:t>k</a:t>
            </a:r>
          </a:p>
        </p:txBody>
      </p:sp>
      <p:sp>
        <p:nvSpPr>
          <p:cNvPr id="524295" name="Text Box 7">
            <a:extLst>
              <a:ext uri="{FF2B5EF4-FFF2-40B4-BE49-F238E27FC236}">
                <a16:creationId xmlns:a16="http://schemas.microsoft.com/office/drawing/2014/main" id="{A8652C25-9494-4AEC-B3D5-F43EF3B78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8100" y="2590801"/>
            <a:ext cx="4079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i="1">
                <a:latin typeface="Times New Roman" panose="02020603050405020304" pitchFamily="18" charset="0"/>
              </a:rPr>
              <a:t>x</a:t>
            </a:r>
            <a:r>
              <a:rPr lang="en-US" altLang="en-US" sz="2800" i="1" baseline="-25000">
                <a:latin typeface="Times New Roman" panose="02020603050405020304" pitchFamily="18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985096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338" name="Picture 2">
            <a:extLst>
              <a:ext uri="{FF2B5EF4-FFF2-40B4-BE49-F238E27FC236}">
                <a16:creationId xmlns:a16="http://schemas.microsoft.com/office/drawing/2014/main" id="{99756501-9670-418A-9DFB-EC7B98551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464" y="671513"/>
            <a:ext cx="8313737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6339" name="Text Box 3">
            <a:extLst>
              <a:ext uri="{FF2B5EF4-FFF2-40B4-BE49-F238E27FC236}">
                <a16:creationId xmlns:a16="http://schemas.microsoft.com/office/drawing/2014/main" id="{DBCD4C3B-144C-4F20-87D8-AE60275AC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5424488"/>
            <a:ext cx="685800" cy="519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526340" name="Text Box 4">
            <a:extLst>
              <a:ext uri="{FF2B5EF4-FFF2-40B4-BE49-F238E27FC236}">
                <a16:creationId xmlns:a16="http://schemas.microsoft.com/office/drawing/2014/main" id="{A77F7EDF-AF68-48AC-B759-43485C0E1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8525" y="6107113"/>
            <a:ext cx="5711820" cy="40011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This does not include the emission probability </a:t>
            </a:r>
            <a:r>
              <a:rPr lang="en-US" altLang="en-US" sz="2000"/>
              <a:t>of</a:t>
            </a:r>
            <a:r>
              <a:rPr lang="en-US" altLang="en-US"/>
              <a:t> </a:t>
            </a:r>
            <a:r>
              <a:rPr lang="en-US" altLang="en-US" i="1">
                <a:latin typeface="Times New Roman" panose="02020603050405020304" pitchFamily="18" charset="0"/>
              </a:rPr>
              <a:t>x</a:t>
            </a:r>
            <a:r>
              <a:rPr lang="en-US" altLang="en-US" i="1" baseline="-25000"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526341" name="Rectangle 5">
            <a:extLst>
              <a:ext uri="{FF2B5EF4-FFF2-40B4-BE49-F238E27FC236}">
                <a16:creationId xmlns:a16="http://schemas.microsoft.com/office/drawing/2014/main" id="{7659A996-9CFB-40A6-9379-1BFD0C982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657600"/>
            <a:ext cx="487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/>
              <a:t>	</a:t>
            </a:r>
            <a:r>
              <a:rPr lang="en-US" altLang="en-US" sz="2400" i="1">
                <a:latin typeface="Times New Roman" panose="02020603050405020304" pitchFamily="18" charset="0"/>
              </a:rPr>
              <a:t>x</a:t>
            </a:r>
            <a:r>
              <a:rPr lang="en-US" altLang="en-US" sz="2400" i="1" baseline="-25000"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526342" name="Text Box 6">
            <a:extLst>
              <a:ext uri="{FF2B5EF4-FFF2-40B4-BE49-F238E27FC236}">
                <a16:creationId xmlns:a16="http://schemas.microsoft.com/office/drawing/2014/main" id="{BCCCF1B1-0C6F-4EDD-858B-0BC95E27C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9801" y="2311401"/>
            <a:ext cx="341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i="1">
                <a:latin typeface="Times New Roman" panose="02020603050405020304" pitchFamily="18" charset="0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3915333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>
            <a:extLst>
              <a:ext uri="{FF2B5EF4-FFF2-40B4-BE49-F238E27FC236}">
                <a16:creationId xmlns:a16="http://schemas.microsoft.com/office/drawing/2014/main" id="{BAECD273-37B0-4C49-AD80-DD2C521ACE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forward-backward algorithm</a:t>
            </a:r>
          </a:p>
        </p:txBody>
      </p:sp>
      <p:sp>
        <p:nvSpPr>
          <p:cNvPr id="534531" name="Rectangle 3">
            <a:extLst>
              <a:ext uri="{FF2B5EF4-FFF2-40B4-BE49-F238E27FC236}">
                <a16:creationId xmlns:a16="http://schemas.microsoft.com/office/drawing/2014/main" id="{058B707A-459C-4D27-8839-373AEFF68B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Compute </a:t>
            </a:r>
            <a:r>
              <a:rPr lang="en-US" altLang="en-US" sz="2800" i="1">
                <a:latin typeface="Times New Roman" panose="02020603050405020304" pitchFamily="18" charset="0"/>
              </a:rPr>
              <a:t>f</a:t>
            </a:r>
            <a:r>
              <a:rPr lang="en-US" altLang="en-US" sz="2800" i="1" baseline="-25000">
                <a:latin typeface="Times New Roman" panose="02020603050405020304" pitchFamily="18" charset="0"/>
              </a:rPr>
              <a:t>k</a:t>
            </a:r>
            <a:r>
              <a:rPr lang="en-US" altLang="en-US" sz="2800" i="1">
                <a:latin typeface="Times New Roman" panose="02020603050405020304" pitchFamily="18" charset="0"/>
              </a:rPr>
              <a:t>(i)</a:t>
            </a:r>
            <a:r>
              <a:rPr lang="en-US" altLang="en-US" sz="2800"/>
              <a:t> for each state </a:t>
            </a:r>
            <a:r>
              <a:rPr lang="en-US" altLang="en-US" sz="2800" i="1">
                <a:latin typeface="Times New Roman" panose="02020603050405020304" pitchFamily="18" charset="0"/>
              </a:rPr>
              <a:t>k</a:t>
            </a:r>
            <a:r>
              <a:rPr lang="en-US" altLang="en-US" sz="2800"/>
              <a:t> and position </a:t>
            </a:r>
            <a:r>
              <a:rPr lang="en-US" altLang="en-US" sz="2800" i="1">
                <a:latin typeface="Times New Roman" panose="02020603050405020304" pitchFamily="18" charset="0"/>
              </a:rPr>
              <a:t>i</a:t>
            </a:r>
          </a:p>
          <a:p>
            <a:r>
              <a:rPr lang="en-US" altLang="en-US" sz="2800"/>
              <a:t>Compute </a:t>
            </a:r>
            <a:r>
              <a:rPr lang="en-US" altLang="en-US" sz="2800" i="1">
                <a:latin typeface="Times New Roman" panose="02020603050405020304" pitchFamily="18" charset="0"/>
              </a:rPr>
              <a:t>b</a:t>
            </a:r>
            <a:r>
              <a:rPr lang="en-US" altLang="en-US" sz="2800" i="1" baseline="-25000">
                <a:latin typeface="Times New Roman" panose="02020603050405020304" pitchFamily="18" charset="0"/>
              </a:rPr>
              <a:t>k</a:t>
            </a:r>
            <a:r>
              <a:rPr lang="en-US" altLang="en-US" sz="2800" i="1">
                <a:latin typeface="Times New Roman" panose="02020603050405020304" pitchFamily="18" charset="0"/>
              </a:rPr>
              <a:t>(i)</a:t>
            </a:r>
            <a:r>
              <a:rPr lang="en-US" altLang="en-US" sz="2800"/>
              <a:t>, for each state </a:t>
            </a:r>
            <a:r>
              <a:rPr lang="en-US" altLang="en-US" sz="2800" i="1">
                <a:latin typeface="Times New Roman" panose="02020603050405020304" pitchFamily="18" charset="0"/>
              </a:rPr>
              <a:t>k</a:t>
            </a:r>
            <a:r>
              <a:rPr lang="en-US" altLang="en-US" sz="2800"/>
              <a:t> and position </a:t>
            </a:r>
            <a:r>
              <a:rPr lang="en-US" altLang="en-US" sz="2800" i="1">
                <a:latin typeface="Times New Roman" panose="02020603050405020304" pitchFamily="18" charset="0"/>
              </a:rPr>
              <a:t>i</a:t>
            </a:r>
          </a:p>
          <a:p>
            <a:r>
              <a:rPr lang="en-US" altLang="en-US" sz="2800"/>
              <a:t>Compute </a:t>
            </a:r>
            <a:r>
              <a:rPr lang="en-US" altLang="en-US" sz="2800" i="1">
                <a:latin typeface="Times New Roman" panose="02020603050405020304" pitchFamily="18" charset="0"/>
              </a:rPr>
              <a:t>P(x) = </a:t>
            </a:r>
            <a:r>
              <a:rPr lang="en-US" altLang="en-US" sz="2800" i="1">
                <a:latin typeface="Times New Roman" panose="02020603050405020304" pitchFamily="18" charset="0"/>
                <a:sym typeface="Symbol" panose="05050102010706020507" pitchFamily="18" charset="2"/>
              </a:rPr>
              <a:t></a:t>
            </a:r>
            <a:r>
              <a:rPr lang="en-US" altLang="en-US" sz="2800" i="1" baseline="-25000">
                <a:latin typeface="Times New Roman" panose="02020603050405020304" pitchFamily="18" charset="0"/>
              </a:rPr>
              <a:t>k</a:t>
            </a:r>
            <a:r>
              <a:rPr lang="en-US" altLang="en-US" sz="2800" i="1">
                <a:latin typeface="Times New Roman" panose="02020603050405020304" pitchFamily="18" charset="0"/>
                <a:sym typeface="Symbol" panose="05050102010706020507" pitchFamily="18" charset="2"/>
              </a:rPr>
              <a:t>f</a:t>
            </a:r>
            <a:r>
              <a:rPr lang="en-US" altLang="en-US" sz="2800" i="1" baseline="-25000">
                <a:latin typeface="Times New Roman" panose="02020603050405020304" pitchFamily="18" charset="0"/>
              </a:rPr>
              <a:t>k</a:t>
            </a:r>
            <a:r>
              <a:rPr lang="en-US" altLang="en-US" sz="2800" i="1">
                <a:latin typeface="Times New Roman" panose="02020603050405020304" pitchFamily="18" charset="0"/>
                <a:sym typeface="Symbol" panose="05050102010706020507" pitchFamily="18" charset="2"/>
              </a:rPr>
              <a:t>(N)</a:t>
            </a:r>
          </a:p>
          <a:p>
            <a:r>
              <a:rPr lang="en-US" altLang="en-US" sz="2800">
                <a:sym typeface="Symbol" panose="05050102010706020507" pitchFamily="18" charset="2"/>
              </a:rPr>
              <a:t>Compute </a:t>
            </a:r>
            <a:r>
              <a:rPr lang="en-US" altLang="en-US" sz="2800" i="1">
                <a:latin typeface="Times New Roman" panose="02020603050405020304" pitchFamily="18" charset="0"/>
                <a:sym typeface="Symbol" panose="05050102010706020507" pitchFamily="18" charset="2"/>
              </a:rPr>
              <a:t>P(</a:t>
            </a:r>
            <a:r>
              <a:rPr lang="en-US" altLang="en-US" sz="2800" i="1" baseline="-25000">
                <a:latin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altLang="en-US" sz="2800" i="1">
                <a:latin typeface="Times New Roman" panose="02020603050405020304" pitchFamily="18" charset="0"/>
                <a:sym typeface="Symbol" panose="05050102010706020507" pitchFamily="18" charset="2"/>
              </a:rPr>
              <a:t>=k | x) = f</a:t>
            </a:r>
            <a:r>
              <a:rPr lang="en-US" altLang="en-US" sz="2800" i="1" baseline="-25000">
                <a:latin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n-US" altLang="en-US" sz="2800" i="1">
                <a:latin typeface="Times New Roman" panose="02020603050405020304" pitchFamily="18" charset="0"/>
                <a:sym typeface="Symbol" panose="05050102010706020507" pitchFamily="18" charset="2"/>
              </a:rPr>
              <a:t>(i) * b</a:t>
            </a:r>
            <a:r>
              <a:rPr lang="en-US" altLang="en-US" sz="2800" i="1" baseline="-25000">
                <a:latin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n-US" altLang="en-US" sz="2800" i="1">
                <a:latin typeface="Times New Roman" panose="02020603050405020304" pitchFamily="18" charset="0"/>
                <a:sym typeface="Symbol" panose="05050102010706020507" pitchFamily="18" charset="2"/>
              </a:rPr>
              <a:t>(i) / P(x)</a:t>
            </a:r>
          </a:p>
          <a:p>
            <a:endParaRPr lang="en-US" altLang="en-US" sz="280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8516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6578" name="Group 2">
            <a:extLst>
              <a:ext uri="{FF2B5EF4-FFF2-40B4-BE49-F238E27FC236}">
                <a16:creationId xmlns:a16="http://schemas.microsoft.com/office/drawing/2014/main" id="{A1DD43F1-90F6-4385-AAEA-A1A7631DCE17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2286000" y="1752600"/>
          <a:ext cx="3886200" cy="2133600"/>
        </p:xfrm>
        <a:graphic>
          <a:graphicData uri="http://schemas.openxmlformats.org/drawingml/2006/table">
            <a:tbl>
              <a:tblPr/>
              <a:tblGrid>
                <a:gridCol w="388938">
                  <a:extLst>
                    <a:ext uri="{9D8B030D-6E8A-4147-A177-3AD203B41FA5}">
                      <a16:colId xmlns:a16="http://schemas.microsoft.com/office/drawing/2014/main" val="482868408"/>
                    </a:ext>
                  </a:extLst>
                </a:gridCol>
                <a:gridCol w="385762">
                  <a:extLst>
                    <a:ext uri="{9D8B030D-6E8A-4147-A177-3AD203B41FA5}">
                      <a16:colId xmlns:a16="http://schemas.microsoft.com/office/drawing/2014/main" val="2196399102"/>
                    </a:ext>
                  </a:extLst>
                </a:gridCol>
                <a:gridCol w="390525">
                  <a:extLst>
                    <a:ext uri="{9D8B030D-6E8A-4147-A177-3AD203B41FA5}">
                      <a16:colId xmlns:a16="http://schemas.microsoft.com/office/drawing/2014/main" val="3696061906"/>
                    </a:ext>
                  </a:extLst>
                </a:gridCol>
                <a:gridCol w="388938">
                  <a:extLst>
                    <a:ext uri="{9D8B030D-6E8A-4147-A177-3AD203B41FA5}">
                      <a16:colId xmlns:a16="http://schemas.microsoft.com/office/drawing/2014/main" val="2031408843"/>
                    </a:ext>
                  </a:extLst>
                </a:gridCol>
                <a:gridCol w="388937">
                  <a:extLst>
                    <a:ext uri="{9D8B030D-6E8A-4147-A177-3AD203B41FA5}">
                      <a16:colId xmlns:a16="http://schemas.microsoft.com/office/drawing/2014/main" val="1317097042"/>
                    </a:ext>
                  </a:extLst>
                </a:gridCol>
                <a:gridCol w="388938">
                  <a:extLst>
                    <a:ext uri="{9D8B030D-6E8A-4147-A177-3AD203B41FA5}">
                      <a16:colId xmlns:a16="http://schemas.microsoft.com/office/drawing/2014/main" val="3632712939"/>
                    </a:ext>
                  </a:extLst>
                </a:gridCol>
                <a:gridCol w="388937">
                  <a:extLst>
                    <a:ext uri="{9D8B030D-6E8A-4147-A177-3AD203B41FA5}">
                      <a16:colId xmlns:a16="http://schemas.microsoft.com/office/drawing/2014/main" val="2004415428"/>
                    </a:ext>
                  </a:extLst>
                </a:gridCol>
                <a:gridCol w="390525">
                  <a:extLst>
                    <a:ext uri="{9D8B030D-6E8A-4147-A177-3AD203B41FA5}">
                      <a16:colId xmlns:a16="http://schemas.microsoft.com/office/drawing/2014/main" val="1111096082"/>
                    </a:ext>
                  </a:extLst>
                </a:gridCol>
                <a:gridCol w="385763">
                  <a:extLst>
                    <a:ext uri="{9D8B030D-6E8A-4147-A177-3AD203B41FA5}">
                      <a16:colId xmlns:a16="http://schemas.microsoft.com/office/drawing/2014/main" val="143084439"/>
                    </a:ext>
                  </a:extLst>
                </a:gridCol>
                <a:gridCol w="388937">
                  <a:extLst>
                    <a:ext uri="{9D8B030D-6E8A-4147-A177-3AD203B41FA5}">
                      <a16:colId xmlns:a16="http://schemas.microsoft.com/office/drawing/2014/main" val="3319881863"/>
                    </a:ext>
                  </a:extLst>
                </a:gridCol>
              </a:tblGrid>
              <a:tr h="185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2122722"/>
                  </a:ext>
                </a:extLst>
              </a:tr>
              <a:tr h="187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3639789"/>
                  </a:ext>
                </a:extLst>
              </a:tr>
              <a:tr h="185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5469280"/>
                  </a:ext>
                </a:extLst>
              </a:tr>
              <a:tr h="185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0734925"/>
                  </a:ext>
                </a:extLst>
              </a:tr>
              <a:tr h="185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6244370"/>
                  </a:ext>
                </a:extLst>
              </a:tr>
              <a:tr h="187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0023695"/>
                  </a:ext>
                </a:extLst>
              </a:tr>
              <a:tr h="184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6412519"/>
                  </a:ext>
                </a:extLst>
              </a:tr>
              <a:tr h="185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7066582"/>
                  </a:ext>
                </a:extLst>
              </a:tr>
              <a:tr h="187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4545681"/>
                  </a:ext>
                </a:extLst>
              </a:tr>
              <a:tr h="184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2068919"/>
                  </a:ext>
                </a:extLst>
              </a:tr>
            </a:tbl>
          </a:graphicData>
        </a:graphic>
      </p:graphicFrame>
      <p:pic>
        <p:nvPicPr>
          <p:cNvPr id="536701" name="Picture 125">
            <a:extLst>
              <a:ext uri="{FF2B5EF4-FFF2-40B4-BE49-F238E27FC236}">
                <a16:creationId xmlns:a16="http://schemas.microsoft.com/office/drawing/2014/main" id="{E566EF79-DF25-4905-B084-B0D32E5D2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381001"/>
            <a:ext cx="4648200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6702" name="Line 126">
            <a:extLst>
              <a:ext uri="{FF2B5EF4-FFF2-40B4-BE49-F238E27FC236}">
                <a16:creationId xmlns:a16="http://schemas.microsoft.com/office/drawing/2014/main" id="{44AD29A4-B4A0-4727-94EA-04F0D8E70E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72226" y="533400"/>
            <a:ext cx="561975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6703" name="Text Box 127">
            <a:extLst>
              <a:ext uri="{FF2B5EF4-FFF2-40B4-BE49-F238E27FC236}">
                <a16:creationId xmlns:a16="http://schemas.microsoft.com/office/drawing/2014/main" id="{1B1BEBBA-0A55-4AA2-B582-63EF9D748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228600"/>
            <a:ext cx="32004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The prob of </a:t>
            </a:r>
            <a:r>
              <a:rPr lang="en-US" altLang="en-US">
                <a:latin typeface="Times New Roman" panose="02020603050405020304" pitchFamily="18" charset="0"/>
              </a:rPr>
              <a:t>x</a:t>
            </a:r>
            <a:r>
              <a:rPr lang="en-US" altLang="en-US"/>
              <a:t>, with the constraint that </a:t>
            </a:r>
            <a:r>
              <a:rPr lang="en-US" altLang="en-US" i="1">
                <a:latin typeface="Times New Roman" panose="02020603050405020304" pitchFamily="18" charset="0"/>
              </a:rPr>
              <a:t>x</a:t>
            </a:r>
            <a:r>
              <a:rPr lang="en-US" altLang="en-US" i="1" baseline="-25000">
                <a:latin typeface="Times New Roman" panose="02020603050405020304" pitchFamily="18" charset="0"/>
              </a:rPr>
              <a:t>i</a:t>
            </a:r>
            <a:r>
              <a:rPr lang="en-US" altLang="en-US"/>
              <a:t> was generated by state </a:t>
            </a:r>
            <a:r>
              <a:rPr lang="en-US" altLang="en-US" i="1">
                <a:latin typeface="Times New Roman" panose="02020603050405020304" pitchFamily="18" charset="0"/>
              </a:rPr>
              <a:t>k</a:t>
            </a:r>
          </a:p>
        </p:txBody>
      </p:sp>
      <p:graphicFrame>
        <p:nvGraphicFramePr>
          <p:cNvPr id="536704" name="Group 128">
            <a:extLst>
              <a:ext uri="{FF2B5EF4-FFF2-40B4-BE49-F238E27FC236}">
                <a16:creationId xmlns:a16="http://schemas.microsoft.com/office/drawing/2014/main" id="{D3A025DB-640D-4556-8B81-D73AE630B4FC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629400" y="1752600"/>
          <a:ext cx="3886200" cy="2137412"/>
        </p:xfrm>
        <a:graphic>
          <a:graphicData uri="http://schemas.openxmlformats.org/drawingml/2006/table">
            <a:tbl>
              <a:tblPr/>
              <a:tblGrid>
                <a:gridCol w="388938">
                  <a:extLst>
                    <a:ext uri="{9D8B030D-6E8A-4147-A177-3AD203B41FA5}">
                      <a16:colId xmlns:a16="http://schemas.microsoft.com/office/drawing/2014/main" val="3152373412"/>
                    </a:ext>
                  </a:extLst>
                </a:gridCol>
                <a:gridCol w="385762">
                  <a:extLst>
                    <a:ext uri="{9D8B030D-6E8A-4147-A177-3AD203B41FA5}">
                      <a16:colId xmlns:a16="http://schemas.microsoft.com/office/drawing/2014/main" val="3266226483"/>
                    </a:ext>
                  </a:extLst>
                </a:gridCol>
                <a:gridCol w="390525">
                  <a:extLst>
                    <a:ext uri="{9D8B030D-6E8A-4147-A177-3AD203B41FA5}">
                      <a16:colId xmlns:a16="http://schemas.microsoft.com/office/drawing/2014/main" val="351700909"/>
                    </a:ext>
                  </a:extLst>
                </a:gridCol>
                <a:gridCol w="388938">
                  <a:extLst>
                    <a:ext uri="{9D8B030D-6E8A-4147-A177-3AD203B41FA5}">
                      <a16:colId xmlns:a16="http://schemas.microsoft.com/office/drawing/2014/main" val="1987811947"/>
                    </a:ext>
                  </a:extLst>
                </a:gridCol>
                <a:gridCol w="388937">
                  <a:extLst>
                    <a:ext uri="{9D8B030D-6E8A-4147-A177-3AD203B41FA5}">
                      <a16:colId xmlns:a16="http://schemas.microsoft.com/office/drawing/2014/main" val="1316572484"/>
                    </a:ext>
                  </a:extLst>
                </a:gridCol>
                <a:gridCol w="388938">
                  <a:extLst>
                    <a:ext uri="{9D8B030D-6E8A-4147-A177-3AD203B41FA5}">
                      <a16:colId xmlns:a16="http://schemas.microsoft.com/office/drawing/2014/main" val="641970744"/>
                    </a:ext>
                  </a:extLst>
                </a:gridCol>
                <a:gridCol w="388937">
                  <a:extLst>
                    <a:ext uri="{9D8B030D-6E8A-4147-A177-3AD203B41FA5}">
                      <a16:colId xmlns:a16="http://schemas.microsoft.com/office/drawing/2014/main" val="213634507"/>
                    </a:ext>
                  </a:extLst>
                </a:gridCol>
                <a:gridCol w="390525">
                  <a:extLst>
                    <a:ext uri="{9D8B030D-6E8A-4147-A177-3AD203B41FA5}">
                      <a16:colId xmlns:a16="http://schemas.microsoft.com/office/drawing/2014/main" val="261963236"/>
                    </a:ext>
                  </a:extLst>
                </a:gridCol>
                <a:gridCol w="385763">
                  <a:extLst>
                    <a:ext uri="{9D8B030D-6E8A-4147-A177-3AD203B41FA5}">
                      <a16:colId xmlns:a16="http://schemas.microsoft.com/office/drawing/2014/main" val="4187524747"/>
                    </a:ext>
                  </a:extLst>
                </a:gridCol>
                <a:gridCol w="388937">
                  <a:extLst>
                    <a:ext uri="{9D8B030D-6E8A-4147-A177-3AD203B41FA5}">
                      <a16:colId xmlns:a16="http://schemas.microsoft.com/office/drawing/2014/main" val="4038256129"/>
                    </a:ext>
                  </a:extLst>
                </a:gridCol>
              </a:tblGrid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6763093"/>
                  </a:ext>
                </a:extLst>
              </a:tr>
              <a:tr h="214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68470"/>
                  </a:ext>
                </a:extLst>
              </a:tr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2773462"/>
                  </a:ext>
                </a:extLst>
              </a:tr>
              <a:tr h="214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3504076"/>
                  </a:ext>
                </a:extLst>
              </a:tr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9927806"/>
                  </a:ext>
                </a:extLst>
              </a:tr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0756786"/>
                  </a:ext>
                </a:extLst>
              </a:tr>
              <a:tr h="214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0671066"/>
                  </a:ext>
                </a:extLst>
              </a:tr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280137"/>
                  </a:ext>
                </a:extLst>
              </a:tr>
              <a:tr h="214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921648"/>
                  </a:ext>
                </a:extLst>
              </a:tr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0347174"/>
                  </a:ext>
                </a:extLst>
              </a:tr>
            </a:tbl>
          </a:graphicData>
        </a:graphic>
      </p:graphicFrame>
      <p:sp>
        <p:nvSpPr>
          <p:cNvPr id="536827" name="Line 251">
            <a:extLst>
              <a:ext uri="{FF2B5EF4-FFF2-40B4-BE49-F238E27FC236}">
                <a16:creationId xmlns:a16="http://schemas.microsoft.com/office/drawing/2014/main" id="{43BBB4A0-C061-41B2-AB60-F415F87B7494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2133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6828" name="Text Box 252">
            <a:extLst>
              <a:ext uri="{FF2B5EF4-FFF2-40B4-BE49-F238E27FC236}">
                <a16:creationId xmlns:a16="http://schemas.microsoft.com/office/drawing/2014/main" id="{95707B9D-EAA3-4F8E-9AFD-72B0461C0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1" y="1636713"/>
            <a:ext cx="7393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state</a:t>
            </a:r>
          </a:p>
        </p:txBody>
      </p:sp>
      <p:sp>
        <p:nvSpPr>
          <p:cNvPr id="536829" name="Text Box 253">
            <a:extLst>
              <a:ext uri="{FF2B5EF4-FFF2-40B4-BE49-F238E27FC236}">
                <a16:creationId xmlns:a16="http://schemas.microsoft.com/office/drawing/2014/main" id="{21A63BB7-B2AC-4D1E-9C27-9E3923FB6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371600"/>
            <a:ext cx="13404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Sequence</a:t>
            </a:r>
          </a:p>
        </p:txBody>
      </p:sp>
      <p:sp>
        <p:nvSpPr>
          <p:cNvPr id="536830" name="Line 254">
            <a:extLst>
              <a:ext uri="{FF2B5EF4-FFF2-40B4-BE49-F238E27FC236}">
                <a16:creationId xmlns:a16="http://schemas.microsoft.com/office/drawing/2014/main" id="{66A60526-D7A8-4C38-91B2-9E07E99A53CC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16002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6831" name="Line 255">
            <a:extLst>
              <a:ext uri="{FF2B5EF4-FFF2-40B4-BE49-F238E27FC236}">
                <a16:creationId xmlns:a16="http://schemas.microsoft.com/office/drawing/2014/main" id="{6390013E-B2C2-4812-88D9-73509D59A92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2057400"/>
            <a:ext cx="30480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6832" name="Line 256">
            <a:extLst>
              <a:ext uri="{FF2B5EF4-FFF2-40B4-BE49-F238E27FC236}">
                <a16:creationId xmlns:a16="http://schemas.microsoft.com/office/drawing/2014/main" id="{5B193CCF-6B1A-4490-9D9A-997204E0E83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2438400"/>
            <a:ext cx="30480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6833" name="Line 257">
            <a:extLst>
              <a:ext uri="{FF2B5EF4-FFF2-40B4-BE49-F238E27FC236}">
                <a16:creationId xmlns:a16="http://schemas.microsoft.com/office/drawing/2014/main" id="{96B20DBA-5496-4960-BD20-5637FE0C8FF2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2819400"/>
            <a:ext cx="30480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6834" name="Line 258">
            <a:extLst>
              <a:ext uri="{FF2B5EF4-FFF2-40B4-BE49-F238E27FC236}">
                <a16:creationId xmlns:a16="http://schemas.microsoft.com/office/drawing/2014/main" id="{0499E380-B30C-4090-AD36-C4BCE696D3B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3200400"/>
            <a:ext cx="30480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6835" name="Line 259">
            <a:extLst>
              <a:ext uri="{FF2B5EF4-FFF2-40B4-BE49-F238E27FC236}">
                <a16:creationId xmlns:a16="http://schemas.microsoft.com/office/drawing/2014/main" id="{3AA0FBD9-7678-4A6B-892F-00E19DC41FF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3581400"/>
            <a:ext cx="30480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6836" name="Line 260">
            <a:extLst>
              <a:ext uri="{FF2B5EF4-FFF2-40B4-BE49-F238E27FC236}">
                <a16:creationId xmlns:a16="http://schemas.microsoft.com/office/drawing/2014/main" id="{AC09C1CC-F2EC-49E3-818C-3B581F9AE301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2057400"/>
            <a:ext cx="30480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6837" name="Line 261">
            <a:extLst>
              <a:ext uri="{FF2B5EF4-FFF2-40B4-BE49-F238E27FC236}">
                <a16:creationId xmlns:a16="http://schemas.microsoft.com/office/drawing/2014/main" id="{0D6FDEEA-3D98-46A7-A0C5-73DD9CA28BD2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2438400"/>
            <a:ext cx="30480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6838" name="Line 262">
            <a:extLst>
              <a:ext uri="{FF2B5EF4-FFF2-40B4-BE49-F238E27FC236}">
                <a16:creationId xmlns:a16="http://schemas.microsoft.com/office/drawing/2014/main" id="{CDB173D7-292E-4040-B498-B04F3584C19E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2819400"/>
            <a:ext cx="30480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6839" name="Line 263">
            <a:extLst>
              <a:ext uri="{FF2B5EF4-FFF2-40B4-BE49-F238E27FC236}">
                <a16:creationId xmlns:a16="http://schemas.microsoft.com/office/drawing/2014/main" id="{F0184504-7AEE-445F-95AC-61F97FCF971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3200400"/>
            <a:ext cx="30480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6840" name="Line 264">
            <a:extLst>
              <a:ext uri="{FF2B5EF4-FFF2-40B4-BE49-F238E27FC236}">
                <a16:creationId xmlns:a16="http://schemas.microsoft.com/office/drawing/2014/main" id="{90020992-F690-4F7C-B0F5-A20F6B266354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3581400"/>
            <a:ext cx="30480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36841" name="Group 265">
            <a:extLst>
              <a:ext uri="{FF2B5EF4-FFF2-40B4-BE49-F238E27FC236}">
                <a16:creationId xmlns:a16="http://schemas.microsoft.com/office/drawing/2014/main" id="{2B722943-D96D-476A-B73F-EEF9834FE07A}"/>
              </a:ext>
            </a:extLst>
          </p:cNvPr>
          <p:cNvGraphicFramePr>
            <a:graphicFrameLocks noGrp="1"/>
          </p:cNvGraphicFramePr>
          <p:nvPr/>
        </p:nvGraphicFramePr>
        <p:xfrm>
          <a:off x="4495800" y="4495800"/>
          <a:ext cx="3886200" cy="2137412"/>
        </p:xfrm>
        <a:graphic>
          <a:graphicData uri="http://schemas.openxmlformats.org/drawingml/2006/table">
            <a:tbl>
              <a:tblPr/>
              <a:tblGrid>
                <a:gridCol w="388938">
                  <a:extLst>
                    <a:ext uri="{9D8B030D-6E8A-4147-A177-3AD203B41FA5}">
                      <a16:colId xmlns:a16="http://schemas.microsoft.com/office/drawing/2014/main" val="187682229"/>
                    </a:ext>
                  </a:extLst>
                </a:gridCol>
                <a:gridCol w="385762">
                  <a:extLst>
                    <a:ext uri="{9D8B030D-6E8A-4147-A177-3AD203B41FA5}">
                      <a16:colId xmlns:a16="http://schemas.microsoft.com/office/drawing/2014/main" val="1203026109"/>
                    </a:ext>
                  </a:extLst>
                </a:gridCol>
                <a:gridCol w="390525">
                  <a:extLst>
                    <a:ext uri="{9D8B030D-6E8A-4147-A177-3AD203B41FA5}">
                      <a16:colId xmlns:a16="http://schemas.microsoft.com/office/drawing/2014/main" val="3537272875"/>
                    </a:ext>
                  </a:extLst>
                </a:gridCol>
                <a:gridCol w="388938">
                  <a:extLst>
                    <a:ext uri="{9D8B030D-6E8A-4147-A177-3AD203B41FA5}">
                      <a16:colId xmlns:a16="http://schemas.microsoft.com/office/drawing/2014/main" val="2233996428"/>
                    </a:ext>
                  </a:extLst>
                </a:gridCol>
                <a:gridCol w="388937">
                  <a:extLst>
                    <a:ext uri="{9D8B030D-6E8A-4147-A177-3AD203B41FA5}">
                      <a16:colId xmlns:a16="http://schemas.microsoft.com/office/drawing/2014/main" val="2272877747"/>
                    </a:ext>
                  </a:extLst>
                </a:gridCol>
                <a:gridCol w="388938">
                  <a:extLst>
                    <a:ext uri="{9D8B030D-6E8A-4147-A177-3AD203B41FA5}">
                      <a16:colId xmlns:a16="http://schemas.microsoft.com/office/drawing/2014/main" val="3045339467"/>
                    </a:ext>
                  </a:extLst>
                </a:gridCol>
                <a:gridCol w="388937">
                  <a:extLst>
                    <a:ext uri="{9D8B030D-6E8A-4147-A177-3AD203B41FA5}">
                      <a16:colId xmlns:a16="http://schemas.microsoft.com/office/drawing/2014/main" val="2903710038"/>
                    </a:ext>
                  </a:extLst>
                </a:gridCol>
                <a:gridCol w="390525">
                  <a:extLst>
                    <a:ext uri="{9D8B030D-6E8A-4147-A177-3AD203B41FA5}">
                      <a16:colId xmlns:a16="http://schemas.microsoft.com/office/drawing/2014/main" val="938693751"/>
                    </a:ext>
                  </a:extLst>
                </a:gridCol>
                <a:gridCol w="385763">
                  <a:extLst>
                    <a:ext uri="{9D8B030D-6E8A-4147-A177-3AD203B41FA5}">
                      <a16:colId xmlns:a16="http://schemas.microsoft.com/office/drawing/2014/main" val="2831420859"/>
                    </a:ext>
                  </a:extLst>
                </a:gridCol>
                <a:gridCol w="388937">
                  <a:extLst>
                    <a:ext uri="{9D8B030D-6E8A-4147-A177-3AD203B41FA5}">
                      <a16:colId xmlns:a16="http://schemas.microsoft.com/office/drawing/2014/main" val="2566518157"/>
                    </a:ext>
                  </a:extLst>
                </a:gridCol>
              </a:tblGrid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8231271"/>
                  </a:ext>
                </a:extLst>
              </a:tr>
              <a:tr h="214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798190"/>
                  </a:ext>
                </a:extLst>
              </a:tr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9260042"/>
                  </a:ext>
                </a:extLst>
              </a:tr>
              <a:tr h="214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6947077"/>
                  </a:ext>
                </a:extLst>
              </a:tr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3164763"/>
                  </a:ext>
                </a:extLst>
              </a:tr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4170443"/>
                  </a:ext>
                </a:extLst>
              </a:tr>
              <a:tr h="214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577749"/>
                  </a:ext>
                </a:extLst>
              </a:tr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0199217"/>
                  </a:ext>
                </a:extLst>
              </a:tr>
              <a:tr h="214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097469"/>
                  </a:ext>
                </a:extLst>
              </a:tr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0925974"/>
                  </a:ext>
                </a:extLst>
              </a:tr>
            </a:tbl>
          </a:graphicData>
        </a:graphic>
      </p:graphicFrame>
      <p:sp>
        <p:nvSpPr>
          <p:cNvPr id="536964" name="Line 388">
            <a:extLst>
              <a:ext uri="{FF2B5EF4-FFF2-40B4-BE49-F238E27FC236}">
                <a16:creationId xmlns:a16="http://schemas.microsoft.com/office/drawing/2014/main" id="{BFE12B84-A3A3-4222-AB2A-EB3509D662B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38862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6965" name="Line 389">
            <a:extLst>
              <a:ext uri="{FF2B5EF4-FFF2-40B4-BE49-F238E27FC236}">
                <a16:creationId xmlns:a16="http://schemas.microsoft.com/office/drawing/2014/main" id="{BFE0763C-CB16-4514-84A9-FCED6E10185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00800" y="38862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6966" name="Line 390">
            <a:extLst>
              <a:ext uri="{FF2B5EF4-FFF2-40B4-BE49-F238E27FC236}">
                <a16:creationId xmlns:a16="http://schemas.microsoft.com/office/drawing/2014/main" id="{A8F4B846-E27B-48E1-A193-FD68FC967A80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4191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6967" name="Text Box 391">
            <a:extLst>
              <a:ext uri="{FF2B5EF4-FFF2-40B4-BE49-F238E27FC236}">
                <a16:creationId xmlns:a16="http://schemas.microsoft.com/office/drawing/2014/main" id="{F6A6CF0B-89CB-4138-99F2-3CBE61438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798889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x</a:t>
            </a:r>
          </a:p>
        </p:txBody>
      </p:sp>
      <p:sp>
        <p:nvSpPr>
          <p:cNvPr id="536968" name="Line 392">
            <a:extLst>
              <a:ext uri="{FF2B5EF4-FFF2-40B4-BE49-F238E27FC236}">
                <a16:creationId xmlns:a16="http://schemas.microsoft.com/office/drawing/2014/main" id="{961423A2-4D0E-4CD3-B6F7-9C2F7273B3F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629400" y="5257800"/>
            <a:ext cx="220980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6969" name="Text Box 393">
            <a:extLst>
              <a:ext uri="{FF2B5EF4-FFF2-40B4-BE49-F238E27FC236}">
                <a16:creationId xmlns:a16="http://schemas.microsoft.com/office/drawing/2014/main" id="{6BAA1EBD-503D-4B60-90C4-0924635D0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2850" y="4967288"/>
            <a:ext cx="1758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>
                <a:solidFill>
                  <a:srgbClr val="000099"/>
                </a:solidFill>
                <a:sym typeface="Symbol" panose="05050102010706020507" pitchFamily="18" charset="2"/>
              </a:rPr>
              <a:t>P(</a:t>
            </a:r>
            <a:r>
              <a:rPr lang="en-US" altLang="en-US" sz="2400" baseline="-25000">
                <a:solidFill>
                  <a:srgbClr val="000099"/>
                </a:solidFill>
                <a:sym typeface="Symbol" panose="05050102010706020507" pitchFamily="18" charset="2"/>
              </a:rPr>
              <a:t>i</a:t>
            </a:r>
            <a:r>
              <a:rPr lang="en-US" altLang="en-US" sz="2400">
                <a:solidFill>
                  <a:srgbClr val="000099"/>
                </a:solidFill>
                <a:sym typeface="Symbol" panose="05050102010706020507" pitchFamily="18" charset="2"/>
              </a:rPr>
              <a:t>=k | x)</a:t>
            </a:r>
          </a:p>
        </p:txBody>
      </p:sp>
      <p:sp>
        <p:nvSpPr>
          <p:cNvPr id="536970" name="Rectangle 394">
            <a:extLst>
              <a:ext uri="{FF2B5EF4-FFF2-40B4-BE49-F238E27FC236}">
                <a16:creationId xmlns:a16="http://schemas.microsoft.com/office/drawing/2014/main" id="{73C5DD26-66CB-45B3-AB95-62B4EC0DE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953000"/>
            <a:ext cx="2514600" cy="1471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2800">
                <a:sym typeface="Symbol" panose="05050102010706020507" pitchFamily="18" charset="2"/>
              </a:rPr>
              <a:t>Space: O(KN)</a:t>
            </a:r>
          </a:p>
          <a:p>
            <a:pPr>
              <a:spcBef>
                <a:spcPct val="20000"/>
              </a:spcBef>
            </a:pPr>
            <a:r>
              <a:rPr lang="en-US" altLang="en-US" sz="2800">
                <a:sym typeface="Symbol" panose="05050102010706020507" pitchFamily="18" charset="2"/>
              </a:rPr>
              <a:t>Time: O(K</a:t>
            </a:r>
            <a:r>
              <a:rPr lang="en-US" altLang="en-US" sz="2800" baseline="30000">
                <a:sym typeface="Symbol" panose="05050102010706020507" pitchFamily="18" charset="2"/>
              </a:rPr>
              <a:t>2</a:t>
            </a:r>
            <a:r>
              <a:rPr lang="en-US" altLang="en-US" sz="2800">
                <a:sym typeface="Symbol" panose="05050102010706020507" pitchFamily="18" charset="2"/>
              </a:rPr>
              <a:t>N)</a:t>
            </a:r>
          </a:p>
        </p:txBody>
      </p:sp>
      <p:sp>
        <p:nvSpPr>
          <p:cNvPr id="536971" name="Text Box 395">
            <a:extLst>
              <a:ext uri="{FF2B5EF4-FFF2-40B4-BE49-F238E27FC236}">
                <a16:creationId xmlns:a16="http://schemas.microsoft.com/office/drawing/2014/main" id="{2CEBA4F8-300D-49B8-99ED-8FB6FEAD2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9851" y="4114800"/>
            <a:ext cx="7970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/ P(X)</a:t>
            </a:r>
          </a:p>
        </p:txBody>
      </p:sp>
      <p:sp>
        <p:nvSpPr>
          <p:cNvPr id="536972" name="Text Box 396">
            <a:extLst>
              <a:ext uri="{FF2B5EF4-FFF2-40B4-BE49-F238E27FC236}">
                <a16:creationId xmlns:a16="http://schemas.microsoft.com/office/drawing/2014/main" id="{8D9B226D-C80B-43C2-841A-DF8A12240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824288"/>
            <a:ext cx="25106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Forward probabilities</a:t>
            </a:r>
          </a:p>
        </p:txBody>
      </p:sp>
      <p:sp>
        <p:nvSpPr>
          <p:cNvPr id="536973" name="Text Box 397">
            <a:extLst>
              <a:ext uri="{FF2B5EF4-FFF2-40B4-BE49-F238E27FC236}">
                <a16:creationId xmlns:a16="http://schemas.microsoft.com/office/drawing/2014/main" id="{E3AF4483-B405-4BD1-85A8-19BB8FFD7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1" y="3824288"/>
            <a:ext cx="27334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Backward probabilities</a:t>
            </a:r>
          </a:p>
        </p:txBody>
      </p:sp>
    </p:spTree>
    <p:extLst>
      <p:ext uri="{BB962C8B-B14F-4D97-AF65-F5344CB8AC3E}">
        <p14:creationId xmlns:p14="http://schemas.microsoft.com/office/powerpoint/2010/main" val="3532764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>
            <a:extLst>
              <a:ext uri="{FF2B5EF4-FFF2-40B4-BE49-F238E27FC236}">
                <a16:creationId xmlns:a16="http://schemas.microsoft.com/office/drawing/2014/main" id="{11045819-2D1A-4B5B-9E89-4FA6E66425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What’s </a:t>
            </a:r>
            <a:r>
              <a:rPr lang="en-US" altLang="en-US">
                <a:sym typeface="Symbol" panose="05050102010706020507" pitchFamily="18" charset="2"/>
              </a:rPr>
              <a:t>P(</a:t>
            </a:r>
            <a:r>
              <a:rPr lang="en-US" altLang="en-US" sz="4800">
                <a:sym typeface="Symbol" panose="05050102010706020507" pitchFamily="18" charset="2"/>
              </a:rPr>
              <a:t></a:t>
            </a:r>
            <a:r>
              <a:rPr lang="en-US" altLang="en-US" baseline="-25000">
                <a:sym typeface="Symbol" panose="05050102010706020507" pitchFamily="18" charset="2"/>
              </a:rPr>
              <a:t>i</a:t>
            </a:r>
            <a:r>
              <a:rPr lang="en-US" altLang="en-US">
                <a:sym typeface="Symbol" panose="05050102010706020507" pitchFamily="18" charset="2"/>
              </a:rPr>
              <a:t>=k | x)</a:t>
            </a:r>
            <a:r>
              <a:rPr lang="en-US" altLang="en-US"/>
              <a:t> good for?</a:t>
            </a:r>
          </a:p>
        </p:txBody>
      </p:sp>
      <p:sp>
        <p:nvSpPr>
          <p:cNvPr id="540675" name="Rectangle 3">
            <a:extLst>
              <a:ext uri="{FF2B5EF4-FFF2-40B4-BE49-F238E27FC236}">
                <a16:creationId xmlns:a16="http://schemas.microsoft.com/office/drawing/2014/main" id="{DFEF6370-228D-41F6-979A-7AFA7582AB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For each position, you can assign a probability (in [0, 1]) to the states that the system might be in at that point – </a:t>
            </a:r>
            <a:r>
              <a:rPr lang="en-US" altLang="en-US">
                <a:solidFill>
                  <a:srgbClr val="000099"/>
                </a:solidFill>
              </a:rPr>
              <a:t>confidence level</a:t>
            </a:r>
          </a:p>
          <a:p>
            <a:pPr>
              <a:lnSpc>
                <a:spcPct val="90000"/>
              </a:lnSpc>
            </a:pPr>
            <a:r>
              <a:rPr lang="en-US" altLang="en-US"/>
              <a:t>Assign each symbol to the most-likely state according to this probability rather than the state on the most-probable path – </a:t>
            </a:r>
            <a:r>
              <a:rPr lang="en-US" altLang="en-US">
                <a:solidFill>
                  <a:srgbClr val="000099"/>
                </a:solidFill>
              </a:rPr>
              <a:t>posterior decoding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altLang="en-US" sz="3200">
                <a:sym typeface="Symbol" panose="05050102010706020507" pitchFamily="18" charset="2"/>
              </a:rPr>
              <a:t></a:t>
            </a:r>
            <a:r>
              <a:rPr lang="en-US" altLang="en-US" sz="3200" baseline="30000">
                <a:sym typeface="Symbol" panose="05050102010706020507" pitchFamily="18" charset="2"/>
              </a:rPr>
              <a:t>^</a:t>
            </a:r>
            <a:r>
              <a:rPr lang="en-US" altLang="en-US" sz="3200" baseline="-25000">
                <a:sym typeface="Symbol" panose="05050102010706020507" pitchFamily="18" charset="2"/>
              </a:rPr>
              <a:t>i</a:t>
            </a:r>
            <a:r>
              <a:rPr lang="en-US" altLang="en-US" sz="3200">
                <a:sym typeface="Symbol" panose="05050102010706020507" pitchFamily="18" charset="2"/>
              </a:rPr>
              <a:t> = argmax</a:t>
            </a:r>
            <a:r>
              <a:rPr lang="en-US" altLang="en-US" sz="3200" baseline="-25000">
                <a:sym typeface="Symbol" panose="05050102010706020507" pitchFamily="18" charset="2"/>
              </a:rPr>
              <a:t>k</a:t>
            </a:r>
            <a:r>
              <a:rPr lang="en-US" altLang="en-US" sz="3200">
                <a:sym typeface="Symbol" panose="05050102010706020507" pitchFamily="18" charset="2"/>
              </a:rPr>
              <a:t> </a:t>
            </a:r>
            <a:r>
              <a:rPr lang="en-US" altLang="en-US" sz="3200"/>
              <a:t>P(</a:t>
            </a:r>
            <a:r>
              <a:rPr lang="en-US" altLang="en-US" sz="3200">
                <a:sym typeface="Symbol" panose="05050102010706020507" pitchFamily="18" charset="2"/>
              </a:rPr>
              <a:t></a:t>
            </a:r>
            <a:r>
              <a:rPr lang="en-US" altLang="en-US" sz="3200" baseline="-25000">
                <a:sym typeface="Symbol" panose="05050102010706020507" pitchFamily="18" charset="2"/>
              </a:rPr>
              <a:t>i</a:t>
            </a:r>
            <a:r>
              <a:rPr lang="en-US" altLang="en-US" sz="3200">
                <a:sym typeface="Symbol" panose="05050102010706020507" pitchFamily="18" charset="2"/>
              </a:rPr>
              <a:t> = k | x)</a:t>
            </a:r>
          </a:p>
        </p:txBody>
      </p:sp>
    </p:spTree>
    <p:extLst>
      <p:ext uri="{BB962C8B-B14F-4D97-AF65-F5344CB8AC3E}">
        <p14:creationId xmlns:p14="http://schemas.microsoft.com/office/powerpoint/2010/main" val="1732020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>
            <a:extLst>
              <a:ext uri="{FF2B5EF4-FFF2-40B4-BE49-F238E27FC236}">
                <a16:creationId xmlns:a16="http://schemas.microsoft.com/office/drawing/2014/main" id="{67F0FEDC-AAEE-4EA1-8AFB-EFC2466A12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/>
              <a:t>Posterior decoding for the dishonest casino</a:t>
            </a:r>
          </a:p>
        </p:txBody>
      </p:sp>
      <p:pic>
        <p:nvPicPr>
          <p:cNvPr id="542723" name="Picture 3">
            <a:extLst>
              <a:ext uri="{FF2B5EF4-FFF2-40B4-BE49-F238E27FC236}">
                <a16:creationId xmlns:a16="http://schemas.microsoft.com/office/drawing/2014/main" id="{CEF550EA-7E45-4296-924E-F21FD185B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8915400" cy="363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724" name="Text Box 4">
            <a:extLst>
              <a:ext uri="{FF2B5EF4-FFF2-40B4-BE49-F238E27FC236}">
                <a16:creationId xmlns:a16="http://schemas.microsoft.com/office/drawing/2014/main" id="{CB37C50E-BAE8-4211-BC19-878FBA43B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410201"/>
            <a:ext cx="4876800" cy="1015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If P(fair) &gt; 0.5, the roll is more likely to be generated by a fair die than a loaded die</a:t>
            </a:r>
          </a:p>
        </p:txBody>
      </p:sp>
      <p:sp>
        <p:nvSpPr>
          <p:cNvPr id="542725" name="Line 5">
            <a:extLst>
              <a:ext uri="{FF2B5EF4-FFF2-40B4-BE49-F238E27FC236}">
                <a16:creationId xmlns:a16="http://schemas.microsoft.com/office/drawing/2014/main" id="{A8700D05-06FF-4E8F-8DF8-E79416AA9F1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743200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13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>
            <a:extLst>
              <a:ext uri="{FF2B5EF4-FFF2-40B4-BE49-F238E27FC236}">
                <a16:creationId xmlns:a16="http://schemas.microsoft.com/office/drawing/2014/main" id="{2249B4DB-3690-4B59-B1FB-4D9D5EC3BD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Basic idea</a:t>
            </a:r>
          </a:p>
        </p:txBody>
      </p:sp>
      <p:sp>
        <p:nvSpPr>
          <p:cNvPr id="550915" name="Rectangle 3">
            <a:extLst>
              <a:ext uri="{FF2B5EF4-FFF2-40B4-BE49-F238E27FC236}">
                <a16:creationId xmlns:a16="http://schemas.microsoft.com/office/drawing/2014/main" id="{A3627EEC-6B46-4BA1-BC6B-4F237CDF49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199" y="1600201"/>
            <a:ext cx="8668043" cy="4525963"/>
          </a:xfrm>
        </p:spPr>
        <p:txBody>
          <a:bodyPr>
            <a:normAutofit/>
          </a:bodyPr>
          <a:lstStyle/>
          <a:p>
            <a:pPr marL="533400" indent="-533400">
              <a:buFontTx/>
              <a:buAutoNum type="arabicPeriod"/>
            </a:pPr>
            <a:r>
              <a:rPr lang="en-US" altLang="en-US" sz="2400" dirty="0"/>
              <a:t>Estimate our “best guess” on the model parameters </a:t>
            </a:r>
            <a:r>
              <a:rPr lang="el-GR" altLang="en-US" sz="2400" dirty="0">
                <a:cs typeface="Arial" panose="020B0604020202020204" pitchFamily="34" charset="0"/>
              </a:rPr>
              <a:t>θ</a:t>
            </a:r>
          </a:p>
          <a:p>
            <a:pPr marL="533400" indent="-533400">
              <a:buFontTx/>
              <a:buAutoNum type="arabicPeriod"/>
            </a:pPr>
            <a:r>
              <a:rPr lang="en-US" altLang="en-US" sz="2400" dirty="0"/>
              <a:t>Use </a:t>
            </a:r>
            <a:r>
              <a:rPr lang="el-GR" altLang="en-US" sz="2400" dirty="0">
                <a:cs typeface="Arial" panose="020B0604020202020204" pitchFamily="34" charset="0"/>
              </a:rPr>
              <a:t>θ</a:t>
            </a:r>
            <a:r>
              <a:rPr lang="en-US" altLang="en-US" sz="2400" dirty="0"/>
              <a:t> to predict the unknown labels</a:t>
            </a:r>
          </a:p>
          <a:p>
            <a:pPr marL="533400" indent="-533400">
              <a:buFontTx/>
              <a:buAutoNum type="arabicPeriod"/>
            </a:pPr>
            <a:r>
              <a:rPr lang="en-US" altLang="en-US" sz="2400" dirty="0"/>
              <a:t>Re-estimate a new set of </a:t>
            </a:r>
            <a:r>
              <a:rPr lang="el-GR" altLang="en-US" sz="2400" dirty="0">
                <a:cs typeface="Arial" panose="020B0604020202020204" pitchFamily="34" charset="0"/>
              </a:rPr>
              <a:t>θ</a:t>
            </a:r>
            <a:endParaRPr lang="en-US" altLang="en-US" sz="2400" dirty="0"/>
          </a:p>
          <a:p>
            <a:pPr marL="533400" indent="-533400">
              <a:buFontTx/>
              <a:buAutoNum type="arabicPeriod"/>
            </a:pPr>
            <a:r>
              <a:rPr lang="en-US" altLang="en-US" sz="2400" dirty="0"/>
              <a:t>Repeat 2 &amp; 3</a:t>
            </a:r>
          </a:p>
        </p:txBody>
      </p:sp>
      <p:sp>
        <p:nvSpPr>
          <p:cNvPr id="550916" name="AutoShape 4">
            <a:extLst>
              <a:ext uri="{FF2B5EF4-FFF2-40B4-BE49-F238E27FC236}">
                <a16:creationId xmlns:a16="http://schemas.microsoft.com/office/drawing/2014/main" id="{5F4815E8-9A5C-427F-BCC1-711291991528}"/>
              </a:ext>
            </a:extLst>
          </p:cNvPr>
          <p:cNvSpPr>
            <a:spLocks/>
          </p:cNvSpPr>
          <p:nvPr/>
        </p:nvSpPr>
        <p:spPr bwMode="auto">
          <a:xfrm>
            <a:off x="8134350" y="2717800"/>
            <a:ext cx="304800" cy="1219200"/>
          </a:xfrm>
          <a:prstGeom prst="righ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7" name="Text Box 5">
            <a:extLst>
              <a:ext uri="{FF2B5EF4-FFF2-40B4-BE49-F238E27FC236}">
                <a16:creationId xmlns:a16="http://schemas.microsoft.com/office/drawing/2014/main" id="{6B5121F4-F79B-4DCD-9676-F0FD38D61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9150" y="3127345"/>
            <a:ext cx="18533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/>
              <a:t>Multiple ways</a:t>
            </a:r>
          </a:p>
        </p:txBody>
      </p:sp>
    </p:spTree>
    <p:extLst>
      <p:ext uri="{BB962C8B-B14F-4D97-AF65-F5344CB8AC3E}">
        <p14:creationId xmlns:p14="http://schemas.microsoft.com/office/powerpoint/2010/main" val="108030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>
            <a:extLst>
              <a:ext uri="{FF2B5EF4-FFF2-40B4-BE49-F238E27FC236}">
                <a16:creationId xmlns:a16="http://schemas.microsoft.com/office/drawing/2014/main" id="{B2F89220-03B6-4748-A569-712D8080E5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/>
              <a:t>Posterior decoding for another dishonest casino</a:t>
            </a:r>
          </a:p>
        </p:txBody>
      </p:sp>
      <p:sp>
        <p:nvSpPr>
          <p:cNvPr id="704515" name="Rectangle 3">
            <a:extLst>
              <a:ext uri="{FF2B5EF4-FFF2-40B4-BE49-F238E27FC236}">
                <a16:creationId xmlns:a16="http://schemas.microsoft.com/office/drawing/2014/main" id="{5915EEDF-6182-4366-8840-9C0DE6CC2F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5562601"/>
            <a:ext cx="8229600" cy="5635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2000"/>
              <a:t>In this example, Viterbi predicts that all rolls were from the fair die.</a:t>
            </a:r>
          </a:p>
        </p:txBody>
      </p:sp>
      <p:pic>
        <p:nvPicPr>
          <p:cNvPr id="704516" name="Picture 4">
            <a:extLst>
              <a:ext uri="{FF2B5EF4-FFF2-40B4-BE49-F238E27FC236}">
                <a16:creationId xmlns:a16="http://schemas.microsoft.com/office/drawing/2014/main" id="{B76F667F-8D41-4498-B207-920EC35F1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1752600"/>
            <a:ext cx="8399462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4517" name="Line 5">
            <a:extLst>
              <a:ext uri="{FF2B5EF4-FFF2-40B4-BE49-F238E27FC236}">
                <a16:creationId xmlns:a16="http://schemas.microsoft.com/office/drawing/2014/main" id="{17D2DCF2-74E2-41FE-98AA-E08BA18620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2819400"/>
            <a:ext cx="723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496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7A43D-6225-49A1-99AD-79CDBBCC5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0A3B0-89D9-4F30-A5C2-2DC133F95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630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>
            <a:extLst>
              <a:ext uri="{FF2B5EF4-FFF2-40B4-BE49-F238E27FC236}">
                <a16:creationId xmlns:a16="http://schemas.microsoft.com/office/drawing/2014/main" id="{B2D29003-233E-4ED9-B201-B75A317F5B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Baum-Welch training</a:t>
            </a:r>
          </a:p>
        </p:txBody>
      </p:sp>
      <p:sp>
        <p:nvSpPr>
          <p:cNvPr id="579587" name="Rectangle 3">
            <a:extLst>
              <a:ext uri="{FF2B5EF4-FFF2-40B4-BE49-F238E27FC236}">
                <a16:creationId xmlns:a16="http://schemas.microsoft.com/office/drawing/2014/main" id="{BA196EE5-04D8-4357-AE85-A195596C92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7924800" cy="4525963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 sz="2400"/>
              <a:t>Estimate our “best guess” on the model parameters </a:t>
            </a:r>
            <a:r>
              <a:rPr lang="el-GR" altLang="en-US" sz="2400">
                <a:cs typeface="Arial" panose="020B0604020202020204" pitchFamily="34" charset="0"/>
              </a:rPr>
              <a:t>θ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 sz="2400"/>
              <a:t>Find </a:t>
            </a:r>
            <a:r>
              <a:rPr lang="en-US" altLang="en-US" sz="2400">
                <a:solidFill>
                  <a:srgbClr val="FF0000"/>
                </a:solidFill>
                <a:sym typeface="Symbol" panose="05050102010706020507" pitchFamily="18" charset="2"/>
              </a:rPr>
              <a:t>P(</a:t>
            </a:r>
            <a:r>
              <a:rPr lang="en-US" altLang="en-US" sz="2400" baseline="-25000">
                <a:solidFill>
                  <a:srgbClr val="FF0000"/>
                </a:solidFill>
                <a:sym typeface="Symbol" panose="05050102010706020507" pitchFamily="18" charset="2"/>
              </a:rPr>
              <a:t>i</a:t>
            </a:r>
            <a:r>
              <a:rPr lang="en-US" altLang="en-US" sz="2400">
                <a:solidFill>
                  <a:srgbClr val="FF0000"/>
                </a:solidFill>
                <a:sym typeface="Symbol" panose="05050102010706020507" pitchFamily="18" charset="2"/>
              </a:rPr>
              <a:t>=k | x,</a:t>
            </a:r>
            <a:r>
              <a:rPr lang="el-GR" altLang="en-US" sz="2400">
                <a:solidFill>
                  <a:srgbClr val="FF0000"/>
                </a:solidFill>
                <a:cs typeface="Arial" panose="020B0604020202020204" pitchFamily="34" charset="0"/>
              </a:rPr>
              <a:t>θ</a:t>
            </a:r>
            <a:r>
              <a:rPr lang="en-US" altLang="en-US" sz="2400">
                <a:solidFill>
                  <a:srgbClr val="FF0000"/>
                </a:solidFill>
                <a:sym typeface="Symbol" panose="05050102010706020507" pitchFamily="18" charset="2"/>
              </a:rPr>
              <a:t>)</a:t>
            </a:r>
            <a:r>
              <a:rPr lang="en-US" altLang="en-US" sz="2400"/>
              <a:t> using forward-backward algorithm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 sz="2400"/>
              <a:t>Re-estimate a new set of </a:t>
            </a:r>
            <a:r>
              <a:rPr lang="el-GR" altLang="en-US" sz="2400">
                <a:cs typeface="Arial" panose="020B0604020202020204" pitchFamily="34" charset="0"/>
              </a:rPr>
              <a:t>θ</a:t>
            </a:r>
            <a:r>
              <a:rPr lang="en-US" altLang="en-US" sz="2400">
                <a:cs typeface="Arial" panose="020B0604020202020204" pitchFamily="34" charset="0"/>
              </a:rPr>
              <a:t> </a:t>
            </a:r>
            <a:r>
              <a:rPr lang="en-US" altLang="en-US" sz="2400">
                <a:solidFill>
                  <a:srgbClr val="FF0000"/>
                </a:solidFill>
                <a:cs typeface="Arial" panose="020B0604020202020204" pitchFamily="34" charset="0"/>
              </a:rPr>
              <a:t>based on all possible paths</a:t>
            </a:r>
          </a:p>
          <a:p>
            <a:pPr marL="990600" lvl="1" indent="-5334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sz="2000">
                <a:sym typeface="Symbol" panose="05050102010706020507" pitchFamily="18" charset="2"/>
              </a:rPr>
              <a:t>For example, according to Viterbi, pos </a:t>
            </a:r>
            <a:r>
              <a:rPr lang="en-US" altLang="en-US" sz="2000" i="1">
                <a:latin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altLang="en-US" sz="2000">
                <a:sym typeface="Symbol" panose="05050102010706020507" pitchFamily="18" charset="2"/>
              </a:rPr>
              <a:t> is in state </a:t>
            </a:r>
            <a:r>
              <a:rPr lang="en-US" altLang="en-US" sz="2000" i="1">
                <a:latin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n-US" altLang="en-US" sz="2000">
                <a:sym typeface="Symbol" panose="05050102010706020507" pitchFamily="18" charset="2"/>
              </a:rPr>
              <a:t> and pos </a:t>
            </a:r>
            <a:r>
              <a:rPr lang="en-US" altLang="en-US" sz="2000" i="1">
                <a:latin typeface="Times New Roman" panose="02020603050405020304" pitchFamily="18" charset="0"/>
                <a:sym typeface="Symbol" panose="05050102010706020507" pitchFamily="18" charset="2"/>
              </a:rPr>
              <a:t>(i+1)</a:t>
            </a:r>
            <a:r>
              <a:rPr lang="en-US" altLang="en-US" sz="2000">
                <a:sym typeface="Symbol" panose="05050102010706020507" pitchFamily="18" charset="2"/>
              </a:rPr>
              <a:t> is in state </a:t>
            </a:r>
            <a:r>
              <a:rPr lang="en-US" altLang="en-US" sz="2000" i="1">
                <a:latin typeface="Times New Roman" panose="02020603050405020304" pitchFamily="18" charset="0"/>
                <a:sym typeface="Symbol" panose="05050102010706020507" pitchFamily="18" charset="2"/>
              </a:rPr>
              <a:t>l</a:t>
            </a:r>
          </a:p>
          <a:p>
            <a:pPr marL="1371600" lvl="2" indent="-457200">
              <a:lnSpc>
                <a:spcPct val="90000"/>
              </a:lnSpc>
            </a:pPr>
            <a:r>
              <a:rPr lang="en-US" altLang="en-US" sz="1800">
                <a:sym typeface="Symbol" panose="05050102010706020507" pitchFamily="18" charset="2"/>
              </a:rPr>
              <a:t>This contributes 1 count towards the frequency that transition </a:t>
            </a:r>
            <a:r>
              <a:rPr lang="en-US" altLang="en-US" sz="1800" i="1">
                <a:latin typeface="Times New Roman" panose="02020603050405020304" pitchFamily="18" charset="0"/>
                <a:sym typeface="Symbol" panose="05050102010706020507" pitchFamily="18" charset="2"/>
              </a:rPr>
              <a:t>k l</a:t>
            </a:r>
            <a:r>
              <a:rPr lang="en-US" altLang="en-US" sz="1800">
                <a:sym typeface="Symbol" panose="05050102010706020507" pitchFamily="18" charset="2"/>
              </a:rPr>
              <a:t> is used</a:t>
            </a:r>
          </a:p>
          <a:p>
            <a:pPr marL="1371600" lvl="2" indent="-457200">
              <a:lnSpc>
                <a:spcPct val="90000"/>
              </a:lnSpc>
            </a:pPr>
            <a:r>
              <a:rPr lang="en-US" altLang="en-US" sz="1800">
                <a:sym typeface="Symbol" panose="05050102010706020507" pitchFamily="18" charset="2"/>
              </a:rPr>
              <a:t>In Baum-Welch, pos </a:t>
            </a:r>
            <a:r>
              <a:rPr lang="en-US" altLang="en-US" sz="1800" i="1">
                <a:latin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altLang="en-US" sz="1800">
                <a:sym typeface="Symbol" panose="05050102010706020507" pitchFamily="18" charset="2"/>
              </a:rPr>
              <a:t> has some prob in state </a:t>
            </a:r>
            <a:r>
              <a:rPr lang="en-US" altLang="en-US" sz="1800" i="1">
                <a:latin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n-US" altLang="en-US" sz="1800">
                <a:sym typeface="Symbol" panose="05050102010706020507" pitchFamily="18" charset="2"/>
              </a:rPr>
              <a:t> and pos </a:t>
            </a:r>
            <a:r>
              <a:rPr lang="en-US" altLang="en-US" sz="1800" i="1">
                <a:latin typeface="Times New Roman" panose="02020603050405020304" pitchFamily="18" charset="0"/>
                <a:sym typeface="Symbol" panose="05050102010706020507" pitchFamily="18" charset="2"/>
              </a:rPr>
              <a:t>(i+1)</a:t>
            </a:r>
            <a:r>
              <a:rPr lang="en-US" altLang="en-US" sz="1800">
                <a:sym typeface="Symbol" panose="05050102010706020507" pitchFamily="18" charset="2"/>
              </a:rPr>
              <a:t> has some prob in state </a:t>
            </a:r>
            <a:r>
              <a:rPr lang="en-US" altLang="en-US" sz="1800" i="1">
                <a:latin typeface="Times New Roman" panose="02020603050405020304" pitchFamily="18" charset="0"/>
                <a:sym typeface="Symbol" panose="05050102010706020507" pitchFamily="18" charset="2"/>
              </a:rPr>
              <a:t>l</a:t>
            </a:r>
            <a:r>
              <a:rPr lang="en-US" altLang="en-US" sz="1800">
                <a:sym typeface="Symbol" panose="05050102010706020507" pitchFamily="18" charset="2"/>
              </a:rPr>
              <a:t>. This transition is counted only partially, according to the prob of this transition</a:t>
            </a:r>
            <a:endParaRPr lang="en-US" altLang="en-US" sz="1800">
              <a:solidFill>
                <a:srgbClr val="FF0000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 sz="2400"/>
              <a:t>Repeat 2 &amp; 3 until converge</a:t>
            </a:r>
          </a:p>
        </p:txBody>
      </p:sp>
    </p:spTree>
    <p:extLst>
      <p:ext uri="{BB962C8B-B14F-4D97-AF65-F5344CB8AC3E}">
        <p14:creationId xmlns:p14="http://schemas.microsoft.com/office/powerpoint/2010/main" val="3950539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82" name="Picture 2">
            <a:extLst>
              <a:ext uri="{FF2B5EF4-FFF2-40B4-BE49-F238E27FC236}">
                <a16:creationId xmlns:a16="http://schemas.microsoft.com/office/drawing/2014/main" id="{CD7A70F4-3514-4A16-8ACA-1F9E2B7DB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638550"/>
            <a:ext cx="6440488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683" name="Picture 3">
            <a:extLst>
              <a:ext uri="{FF2B5EF4-FFF2-40B4-BE49-F238E27FC236}">
                <a16:creationId xmlns:a16="http://schemas.microsoft.com/office/drawing/2014/main" id="{DC6C9F70-DF55-487F-94B4-B23310BB9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11300"/>
            <a:ext cx="76200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684" name="Rectangle 4">
            <a:extLst>
              <a:ext uri="{FF2B5EF4-FFF2-40B4-BE49-F238E27FC236}">
                <a16:creationId xmlns:a16="http://schemas.microsoft.com/office/drawing/2014/main" id="{76D0721E-91F7-4E41-9D92-C3BCCE8B07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Probability that a transition is used</a:t>
            </a:r>
          </a:p>
        </p:txBody>
      </p:sp>
      <p:sp>
        <p:nvSpPr>
          <p:cNvPr id="583685" name="Text Box 5">
            <a:extLst>
              <a:ext uri="{FF2B5EF4-FFF2-40B4-BE49-F238E27FC236}">
                <a16:creationId xmlns:a16="http://schemas.microsoft.com/office/drawing/2014/main" id="{74DAA0F8-C653-4E21-A57F-B93637FAD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9738" y="4510089"/>
            <a:ext cx="296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i="1">
                <a:latin typeface="Times New Roman" panose="02020603050405020304" pitchFamily="18" charset="0"/>
              </a:rPr>
              <a:t>k</a:t>
            </a:r>
          </a:p>
        </p:txBody>
      </p:sp>
      <p:sp>
        <p:nvSpPr>
          <p:cNvPr id="583686" name="Text Box 6">
            <a:extLst>
              <a:ext uri="{FF2B5EF4-FFF2-40B4-BE49-F238E27FC236}">
                <a16:creationId xmlns:a16="http://schemas.microsoft.com/office/drawing/2014/main" id="{BD851617-0ABD-45DC-8C61-AD3787441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5613" y="5257801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i="1">
                <a:latin typeface="Times New Roman" panose="02020603050405020304" pitchFamily="18" charset="0"/>
              </a:rPr>
              <a:t>l</a:t>
            </a:r>
          </a:p>
        </p:txBody>
      </p:sp>
      <p:sp>
        <p:nvSpPr>
          <p:cNvPr id="583687" name="Text Box 7">
            <a:extLst>
              <a:ext uri="{FF2B5EF4-FFF2-40B4-BE49-F238E27FC236}">
                <a16:creationId xmlns:a16="http://schemas.microsoft.com/office/drawing/2014/main" id="{6F03DD59-AC2F-4BC8-8639-E6D419B8D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4325" y="3352801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i="1"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583688" name="Text Box 8">
            <a:extLst>
              <a:ext uri="{FF2B5EF4-FFF2-40B4-BE49-F238E27FC236}">
                <a16:creationId xmlns:a16="http://schemas.microsoft.com/office/drawing/2014/main" id="{99597402-1C2C-4394-B98A-32192BD69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5863" y="3352801"/>
            <a:ext cx="552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i="1">
                <a:latin typeface="Times New Roman" panose="02020603050405020304" pitchFamily="18" charset="0"/>
              </a:rPr>
              <a:t>i+1</a:t>
            </a:r>
          </a:p>
        </p:txBody>
      </p:sp>
    </p:spTree>
    <p:extLst>
      <p:ext uri="{BB962C8B-B14F-4D97-AF65-F5344CB8AC3E}">
        <p14:creationId xmlns:p14="http://schemas.microsoft.com/office/powerpoint/2010/main" val="20835134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>
            <a:extLst>
              <a:ext uri="{FF2B5EF4-FFF2-40B4-BE49-F238E27FC236}">
                <a16:creationId xmlns:a16="http://schemas.microsoft.com/office/drawing/2014/main" id="{A55E813F-2C26-4455-AC2A-E8659FCABF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59107" name="Rectangle 3">
            <a:extLst>
              <a:ext uri="{FF2B5EF4-FFF2-40B4-BE49-F238E27FC236}">
                <a16:creationId xmlns:a16="http://schemas.microsoft.com/office/drawing/2014/main" id="{463DB082-2811-4036-A60C-128F3F1EDB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3276601"/>
            <a:ext cx="8229600" cy="28495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/>
              <a:t>	</a:t>
            </a:r>
            <a:r>
              <a:rPr lang="en-US" altLang="en-US" sz="2800"/>
              <a:t>Estimated # of </a:t>
            </a:r>
            <a:r>
              <a:rPr lang="en-US" altLang="en-US" sz="2800">
                <a:sym typeface="Symbol" panose="05050102010706020507" pitchFamily="18" charset="2"/>
              </a:rPr>
              <a:t>kl transition </a:t>
            </a:r>
          </a:p>
        </p:txBody>
      </p:sp>
      <p:pic>
        <p:nvPicPr>
          <p:cNvPr id="559108" name="Picture 4">
            <a:extLst>
              <a:ext uri="{FF2B5EF4-FFF2-40B4-BE49-F238E27FC236}">
                <a16:creationId xmlns:a16="http://schemas.microsoft.com/office/drawing/2014/main" id="{25D8678E-7AAB-43CF-9E3D-43C7E908F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0"/>
            <a:ext cx="6629400" cy="164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59109" name="Group 5">
            <a:extLst>
              <a:ext uri="{FF2B5EF4-FFF2-40B4-BE49-F238E27FC236}">
                <a16:creationId xmlns:a16="http://schemas.microsoft.com/office/drawing/2014/main" id="{7821EFBC-C653-4E23-A05E-744012001EC3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3962400"/>
            <a:ext cx="7196138" cy="539750"/>
            <a:chOff x="864" y="2640"/>
            <a:chExt cx="4533" cy="340"/>
          </a:xfrm>
        </p:grpSpPr>
        <p:pic>
          <p:nvPicPr>
            <p:cNvPr id="559110" name="Picture 6">
              <a:extLst>
                <a:ext uri="{FF2B5EF4-FFF2-40B4-BE49-F238E27FC236}">
                  <a16:creationId xmlns:a16="http://schemas.microsoft.com/office/drawing/2014/main" id="{E4D8AD10-FD4F-4926-999A-45C75A5DFF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40"/>
              <a:ext cx="432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9111" name="Picture 7">
              <a:extLst>
                <a:ext uri="{FF2B5EF4-FFF2-40B4-BE49-F238E27FC236}">
                  <a16:creationId xmlns:a16="http://schemas.microsoft.com/office/drawing/2014/main" id="{91F1C275-9DFB-4411-AE5F-E90D5E5BDF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658"/>
              <a:ext cx="4053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59112" name="Picture 8">
            <a:extLst>
              <a:ext uri="{FF2B5EF4-FFF2-40B4-BE49-F238E27FC236}">
                <a16:creationId xmlns:a16="http://schemas.microsoft.com/office/drawing/2014/main" id="{2D437B8C-D5FC-4A2E-AE5A-000E6133B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72000"/>
            <a:ext cx="4572000" cy="168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37019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0E38C-70F5-4602-A95A-418261D3A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B48C3-D8CB-4201-BC14-3B1591FB1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484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Rectangle 2">
            <a:extLst>
              <a:ext uri="{FF2B5EF4-FFF2-40B4-BE49-F238E27FC236}">
                <a16:creationId xmlns:a16="http://schemas.microsoft.com/office/drawing/2014/main" id="{B9944360-3842-46FA-8DA5-5B0DF7CDFC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Viterbi vs Baum-Welch training</a:t>
            </a:r>
          </a:p>
        </p:txBody>
      </p:sp>
      <p:sp>
        <p:nvSpPr>
          <p:cNvPr id="702467" name="Rectangle 3">
            <a:extLst>
              <a:ext uri="{FF2B5EF4-FFF2-40B4-BE49-F238E27FC236}">
                <a16:creationId xmlns:a16="http://schemas.microsoft.com/office/drawing/2014/main" id="{F5FAEAF1-1A75-4DBD-AABC-28621B2CAE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 sz="2800">
                <a:sym typeface="Symbol" panose="05050102010706020507" pitchFamily="18" charset="2"/>
              </a:rPr>
              <a:t>Viterbi training</a:t>
            </a:r>
          </a:p>
          <a:p>
            <a:pPr lvl="1"/>
            <a:r>
              <a:rPr lang="en-US" altLang="en-US" sz="2400">
                <a:sym typeface="Symbol" panose="05050102010706020507" pitchFamily="18" charset="2"/>
              </a:rPr>
              <a:t>Returns a single path</a:t>
            </a:r>
          </a:p>
          <a:p>
            <a:pPr lvl="1"/>
            <a:r>
              <a:rPr lang="en-US" altLang="en-US" sz="2400">
                <a:sym typeface="Symbol" panose="05050102010706020507" pitchFamily="18" charset="2"/>
              </a:rPr>
              <a:t>Each position labeled with a fixed state</a:t>
            </a:r>
          </a:p>
          <a:p>
            <a:pPr lvl="1"/>
            <a:r>
              <a:rPr lang="en-US" altLang="en-US" sz="2400">
                <a:sym typeface="Symbol" panose="05050102010706020507" pitchFamily="18" charset="2"/>
              </a:rPr>
              <a:t>Each transition counts one</a:t>
            </a:r>
          </a:p>
          <a:p>
            <a:pPr lvl="1"/>
            <a:r>
              <a:rPr lang="en-US" altLang="en-US" sz="2400">
                <a:sym typeface="Symbol" panose="05050102010706020507" pitchFamily="18" charset="2"/>
              </a:rPr>
              <a:t>Each emission also counts one</a:t>
            </a:r>
          </a:p>
          <a:p>
            <a:r>
              <a:rPr lang="en-US" altLang="en-US" sz="2800">
                <a:sym typeface="Symbol" panose="05050102010706020507" pitchFamily="18" charset="2"/>
              </a:rPr>
              <a:t>Baum-Welch training</a:t>
            </a:r>
          </a:p>
          <a:p>
            <a:pPr lvl="1"/>
            <a:r>
              <a:rPr lang="en-US" altLang="en-US" sz="2400">
                <a:sym typeface="Symbol" panose="05050102010706020507" pitchFamily="18" charset="2"/>
              </a:rPr>
              <a:t>Does not return a single path</a:t>
            </a:r>
          </a:p>
          <a:p>
            <a:pPr lvl="1"/>
            <a:r>
              <a:rPr lang="en-US" altLang="en-US" sz="2400">
                <a:sym typeface="Symbol" panose="05050102010706020507" pitchFamily="18" charset="2"/>
              </a:rPr>
              <a:t>Considers the prob that each transition is used and the prob that a symbol is generated by a certain state</a:t>
            </a:r>
          </a:p>
          <a:p>
            <a:pPr lvl="1"/>
            <a:r>
              <a:rPr lang="en-US" altLang="en-US" sz="2400">
                <a:sym typeface="Symbol" panose="05050102010706020507" pitchFamily="18" charset="2"/>
              </a:rPr>
              <a:t>They only contribute partial counts</a:t>
            </a:r>
          </a:p>
        </p:txBody>
      </p:sp>
    </p:spTree>
    <p:extLst>
      <p:ext uri="{BB962C8B-B14F-4D97-AF65-F5344CB8AC3E}">
        <p14:creationId xmlns:p14="http://schemas.microsoft.com/office/powerpoint/2010/main" val="21304654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>
            <a:extLst>
              <a:ext uri="{FF2B5EF4-FFF2-40B4-BE49-F238E27FC236}">
                <a16:creationId xmlns:a16="http://schemas.microsoft.com/office/drawing/2014/main" id="{5E17AD60-C535-4526-93EF-B3E4FAD751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Viterbi vs Baum-Welch training</a:t>
            </a:r>
          </a:p>
        </p:txBody>
      </p:sp>
      <p:sp>
        <p:nvSpPr>
          <p:cNvPr id="585731" name="Rectangle 3">
            <a:extLst>
              <a:ext uri="{FF2B5EF4-FFF2-40B4-BE49-F238E27FC236}">
                <a16:creationId xmlns:a16="http://schemas.microsoft.com/office/drawing/2014/main" id="{50314D15-DFBD-4940-9103-674C897E61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Both guaranteed to converges</a:t>
            </a:r>
          </a:p>
          <a:p>
            <a:r>
              <a:rPr lang="en-US" altLang="en-US"/>
              <a:t>Baum-Welch improves the likelihood of the data in each iteration: </a:t>
            </a:r>
            <a:r>
              <a:rPr lang="en-US" altLang="en-US" i="1">
                <a:latin typeface="Times New Roman" panose="02020603050405020304" pitchFamily="18" charset="0"/>
              </a:rPr>
              <a:t>P(X)</a:t>
            </a:r>
          </a:p>
          <a:p>
            <a:pPr lvl="1"/>
            <a:r>
              <a:rPr lang="en-US" altLang="en-US"/>
              <a:t>True EM (expectation-maximization)</a:t>
            </a:r>
          </a:p>
          <a:p>
            <a:r>
              <a:rPr lang="en-US" altLang="en-US"/>
              <a:t>Viterbi improves the probability of the most probable path in each iteration: </a:t>
            </a:r>
            <a:r>
              <a:rPr lang="en-US" altLang="en-US" i="1">
                <a:latin typeface="Times New Roman" panose="02020603050405020304" pitchFamily="18" charset="0"/>
              </a:rPr>
              <a:t>P(X, </a:t>
            </a:r>
            <a:r>
              <a:rPr lang="en-US" altLang="en-US" i="1">
                <a:latin typeface="Times New Roman" panose="02020603050405020304" pitchFamily="18" charset="0"/>
                <a:sym typeface="Symbol" panose="05050102010706020507" pitchFamily="18" charset="2"/>
              </a:rPr>
              <a:t>*)</a:t>
            </a:r>
          </a:p>
          <a:p>
            <a:pPr lvl="1"/>
            <a:r>
              <a:rPr lang="en-US" altLang="en-US"/>
              <a:t>EM-like</a:t>
            </a:r>
          </a:p>
        </p:txBody>
      </p:sp>
    </p:spTree>
    <p:extLst>
      <p:ext uri="{BB962C8B-B14F-4D97-AF65-F5344CB8AC3E}">
        <p14:creationId xmlns:p14="http://schemas.microsoft.com/office/powerpoint/2010/main" val="30941573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>
            <a:extLst>
              <a:ext uri="{FF2B5EF4-FFF2-40B4-BE49-F238E27FC236}">
                <a16:creationId xmlns:a16="http://schemas.microsoft.com/office/drawing/2014/main" id="{AE76D7D4-1B1F-4844-B5AD-D2D5E7586B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Expectation-maximization (EM)</a:t>
            </a:r>
          </a:p>
        </p:txBody>
      </p:sp>
      <p:sp>
        <p:nvSpPr>
          <p:cNvPr id="565251" name="Rectangle 3">
            <a:extLst>
              <a:ext uri="{FF2B5EF4-FFF2-40B4-BE49-F238E27FC236}">
                <a16:creationId xmlns:a16="http://schemas.microsoft.com/office/drawing/2014/main" id="{934AF105-F7DD-4308-B5BD-D45BE0B422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altLang="en-US" sz="2800"/>
              <a:t>Baum-Welch algorithm is a special case of the expectation-maximization (EM) algorithm, a widely used technique in statistics for learning parameters from unlabeled data</a:t>
            </a:r>
          </a:p>
          <a:p>
            <a:r>
              <a:rPr lang="en-US" altLang="en-US" sz="2800"/>
              <a:t>E-step: compute the expectation (e.g. prob for each pos to be in a certain state)</a:t>
            </a:r>
          </a:p>
          <a:p>
            <a:r>
              <a:rPr lang="en-US" altLang="en-US" sz="2800"/>
              <a:t>M-step: maximum-likelihood parameter estimation</a:t>
            </a:r>
          </a:p>
          <a:p>
            <a:r>
              <a:rPr lang="en-US" altLang="en-US" sz="2800"/>
              <a:t>Recall: clustering</a:t>
            </a:r>
          </a:p>
        </p:txBody>
      </p:sp>
    </p:spTree>
    <p:extLst>
      <p:ext uri="{BB962C8B-B14F-4D97-AF65-F5344CB8AC3E}">
        <p14:creationId xmlns:p14="http://schemas.microsoft.com/office/powerpoint/2010/main" val="26130242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02" name="Picture 2">
            <a:extLst>
              <a:ext uri="{FF2B5EF4-FFF2-40B4-BE49-F238E27FC236}">
                <a16:creationId xmlns:a16="http://schemas.microsoft.com/office/drawing/2014/main" id="{EC0EF993-AABE-455F-8DAD-AF01FCDFE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026" y="685801"/>
            <a:ext cx="6964363" cy="272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03" name="Picture 3">
            <a:extLst>
              <a:ext uri="{FF2B5EF4-FFF2-40B4-BE49-F238E27FC236}">
                <a16:creationId xmlns:a16="http://schemas.microsoft.com/office/drawing/2014/main" id="{EA8C6D7D-D6D2-42B6-A7E6-6992D816E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64" y="3657601"/>
            <a:ext cx="3678237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9900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>
            <a:extLst>
              <a:ext uri="{FF2B5EF4-FFF2-40B4-BE49-F238E27FC236}">
                <a16:creationId xmlns:a16="http://schemas.microsoft.com/office/drawing/2014/main" id="{4328097F-5700-45D6-A7A4-F02A9B2466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Viterbi training</a:t>
            </a:r>
          </a:p>
        </p:txBody>
      </p:sp>
      <p:sp>
        <p:nvSpPr>
          <p:cNvPr id="577539" name="Rectangle 3">
            <a:extLst>
              <a:ext uri="{FF2B5EF4-FFF2-40B4-BE49-F238E27FC236}">
                <a16:creationId xmlns:a16="http://schemas.microsoft.com/office/drawing/2014/main" id="{1A1863DD-D2D7-4A58-B748-047DE6A35A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altLang="en-US"/>
              <a:t>Estimate our “best guess” on the model parameters </a:t>
            </a:r>
            <a:r>
              <a:rPr lang="el-GR" altLang="en-US">
                <a:cs typeface="Arial" panose="020B0604020202020204" pitchFamily="34" charset="0"/>
              </a:rPr>
              <a:t>θ</a:t>
            </a:r>
          </a:p>
          <a:p>
            <a:pPr marL="609600" indent="-609600">
              <a:buFontTx/>
              <a:buAutoNum type="arabicPeriod"/>
            </a:pPr>
            <a:r>
              <a:rPr lang="en-US" altLang="en-US"/>
              <a:t>Find the </a:t>
            </a:r>
            <a:r>
              <a:rPr lang="en-US" altLang="en-US">
                <a:solidFill>
                  <a:srgbClr val="FF0000"/>
                </a:solidFill>
              </a:rPr>
              <a:t>Viterbi path</a:t>
            </a:r>
            <a:r>
              <a:rPr lang="en-US" altLang="en-US"/>
              <a:t> using current </a:t>
            </a:r>
            <a:r>
              <a:rPr lang="el-GR" altLang="en-US">
                <a:cs typeface="Arial" panose="020B0604020202020204" pitchFamily="34" charset="0"/>
              </a:rPr>
              <a:t>θ</a:t>
            </a:r>
            <a:endParaRPr lang="en-US" altLang="en-US"/>
          </a:p>
          <a:p>
            <a:pPr marL="609600" indent="-609600">
              <a:buFontTx/>
              <a:buAutoNum type="arabicPeriod"/>
            </a:pPr>
            <a:r>
              <a:rPr lang="en-US" altLang="en-US"/>
              <a:t>Re-estimate a new set of </a:t>
            </a:r>
            <a:r>
              <a:rPr lang="el-GR" altLang="en-US">
                <a:cs typeface="Arial" panose="020B0604020202020204" pitchFamily="34" charset="0"/>
              </a:rPr>
              <a:t>θ</a:t>
            </a:r>
            <a:r>
              <a:rPr lang="en-US" altLang="en-US">
                <a:cs typeface="Arial" panose="020B0604020202020204" pitchFamily="34" charset="0"/>
              </a:rPr>
              <a:t> </a:t>
            </a:r>
            <a:r>
              <a:rPr lang="en-US" altLang="en-US">
                <a:solidFill>
                  <a:srgbClr val="FF0000"/>
                </a:solidFill>
                <a:cs typeface="Arial" panose="020B0604020202020204" pitchFamily="34" charset="0"/>
              </a:rPr>
              <a:t>based on the Viterbi path</a:t>
            </a:r>
          </a:p>
          <a:p>
            <a:pPr marL="990600" lvl="1" indent="-533400"/>
            <a:r>
              <a:rPr lang="en-US" altLang="en-US"/>
              <a:t>Count transitions/emissions on those paths, getting new θ</a:t>
            </a:r>
            <a:endParaRPr lang="en-US" altLang="en-US">
              <a:solidFill>
                <a:srgbClr val="FF0000"/>
              </a:solidFill>
            </a:endParaRPr>
          </a:p>
          <a:p>
            <a:pPr marL="609600" indent="-609600">
              <a:buFontTx/>
              <a:buAutoNum type="arabicPeriod"/>
            </a:pPr>
            <a:r>
              <a:rPr lang="en-US" altLang="en-US"/>
              <a:t>Repeat 2 &amp; 3 until converge</a:t>
            </a:r>
          </a:p>
        </p:txBody>
      </p:sp>
    </p:spTree>
    <p:extLst>
      <p:ext uri="{BB962C8B-B14F-4D97-AF65-F5344CB8AC3E}">
        <p14:creationId xmlns:p14="http://schemas.microsoft.com/office/powerpoint/2010/main" val="34974276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78216-5AF7-4A7F-908C-107C17F0A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85AEE-E563-46C1-8CAE-7A27944AC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927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Rectangle 2">
            <a:extLst>
              <a:ext uri="{FF2B5EF4-FFF2-40B4-BE49-F238E27FC236}">
                <a16:creationId xmlns:a16="http://schemas.microsoft.com/office/drawing/2014/main" id="{0285FCDC-DEE2-4757-9F51-67D5E6A64E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Summary</a:t>
            </a:r>
          </a:p>
        </p:txBody>
      </p:sp>
      <p:sp>
        <p:nvSpPr>
          <p:cNvPr id="722947" name="Rectangle 3">
            <a:extLst>
              <a:ext uri="{FF2B5EF4-FFF2-40B4-BE49-F238E27FC236}">
                <a16:creationId xmlns:a16="http://schemas.microsoft.com/office/drawing/2014/main" id="{A11DE402-FACD-45B2-8782-0BBFAEBD97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Viterbi – best single path</a:t>
            </a:r>
          </a:p>
          <a:p>
            <a:r>
              <a:rPr lang="en-US" altLang="en-US"/>
              <a:t>Forward – sum over all paths</a:t>
            </a:r>
          </a:p>
          <a:p>
            <a:r>
              <a:rPr lang="en-US" altLang="en-US"/>
              <a:t>Backward – similar </a:t>
            </a:r>
          </a:p>
          <a:p>
            <a:r>
              <a:rPr lang="en-US" altLang="en-US"/>
              <a:t>Baum-Welch – training via EM and forward-backward</a:t>
            </a:r>
          </a:p>
          <a:p>
            <a:r>
              <a:rPr lang="en-US" altLang="en-US"/>
              <a:t>Viterbi training – another “EM”, but Viterbi-based</a:t>
            </a:r>
          </a:p>
        </p:txBody>
      </p:sp>
    </p:spTree>
    <p:extLst>
      <p:ext uri="{BB962C8B-B14F-4D97-AF65-F5344CB8AC3E}">
        <p14:creationId xmlns:p14="http://schemas.microsoft.com/office/powerpoint/2010/main" val="3371536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1E86D-6194-4D29-9138-BB1C9BD48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B919F-E0EE-4010-A276-022524377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66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>
            <a:extLst>
              <a:ext uri="{FF2B5EF4-FFF2-40B4-BE49-F238E27FC236}">
                <a16:creationId xmlns:a16="http://schemas.microsoft.com/office/drawing/2014/main" id="{62990CCA-DDAC-4026-ACDD-5F6257A4D6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Posterior decoding</a:t>
            </a:r>
          </a:p>
        </p:txBody>
      </p:sp>
      <p:sp>
        <p:nvSpPr>
          <p:cNvPr id="512003" name="Rectangle 3">
            <a:extLst>
              <a:ext uri="{FF2B5EF4-FFF2-40B4-BE49-F238E27FC236}">
                <a16:creationId xmlns:a16="http://schemas.microsoft.com/office/drawing/2014/main" id="{82FE8526-1C1C-45AC-A88A-C4D14EBC56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48006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2400" dirty="0"/>
              <a:t>Viterbi finds the path with the highest probability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3600" dirty="0"/>
          </a:p>
          <a:p>
            <a:pPr>
              <a:lnSpc>
                <a:spcPct val="80000"/>
              </a:lnSpc>
            </a:pPr>
            <a:r>
              <a:rPr lang="en-US" altLang="en-US" sz="2400" dirty="0"/>
              <a:t>We want to know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1000" dirty="0">
                <a:sym typeface="Symbol" panose="05050102010706020507" pitchFamily="18" charset="2"/>
              </a:rPr>
              <a:t>		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000" i="1" dirty="0">
                <a:latin typeface="Times New Roman" panose="02020603050405020304" pitchFamily="18" charset="0"/>
                <a:sym typeface="Symbol" panose="05050102010706020507" pitchFamily="18" charset="2"/>
              </a:rPr>
              <a:t>			</a:t>
            </a:r>
            <a:r>
              <a:rPr lang="en-US" altLang="en-US" sz="2400" i="1" dirty="0">
                <a:latin typeface="Times New Roman" panose="02020603050405020304" pitchFamily="18" charset="0"/>
                <a:sym typeface="Symbol" panose="05050102010706020507" pitchFamily="18" charset="2"/>
              </a:rPr>
              <a:t></a:t>
            </a:r>
            <a:r>
              <a:rPr lang="en-US" altLang="en-US" sz="2400" i="1" baseline="-25000" dirty="0">
                <a:latin typeface="Times New Roman" panose="02020603050405020304" pitchFamily="18" charset="0"/>
              </a:rPr>
              <a:t>k          </a:t>
            </a:r>
            <a:r>
              <a:rPr lang="en-US" altLang="en-US" sz="2400" i="1" dirty="0">
                <a:latin typeface="Times New Roman" panose="02020603050405020304" pitchFamily="18" charset="0"/>
              </a:rPr>
              <a:t> 		         = 1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400" dirty="0"/>
              <a:t>In order to do posterior decoding, we need to know </a:t>
            </a:r>
            <a:r>
              <a:rPr lang="en-US" altLang="en-US" sz="2400" i="1" dirty="0">
                <a:latin typeface="Times New Roman" panose="02020603050405020304" pitchFamily="18" charset="0"/>
              </a:rPr>
              <a:t>P(x)</a:t>
            </a:r>
            <a:r>
              <a:rPr lang="en-US" altLang="en-US" sz="2400" dirty="0"/>
              <a:t> and </a:t>
            </a:r>
            <a:r>
              <a:rPr lang="en-US" altLang="en-US" sz="2400" i="1" dirty="0">
                <a:latin typeface="Times New Roman" panose="02020603050405020304" pitchFamily="18" charset="0"/>
              </a:rPr>
              <a:t>P(</a:t>
            </a:r>
            <a:r>
              <a:rPr lang="el-GR" altLang="en-US" sz="2400" i="1" dirty="0">
                <a:latin typeface="Times New Roman" panose="02020603050405020304" pitchFamily="18" charset="0"/>
                <a:ea typeface="Arial Unicode MS" pitchFamily="34" charset="-128"/>
                <a:sym typeface="Symbol" panose="05050102010706020507" pitchFamily="18" charset="2"/>
              </a:rPr>
              <a:t></a:t>
            </a:r>
            <a:r>
              <a:rPr lang="en-US" altLang="en-US" sz="2400" i="1" baseline="-25000" dirty="0" err="1">
                <a:latin typeface="Times New Roman" panose="02020603050405020304" pitchFamily="18" charset="0"/>
                <a:ea typeface="Arial Unicode MS" pitchFamily="34" charset="-128"/>
              </a:rPr>
              <a:t>i</a:t>
            </a:r>
            <a:r>
              <a:rPr lang="en-US" altLang="en-US" sz="2400" i="1" dirty="0">
                <a:latin typeface="Times New Roman" panose="02020603050405020304" pitchFamily="18" charset="0"/>
                <a:ea typeface="Arial Unicode MS" pitchFamily="34" charset="-128"/>
              </a:rPr>
              <a:t> = k, x)</a:t>
            </a:r>
            <a:r>
              <a:rPr lang="en-US" altLang="en-US" sz="2400" dirty="0"/>
              <a:t>, since</a:t>
            </a:r>
          </a:p>
          <a:p>
            <a:pPr>
              <a:lnSpc>
                <a:spcPct val="80000"/>
              </a:lnSpc>
            </a:pPr>
            <a:endParaRPr lang="en-US" altLang="en-US" sz="2400" dirty="0"/>
          </a:p>
          <a:p>
            <a:pPr>
              <a:lnSpc>
                <a:spcPct val="80000"/>
              </a:lnSpc>
            </a:pPr>
            <a:endParaRPr lang="en-US" altLang="en-US" sz="2800" dirty="0"/>
          </a:p>
          <a:p>
            <a:pPr>
              <a:lnSpc>
                <a:spcPct val="80000"/>
              </a:lnSpc>
            </a:pPr>
            <a:r>
              <a:rPr lang="en-US" altLang="en-US" sz="2400" dirty="0"/>
              <a:t>Computing 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P(x)</a:t>
            </a:r>
            <a:r>
              <a:rPr lang="en-US" altLang="en-US" sz="2400" dirty="0"/>
              <a:t> and 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P(x,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altLang="en-US" sz="2400" i="1" baseline="-25000" dirty="0" err="1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=k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r>
              <a:rPr lang="en-US" altLang="en-US" sz="2400" dirty="0"/>
              <a:t> is called the </a:t>
            </a:r>
            <a:r>
              <a:rPr lang="en-US" altLang="en-US" sz="2400" dirty="0">
                <a:solidFill>
                  <a:srgbClr val="000099"/>
                </a:solidFill>
              </a:rPr>
              <a:t>evaluation</a:t>
            </a:r>
            <a:r>
              <a:rPr lang="en-US" altLang="en-US" sz="2400" dirty="0"/>
              <a:t> problem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The solution: Forward-backward algorithm</a:t>
            </a:r>
          </a:p>
        </p:txBody>
      </p:sp>
      <p:pic>
        <p:nvPicPr>
          <p:cNvPr id="512004" name="Picture 4">
            <a:extLst>
              <a:ext uri="{FF2B5EF4-FFF2-40B4-BE49-F238E27FC236}">
                <a16:creationId xmlns:a16="http://schemas.microsoft.com/office/drawing/2014/main" id="{A3CCFAE6-AB78-4EB0-9368-974FAA00B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981201"/>
            <a:ext cx="25908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05" name="Picture 5">
            <a:extLst>
              <a:ext uri="{FF2B5EF4-FFF2-40B4-BE49-F238E27FC236}">
                <a16:creationId xmlns:a16="http://schemas.microsoft.com/office/drawing/2014/main" id="{F6F40EC2-6ED8-401B-B933-9A8997888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750" y="2557463"/>
            <a:ext cx="16002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06" name="Picture 6">
            <a:extLst>
              <a:ext uri="{FF2B5EF4-FFF2-40B4-BE49-F238E27FC236}">
                <a16:creationId xmlns:a16="http://schemas.microsoft.com/office/drawing/2014/main" id="{ECAFF505-60FC-45DE-A25D-462C98BC7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057303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007" name="Text Box 7">
            <a:extLst>
              <a:ext uri="{FF2B5EF4-FFF2-40B4-BE49-F238E27FC236}">
                <a16:creationId xmlns:a16="http://schemas.microsoft.com/office/drawing/2014/main" id="{451301F2-55C3-4A1E-8B57-A6700490E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2725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pic>
        <p:nvPicPr>
          <p:cNvPr id="512008" name="Picture 8">
            <a:extLst>
              <a:ext uri="{FF2B5EF4-FFF2-40B4-BE49-F238E27FC236}">
                <a16:creationId xmlns:a16="http://schemas.microsoft.com/office/drawing/2014/main" id="{270D0824-1138-4360-8C28-3A35825AD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419601"/>
            <a:ext cx="3733800" cy="7731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368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0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>
            <a:extLst>
              <a:ext uri="{FF2B5EF4-FFF2-40B4-BE49-F238E27FC236}">
                <a16:creationId xmlns:a16="http://schemas.microsoft.com/office/drawing/2014/main" id="{66E5A04E-500B-4F8F-9E29-FBB4DEE662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Probability of a sequence</a:t>
            </a:r>
          </a:p>
        </p:txBody>
      </p:sp>
      <p:sp>
        <p:nvSpPr>
          <p:cNvPr id="514051" name="Rectangle 3">
            <a:extLst>
              <a:ext uri="{FF2B5EF4-FFF2-40B4-BE49-F238E27FC236}">
                <a16:creationId xmlns:a16="http://schemas.microsoft.com/office/drawing/2014/main" id="{0F84C41F-6BA3-4F4D-9225-F4FD9F7B73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5000"/>
              </a:lnSpc>
            </a:pPr>
            <a:r>
              <a:rPr lang="en-US" altLang="en-US" sz="2400"/>
              <a:t>P(X | M): prob that X can be generated by M</a:t>
            </a:r>
          </a:p>
          <a:p>
            <a:pPr>
              <a:lnSpc>
                <a:spcPct val="95000"/>
              </a:lnSpc>
            </a:pPr>
            <a:r>
              <a:rPr lang="en-US" altLang="en-US" sz="2400"/>
              <a:t>Sometimes simply written as P(X)</a:t>
            </a:r>
          </a:p>
          <a:p>
            <a:pPr>
              <a:lnSpc>
                <a:spcPct val="95000"/>
              </a:lnSpc>
            </a:pPr>
            <a:r>
              <a:rPr lang="en-US" altLang="en-US" sz="2400"/>
              <a:t>May be written as P(X | M, θ) or P(X | θ) to emphasize that we are looking for θ to optimize the likelihood (discussed later in learning)</a:t>
            </a:r>
          </a:p>
          <a:p>
            <a:pPr>
              <a:lnSpc>
                <a:spcPct val="95000"/>
              </a:lnSpc>
            </a:pPr>
            <a:r>
              <a:rPr lang="en-US" altLang="en-US" sz="2400"/>
              <a:t>Not equal to the probability of a path P(X, </a:t>
            </a:r>
            <a:r>
              <a:rPr lang="en-US" altLang="en-US" sz="2400">
                <a:sym typeface="Symbol" panose="05050102010706020507" pitchFamily="18" charset="2"/>
              </a:rPr>
              <a:t>)</a:t>
            </a:r>
          </a:p>
          <a:p>
            <a:pPr lvl="1">
              <a:lnSpc>
                <a:spcPct val="95000"/>
              </a:lnSpc>
            </a:pPr>
            <a:r>
              <a:rPr lang="en-US" altLang="en-US" sz="2000">
                <a:sym typeface="Symbol" panose="05050102010706020507" pitchFamily="18" charset="2"/>
              </a:rPr>
              <a:t>Many possible paths can generate X. Each with a probability</a:t>
            </a:r>
          </a:p>
          <a:p>
            <a:pPr lvl="1">
              <a:lnSpc>
                <a:spcPct val="95000"/>
              </a:lnSpc>
            </a:pPr>
            <a:r>
              <a:rPr lang="en-US" altLang="en-US" i="1">
                <a:latin typeface="Times New Roman" panose="02020603050405020304" pitchFamily="18" charset="0"/>
                <a:sym typeface="Symbol" panose="05050102010706020507" pitchFamily="18" charset="2"/>
              </a:rPr>
              <a:t>P(X) = </a:t>
            </a:r>
            <a:r>
              <a:rPr lang="en-US" altLang="en-US" i="1" baseline="-25000">
                <a:latin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altLang="en-US" i="1">
                <a:latin typeface="Times New Roman" panose="02020603050405020304" pitchFamily="18" charset="0"/>
              </a:rPr>
              <a:t>P(X, </a:t>
            </a:r>
            <a:r>
              <a:rPr lang="en-US" altLang="en-US" i="1">
                <a:latin typeface="Times New Roman" panose="02020603050405020304" pitchFamily="18" charset="0"/>
                <a:sym typeface="Symbol" panose="05050102010706020507" pitchFamily="18" charset="2"/>
              </a:rPr>
              <a:t>) = </a:t>
            </a:r>
            <a:r>
              <a:rPr lang="en-US" altLang="en-US" i="1" baseline="-25000">
                <a:latin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altLang="en-US" i="1">
                <a:latin typeface="Times New Roman" panose="02020603050405020304" pitchFamily="18" charset="0"/>
              </a:rPr>
              <a:t>P(X | </a:t>
            </a:r>
            <a:r>
              <a:rPr lang="en-US" altLang="en-US" i="1">
                <a:latin typeface="Times New Roman" panose="02020603050405020304" pitchFamily="18" charset="0"/>
                <a:sym typeface="Symbol" panose="05050102010706020507" pitchFamily="18" charset="2"/>
              </a:rPr>
              <a:t>) P()</a:t>
            </a:r>
          </a:p>
          <a:p>
            <a:pPr lvl="1">
              <a:lnSpc>
                <a:spcPct val="95000"/>
              </a:lnSpc>
            </a:pPr>
            <a:r>
              <a:rPr lang="en-US" altLang="en-US" sz="2000">
                <a:sym typeface="Symbol" panose="05050102010706020507" pitchFamily="18" charset="2"/>
              </a:rPr>
              <a:t>How to compute without summing over all possible paths (exponential of them)?</a:t>
            </a:r>
          </a:p>
          <a:p>
            <a:pPr lvl="2">
              <a:lnSpc>
                <a:spcPct val="95000"/>
              </a:lnSpc>
            </a:pPr>
            <a:r>
              <a:rPr lang="en-US" altLang="en-US" sz="1800">
                <a:sym typeface="Symbol" panose="05050102010706020507" pitchFamily="18" charset="2"/>
              </a:rPr>
              <a:t>Dynamic programming</a:t>
            </a:r>
            <a:endParaRPr lang="el-GR" altLang="en-US" sz="180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1961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05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>
            <a:extLst>
              <a:ext uri="{FF2B5EF4-FFF2-40B4-BE49-F238E27FC236}">
                <a16:creationId xmlns:a16="http://schemas.microsoft.com/office/drawing/2014/main" id="{D71290F7-456A-445F-A51E-CB012845A4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forward algorithm</a:t>
            </a:r>
          </a:p>
        </p:txBody>
      </p:sp>
      <p:sp>
        <p:nvSpPr>
          <p:cNvPr id="516099" name="Rectangle 3">
            <a:extLst>
              <a:ext uri="{FF2B5EF4-FFF2-40B4-BE49-F238E27FC236}">
                <a16:creationId xmlns:a16="http://schemas.microsoft.com/office/drawing/2014/main" id="{ACF5D7C5-11CB-448C-B732-C9BF1DCBE1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8382000" cy="4525963"/>
          </a:xfrm>
        </p:spPr>
        <p:txBody>
          <a:bodyPr/>
          <a:lstStyle/>
          <a:p>
            <a:r>
              <a:rPr lang="en-US" altLang="en-US" sz="2800"/>
              <a:t>Define</a:t>
            </a:r>
            <a:r>
              <a:rPr lang="en-US" altLang="en-US" sz="2800" i="1">
                <a:latin typeface="Times New Roman" panose="02020603050405020304" pitchFamily="18" charset="0"/>
              </a:rPr>
              <a:t> f</a:t>
            </a:r>
            <a:r>
              <a:rPr lang="en-US" altLang="en-US" sz="2800" i="1" baseline="-25000">
                <a:latin typeface="Times New Roman" panose="02020603050405020304" pitchFamily="18" charset="0"/>
              </a:rPr>
              <a:t>k</a:t>
            </a:r>
            <a:r>
              <a:rPr lang="en-US" altLang="en-US" sz="2800" i="1">
                <a:latin typeface="Times New Roman" panose="02020603050405020304" pitchFamily="18" charset="0"/>
              </a:rPr>
              <a:t>(i) = </a:t>
            </a:r>
            <a:r>
              <a:rPr lang="en-US" altLang="en-US" sz="3600" i="1">
                <a:latin typeface="Times New Roman" panose="02020603050405020304" pitchFamily="18" charset="0"/>
              </a:rPr>
              <a:t>P(x</a:t>
            </a:r>
            <a:r>
              <a:rPr lang="en-US" altLang="en-US" sz="3600" i="1" baseline="-25000">
                <a:latin typeface="Times New Roman" panose="02020603050405020304" pitchFamily="18" charset="0"/>
              </a:rPr>
              <a:t>1</a:t>
            </a:r>
            <a:r>
              <a:rPr lang="en-US" altLang="en-US" sz="3600" i="1">
                <a:latin typeface="Times New Roman" panose="02020603050405020304" pitchFamily="18" charset="0"/>
              </a:rPr>
              <a:t>…x</a:t>
            </a:r>
            <a:r>
              <a:rPr lang="en-US" altLang="en-US" sz="3600" i="1" baseline="-25000">
                <a:latin typeface="Times New Roman" panose="02020603050405020304" pitchFamily="18" charset="0"/>
              </a:rPr>
              <a:t>i</a:t>
            </a:r>
            <a:r>
              <a:rPr lang="en-US" altLang="en-US" sz="3600" i="1">
                <a:latin typeface="Times New Roman" panose="02020603050405020304" pitchFamily="18" charset="0"/>
              </a:rPr>
              <a:t>, </a:t>
            </a:r>
            <a:r>
              <a:rPr lang="en-US" altLang="en-US" sz="3600" i="1">
                <a:latin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altLang="en-US" sz="3600" i="1" baseline="-25000">
                <a:latin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altLang="en-US" sz="3600" i="1">
                <a:latin typeface="Times New Roman" panose="02020603050405020304" pitchFamily="18" charset="0"/>
                <a:sym typeface="Symbol" panose="05050102010706020507" pitchFamily="18" charset="2"/>
              </a:rPr>
              <a:t>=k)</a:t>
            </a:r>
          </a:p>
          <a:p>
            <a:pPr lvl="1"/>
            <a:r>
              <a:rPr lang="en-US" altLang="en-US" sz="2400"/>
              <a:t>Implicitly: sum over all possible paths for </a:t>
            </a:r>
            <a:r>
              <a:rPr lang="en-US" altLang="en-US" sz="2400" i="1">
                <a:latin typeface="Times New Roman" panose="02020603050405020304" pitchFamily="18" charset="0"/>
              </a:rPr>
              <a:t>x</a:t>
            </a:r>
            <a:r>
              <a:rPr lang="en-US" altLang="en-US" sz="2400" i="1" baseline="-25000">
                <a:latin typeface="Times New Roman" panose="02020603050405020304" pitchFamily="18" charset="0"/>
              </a:rPr>
              <a:t>1</a:t>
            </a:r>
            <a:r>
              <a:rPr lang="en-US" altLang="en-US" sz="2400" i="1">
                <a:latin typeface="Times New Roman" panose="02020603050405020304" pitchFamily="18" charset="0"/>
              </a:rPr>
              <a:t>…x</a:t>
            </a:r>
            <a:r>
              <a:rPr lang="en-US" altLang="en-US" sz="2400" i="1" baseline="-25000">
                <a:latin typeface="Times New Roman" panose="02020603050405020304" pitchFamily="18" charset="0"/>
              </a:rPr>
              <a:t>i-1</a:t>
            </a:r>
            <a:endParaRPr lang="en-US" altLang="en-US" sz="3200" i="1" baseline="-2500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516100" name="Picture 4">
            <a:extLst>
              <a:ext uri="{FF2B5EF4-FFF2-40B4-BE49-F238E27FC236}">
                <a16:creationId xmlns:a16="http://schemas.microsoft.com/office/drawing/2014/main" id="{A58E9D17-09A1-4627-BD5E-AAD21B6C8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098800"/>
            <a:ext cx="4953000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6101" name="Text Box 5">
            <a:extLst>
              <a:ext uri="{FF2B5EF4-FFF2-40B4-BE49-F238E27FC236}">
                <a16:creationId xmlns:a16="http://schemas.microsoft.com/office/drawing/2014/main" id="{AFA742AB-5526-456D-A79A-6F4EC3F00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667000"/>
            <a:ext cx="376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i="1">
                <a:latin typeface="Times New Roman" panose="02020603050405020304" pitchFamily="18" charset="0"/>
              </a:rPr>
              <a:t>x</a:t>
            </a:r>
            <a:r>
              <a:rPr lang="en-US" altLang="en-US" sz="2400" i="1" baseline="-25000"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516102" name="Text Box 6">
            <a:extLst>
              <a:ext uri="{FF2B5EF4-FFF2-40B4-BE49-F238E27FC236}">
                <a16:creationId xmlns:a16="http://schemas.microsoft.com/office/drawing/2014/main" id="{9C0E7748-A1C3-4DD5-BA4A-944D74154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1" y="4267201"/>
            <a:ext cx="296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i="1">
                <a:latin typeface="Times New Roman" panose="02020603050405020304" pitchFamily="18" charset="0"/>
              </a:rPr>
              <a:t>k</a:t>
            </a:r>
          </a:p>
        </p:txBody>
      </p:sp>
      <p:graphicFrame>
        <p:nvGraphicFramePr>
          <p:cNvPr id="516103" name="Object 7">
            <a:extLst>
              <a:ext uri="{FF2B5EF4-FFF2-40B4-BE49-F238E27FC236}">
                <a16:creationId xmlns:a16="http://schemas.microsoft.com/office/drawing/2014/main" id="{F8C9050A-7FFE-40E2-A045-59F6F2C445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52801" y="5486400"/>
          <a:ext cx="4778375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6" name="Equation" r:id="rId5" imgW="2425680" imgH="583920" progId="Equation.3">
                  <p:embed/>
                </p:oleObj>
              </mc:Choice>
              <mc:Fallback>
                <p:oleObj name="Equation" r:id="rId5" imgW="2425680" imgH="583920" progId="Equation.3">
                  <p:embed/>
                  <p:pic>
                    <p:nvPicPr>
                      <p:cNvPr id="516103" name="Object 7">
                        <a:extLst>
                          <a:ext uri="{FF2B5EF4-FFF2-40B4-BE49-F238E27FC236}">
                            <a16:creationId xmlns:a16="http://schemas.microsoft.com/office/drawing/2014/main" id="{F8C9050A-7FFE-40E2-A045-59F6F2C445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1" y="5486400"/>
                        <a:ext cx="4778375" cy="1150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0074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>
            <a:extLst>
              <a:ext uri="{FF2B5EF4-FFF2-40B4-BE49-F238E27FC236}">
                <a16:creationId xmlns:a16="http://schemas.microsoft.com/office/drawing/2014/main" id="{D90DF80A-7777-426B-9FE0-BC8B6314FE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89828" name="Picture 4">
            <a:extLst>
              <a:ext uri="{FF2B5EF4-FFF2-40B4-BE49-F238E27FC236}">
                <a16:creationId xmlns:a16="http://schemas.microsoft.com/office/drawing/2014/main" id="{4C387282-0F38-4621-AB04-205293C57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8600"/>
            <a:ext cx="5410200" cy="235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89830" name="Object 6">
            <a:extLst>
              <a:ext uri="{FF2B5EF4-FFF2-40B4-BE49-F238E27FC236}">
                <a16:creationId xmlns:a16="http://schemas.microsoft.com/office/drawing/2014/main" id="{24227CC4-A21D-4039-8E57-19E3558439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2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589830" name="Object 6">
                        <a:extLst>
                          <a:ext uri="{FF2B5EF4-FFF2-40B4-BE49-F238E27FC236}">
                            <a16:creationId xmlns:a16="http://schemas.microsoft.com/office/drawing/2014/main" id="{24227CC4-A21D-4039-8E57-19E3558439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9831" name="Object 7">
            <a:extLst>
              <a:ext uri="{FF2B5EF4-FFF2-40B4-BE49-F238E27FC236}">
                <a16:creationId xmlns:a16="http://schemas.microsoft.com/office/drawing/2014/main" id="{F66767FA-049F-49F8-9FFF-332088D7C7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63876" y="2774951"/>
          <a:ext cx="6480175" cy="385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3" name="Equation" r:id="rId7" imgW="3288960" imgH="1955520" progId="Equation.3">
                  <p:embed/>
                </p:oleObj>
              </mc:Choice>
              <mc:Fallback>
                <p:oleObj name="Equation" r:id="rId7" imgW="3288960" imgH="1955520" progId="Equation.3">
                  <p:embed/>
                  <p:pic>
                    <p:nvPicPr>
                      <p:cNvPr id="589831" name="Object 7">
                        <a:extLst>
                          <a:ext uri="{FF2B5EF4-FFF2-40B4-BE49-F238E27FC236}">
                            <a16:creationId xmlns:a16="http://schemas.microsoft.com/office/drawing/2014/main" id="{F66767FA-049F-49F8-9FFF-332088D7C7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876" y="2774951"/>
                        <a:ext cx="6480175" cy="3852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0001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>
            <a:extLst>
              <a:ext uri="{FF2B5EF4-FFF2-40B4-BE49-F238E27FC236}">
                <a16:creationId xmlns:a16="http://schemas.microsoft.com/office/drawing/2014/main" id="{08614A31-3A2B-4B3E-86D2-6C33D6CCFE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forward algorithm</a:t>
            </a:r>
          </a:p>
        </p:txBody>
      </p:sp>
      <p:pic>
        <p:nvPicPr>
          <p:cNvPr id="518147" name="Picture 3">
            <a:extLst>
              <a:ext uri="{FF2B5EF4-FFF2-40B4-BE49-F238E27FC236}">
                <a16:creationId xmlns:a16="http://schemas.microsoft.com/office/drawing/2014/main" id="{1F3178F2-10AE-4C0A-AD05-DB367281B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1485900"/>
            <a:ext cx="7534275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8148" name="Rectangle 4">
            <a:extLst>
              <a:ext uri="{FF2B5EF4-FFF2-40B4-BE49-F238E27FC236}">
                <a16:creationId xmlns:a16="http://schemas.microsoft.com/office/drawing/2014/main" id="{7364F74E-27AD-445D-B408-DE6986273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8100" y="5638800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8149" name="Picture 5">
            <a:extLst>
              <a:ext uri="{FF2B5EF4-FFF2-40B4-BE49-F238E27FC236}">
                <a16:creationId xmlns:a16="http://schemas.microsoft.com/office/drawing/2014/main" id="{7EBFA9D8-FCC4-49B0-9162-AC439C08A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516438"/>
            <a:ext cx="5029200" cy="218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8151" name="Rectangle 7">
            <a:extLst>
              <a:ext uri="{FF2B5EF4-FFF2-40B4-BE49-F238E27FC236}">
                <a16:creationId xmlns:a16="http://schemas.microsoft.com/office/drawing/2014/main" id="{98953B66-5490-42DE-AB04-926D6D45F8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038600"/>
            <a:ext cx="487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/>
              <a:t>	</a:t>
            </a:r>
            <a:r>
              <a:rPr lang="en-US" altLang="en-US" sz="2400" i="1">
                <a:latin typeface="Times New Roman" panose="02020603050405020304" pitchFamily="18" charset="0"/>
              </a:rPr>
              <a:t>x</a:t>
            </a:r>
            <a:r>
              <a:rPr lang="en-US" altLang="en-US" sz="2400" i="1" baseline="-25000"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518153" name="Text Box 9">
            <a:extLst>
              <a:ext uri="{FF2B5EF4-FFF2-40B4-BE49-F238E27FC236}">
                <a16:creationId xmlns:a16="http://schemas.microsoft.com/office/drawing/2014/main" id="{D41BE677-A03E-46CC-BEB0-18BB1BD6C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1925" y="2838450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i="1">
                <a:latin typeface="Times New Roman" panose="02020603050405020304" pitchFamily="18" charset="0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1688266902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765</TotalTime>
  <Words>1005</Words>
  <Application>Microsoft Office PowerPoint</Application>
  <PresentationFormat>Widescreen</PresentationFormat>
  <Paragraphs>200</Paragraphs>
  <Slides>31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Century Gothic</vt:lpstr>
      <vt:lpstr>Times New Roman</vt:lpstr>
      <vt:lpstr>Wingdings</vt:lpstr>
      <vt:lpstr>Wingdings 3</vt:lpstr>
      <vt:lpstr>Wisp</vt:lpstr>
      <vt:lpstr>Equation</vt:lpstr>
      <vt:lpstr>Learning</vt:lpstr>
      <vt:lpstr>Basic idea</vt:lpstr>
      <vt:lpstr>Viterbi training</vt:lpstr>
      <vt:lpstr>PowerPoint Presentation</vt:lpstr>
      <vt:lpstr>Posterior decoding</vt:lpstr>
      <vt:lpstr>Probability of a sequence</vt:lpstr>
      <vt:lpstr>The forward algorithm</vt:lpstr>
      <vt:lpstr>PowerPoint Presentation</vt:lpstr>
      <vt:lpstr>The forward algorithm</vt:lpstr>
      <vt:lpstr>The forward algorithm</vt:lpstr>
      <vt:lpstr>Relation between Forward and Viterbi</vt:lpstr>
      <vt:lpstr>Posterior decoding</vt:lpstr>
      <vt:lpstr>PowerPoint Presentation</vt:lpstr>
      <vt:lpstr>The backward algorithm</vt:lpstr>
      <vt:lpstr>PowerPoint Presentation</vt:lpstr>
      <vt:lpstr>The forward-backward algorithm</vt:lpstr>
      <vt:lpstr>PowerPoint Presentation</vt:lpstr>
      <vt:lpstr>What’s P(i=k | x) good for?</vt:lpstr>
      <vt:lpstr>Posterior decoding for the dishonest casino</vt:lpstr>
      <vt:lpstr>Posterior decoding for another dishonest casino</vt:lpstr>
      <vt:lpstr>PowerPoint Presentation</vt:lpstr>
      <vt:lpstr>Baum-Welch training</vt:lpstr>
      <vt:lpstr>Probability that a transition is used</vt:lpstr>
      <vt:lpstr>PowerPoint Presentation</vt:lpstr>
      <vt:lpstr>PowerPoint Presentation</vt:lpstr>
      <vt:lpstr>Viterbi vs Baum-Welch training</vt:lpstr>
      <vt:lpstr>Viterbi vs Baum-Welch training</vt:lpstr>
      <vt:lpstr>Expectation-maximization (EM)</vt:lpstr>
      <vt:lpstr>PowerPoint Presentation</vt:lpstr>
      <vt:lpstr>PowerPoint Presentation</vt:lpstr>
      <vt:lpstr>Summary</vt:lpstr>
    </vt:vector>
  </TitlesOfParts>
  <Company>California State University, Bakersfield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Chengwei Lei</dc:creator>
  <cp:lastModifiedBy>Chengwei Lei</cp:lastModifiedBy>
  <cp:revision>119</cp:revision>
  <dcterms:created xsi:type="dcterms:W3CDTF">2016-08-31T19:16:09Z</dcterms:created>
  <dcterms:modified xsi:type="dcterms:W3CDTF">2020-01-30T00:45:19Z</dcterms:modified>
</cp:coreProperties>
</file>