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64" r:id="rId5"/>
    <p:sldId id="319" r:id="rId6"/>
    <p:sldId id="258" r:id="rId7"/>
    <p:sldId id="321" r:id="rId8"/>
    <p:sldId id="259" r:id="rId9"/>
    <p:sldId id="322" r:id="rId10"/>
    <p:sldId id="261" r:id="rId11"/>
    <p:sldId id="262" r:id="rId12"/>
    <p:sldId id="260" r:id="rId13"/>
    <p:sldId id="323" r:id="rId14"/>
    <p:sldId id="263" r:id="rId15"/>
    <p:sldId id="327" r:id="rId16"/>
    <p:sldId id="328" r:id="rId17"/>
    <p:sldId id="329" r:id="rId18"/>
    <p:sldId id="330" r:id="rId19"/>
    <p:sldId id="331" r:id="rId20"/>
    <p:sldId id="326" r:id="rId21"/>
    <p:sldId id="267" r:id="rId22"/>
    <p:sldId id="325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7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impson's_parado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util.us/how-the-biggest-fabricator-in-science-got-caught-327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Ethical problems in data science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Chengwei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47D3-FBB4-45D0-9DBF-730CC914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86C6-78A6-4025-898C-E3AF54C48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okay to mislead the audience (without lying)</a:t>
            </a:r>
          </a:p>
        </p:txBody>
      </p:sp>
    </p:spTree>
    <p:extLst>
      <p:ext uri="{BB962C8B-B14F-4D97-AF65-F5344CB8AC3E}">
        <p14:creationId xmlns:p14="http://schemas.microsoft.com/office/powerpoint/2010/main" val="141858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1676-2E53-4312-8AA8-CC06ACA5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4001-D798-4DD2-8DC7-609D97D8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Biased or unbiased?</a:t>
            </a:r>
          </a:p>
        </p:txBody>
      </p:sp>
    </p:spTree>
    <p:extLst>
      <p:ext uri="{BB962C8B-B14F-4D97-AF65-F5344CB8AC3E}">
        <p14:creationId xmlns:p14="http://schemas.microsoft.com/office/powerpoint/2010/main" val="311082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or unfair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4EDA5-A704-407A-9920-F244F0965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858838"/>
              </p:ext>
            </p:extLst>
          </p:nvPr>
        </p:nvGraphicFramePr>
        <p:xfrm>
          <a:off x="2374900" y="2348230"/>
          <a:ext cx="5536662" cy="109728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1785082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0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don't lie!!! It is unfair!!!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4EDA5-A704-407A-9920-F244F0965E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4900" y="2348230"/>
          <a:ext cx="5536662" cy="137160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956574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1036788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68.8%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7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should be responsible for this!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4EDA5-A704-407A-9920-F244F0965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55090"/>
              </p:ext>
            </p:extLst>
          </p:nvPr>
        </p:nvGraphicFramePr>
        <p:xfrm>
          <a:off x="3479800" y="2014194"/>
          <a:ext cx="5536662" cy="137160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956574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1036788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68.8%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1D5A78C5-12BE-4236-9287-F672F05C2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326214"/>
              </p:ext>
            </p:extLst>
          </p:nvPr>
        </p:nvGraphicFramePr>
        <p:xfrm>
          <a:off x="660400" y="4287335"/>
          <a:ext cx="5651500" cy="14630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994599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7728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5801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304228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0450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0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1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1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2332C1-7E3E-4B5D-B035-0959045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28951"/>
              </p:ext>
            </p:extLst>
          </p:nvPr>
        </p:nvGraphicFramePr>
        <p:xfrm>
          <a:off x="6624584" y="4287335"/>
          <a:ext cx="4907016" cy="146304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40209805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46160445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92000608"/>
                    </a:ext>
                  </a:extLst>
                </a:gridCol>
                <a:gridCol w="1066536">
                  <a:extLst>
                    <a:ext uri="{9D8B030D-6E8A-4147-A177-3AD203B41FA5}">
                      <a16:colId xmlns:a16="http://schemas.microsoft.com/office/drawing/2014/main" val="37654702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423440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1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8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154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B4F435-BB1E-0B84-7536-6B7F6F31670E}"/>
              </a:ext>
            </a:extLst>
          </p:cNvPr>
          <p:cNvCxnSpPr/>
          <p:nvPr/>
        </p:nvCxnSpPr>
        <p:spPr>
          <a:xfrm flipH="1">
            <a:off x="5223933" y="3556000"/>
            <a:ext cx="711200" cy="550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A0AFDD-BBDB-8288-50DC-F5EAFEB02008}"/>
              </a:ext>
            </a:extLst>
          </p:cNvPr>
          <p:cNvCxnSpPr>
            <a:cxnSpLocks/>
          </p:cNvCxnSpPr>
          <p:nvPr/>
        </p:nvCxnSpPr>
        <p:spPr>
          <a:xfrm>
            <a:off x="7230533" y="3556000"/>
            <a:ext cx="711200" cy="550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053DF-41A5-C939-5275-734C6395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B871-4267-DBDC-21C3-A08D5346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department?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63AB1-7070-1A8B-590D-3957E5DB2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FFE34F8-DE0C-E7C0-0A73-96E87528D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70328"/>
              </p:ext>
            </p:extLst>
          </p:nvPr>
        </p:nvGraphicFramePr>
        <p:xfrm>
          <a:off x="444500" y="4489704"/>
          <a:ext cx="5651500" cy="14630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994599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7728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5801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304228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0450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0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Perct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1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15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EC4EDA-BF7E-0045-F32E-BEC9CA994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14413"/>
              </p:ext>
            </p:extLst>
          </p:nvPr>
        </p:nvGraphicFramePr>
        <p:xfrm>
          <a:off x="6408683" y="4489704"/>
          <a:ext cx="5431950" cy="1463040"/>
        </p:xfrm>
        <a:graphic>
          <a:graphicData uri="http://schemas.openxmlformats.org/drawingml/2006/table">
            <a:tbl>
              <a:tblPr/>
              <a:tblGrid>
                <a:gridCol w="1245762">
                  <a:extLst>
                    <a:ext uri="{9D8B030D-6E8A-4147-A177-3AD203B41FA5}">
                      <a16:colId xmlns:a16="http://schemas.microsoft.com/office/drawing/2014/main" val="3402098058"/>
                    </a:ext>
                  </a:extLst>
                </a:gridCol>
                <a:gridCol w="1172055">
                  <a:extLst>
                    <a:ext uri="{9D8B030D-6E8A-4147-A177-3AD203B41FA5}">
                      <a16:colId xmlns:a16="http://schemas.microsoft.com/office/drawing/2014/main" val="1461604453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val="1192000608"/>
                    </a:ext>
                  </a:extLst>
                </a:gridCol>
                <a:gridCol w="804334">
                  <a:extLst>
                    <a:ext uri="{9D8B030D-6E8A-4147-A177-3AD203B41FA5}">
                      <a16:colId xmlns:a16="http://schemas.microsoft.com/office/drawing/2014/main" val="3765470262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405423440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1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effectLst/>
                        </a:rPr>
                        <a:t>Perct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8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29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5484B-6DB1-98D2-2416-30A546AF5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FB8C-7648-B100-7EE2-CF51A42E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department?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22AB9-FAD7-68F9-A5C1-374B95908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E1C7BE2-F416-F240-E36C-9A955E724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297411"/>
              </p:ext>
            </p:extLst>
          </p:nvPr>
        </p:nvGraphicFramePr>
        <p:xfrm>
          <a:off x="444500" y="4489704"/>
          <a:ext cx="5651500" cy="14630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994599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7728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5801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304228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0450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0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Perct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1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33.6%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15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F6C871-F6EA-7D03-2514-BF7AA21D1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31515"/>
              </p:ext>
            </p:extLst>
          </p:nvPr>
        </p:nvGraphicFramePr>
        <p:xfrm>
          <a:off x="6408683" y="4489704"/>
          <a:ext cx="5431950" cy="1463040"/>
        </p:xfrm>
        <a:graphic>
          <a:graphicData uri="http://schemas.openxmlformats.org/drawingml/2006/table">
            <a:tbl>
              <a:tblPr/>
              <a:tblGrid>
                <a:gridCol w="1245762">
                  <a:extLst>
                    <a:ext uri="{9D8B030D-6E8A-4147-A177-3AD203B41FA5}">
                      <a16:colId xmlns:a16="http://schemas.microsoft.com/office/drawing/2014/main" val="3402098058"/>
                    </a:ext>
                  </a:extLst>
                </a:gridCol>
                <a:gridCol w="1172055">
                  <a:extLst>
                    <a:ext uri="{9D8B030D-6E8A-4147-A177-3AD203B41FA5}">
                      <a16:colId xmlns:a16="http://schemas.microsoft.com/office/drawing/2014/main" val="1461604453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val="1192000608"/>
                    </a:ext>
                  </a:extLst>
                </a:gridCol>
                <a:gridCol w="804334">
                  <a:extLst>
                    <a:ext uri="{9D8B030D-6E8A-4147-A177-3AD203B41FA5}">
                      <a16:colId xmlns:a16="http://schemas.microsoft.com/office/drawing/2014/main" val="3765470262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405423440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1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effectLst/>
                        </a:rPr>
                        <a:t>Perct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8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80.1%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91.1%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1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FEF788-D586-4383-B7E0-C8F35B13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5988CF9-9001-4AFE-AFF5-13CE0E236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967352"/>
              </p:ext>
            </p:extLst>
          </p:nvPr>
        </p:nvGraphicFramePr>
        <p:xfrm>
          <a:off x="3198055" y="2556789"/>
          <a:ext cx="5536662" cy="137160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956574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1036788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68.8%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EB7F3765-92A3-B1B0-9FFF-66C41B2FF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595"/>
              </p:ext>
            </p:extLst>
          </p:nvPr>
        </p:nvGraphicFramePr>
        <p:xfrm>
          <a:off x="444500" y="4489704"/>
          <a:ext cx="5651500" cy="14630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994599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7728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5801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304228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0450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0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Perct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1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33.6%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15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C00741-0DCA-912C-A4FB-F6FC3AD72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39227"/>
              </p:ext>
            </p:extLst>
          </p:nvPr>
        </p:nvGraphicFramePr>
        <p:xfrm>
          <a:off x="6408683" y="4489704"/>
          <a:ext cx="5431950" cy="1463040"/>
        </p:xfrm>
        <a:graphic>
          <a:graphicData uri="http://schemas.openxmlformats.org/drawingml/2006/table">
            <a:tbl>
              <a:tblPr/>
              <a:tblGrid>
                <a:gridCol w="1245762">
                  <a:extLst>
                    <a:ext uri="{9D8B030D-6E8A-4147-A177-3AD203B41FA5}">
                      <a16:colId xmlns:a16="http://schemas.microsoft.com/office/drawing/2014/main" val="3402098058"/>
                    </a:ext>
                  </a:extLst>
                </a:gridCol>
                <a:gridCol w="1172055">
                  <a:extLst>
                    <a:ext uri="{9D8B030D-6E8A-4147-A177-3AD203B41FA5}">
                      <a16:colId xmlns:a16="http://schemas.microsoft.com/office/drawing/2014/main" val="1461604453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val="1192000608"/>
                    </a:ext>
                  </a:extLst>
                </a:gridCol>
                <a:gridCol w="804334">
                  <a:extLst>
                    <a:ext uri="{9D8B030D-6E8A-4147-A177-3AD203B41FA5}">
                      <a16:colId xmlns:a16="http://schemas.microsoft.com/office/drawing/2014/main" val="3765470262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405423440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1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effectLst/>
                        </a:rPr>
                        <a:t>Perct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8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80.1%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91.1%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3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1676-2E53-4312-8AA8-CC06ACA5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4001-D798-4DD2-8DC7-609D97D8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conclusion will you draw? Do you think it is biased or unbiased?</a:t>
            </a:r>
          </a:p>
        </p:txBody>
      </p:sp>
    </p:spTree>
    <p:extLst>
      <p:ext uri="{BB962C8B-B14F-4D97-AF65-F5344CB8AC3E}">
        <p14:creationId xmlns:p14="http://schemas.microsoft.com/office/powerpoint/2010/main" val="117076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D8A4-1A3B-4B09-9D1E-CEA98830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Simpson's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72D1-13A1-43CE-B879-BEE70302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Simpson's paradox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2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7D7A-0C5D-47D8-9C46-016230BE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correct way to present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C291-FEA2-43A3-8DE0-BFDE5A46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8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DBA1-FA95-4065-8998-254B8344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F8C2-BB82-418C-844B-DA6E72EC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data real?</a:t>
            </a:r>
          </a:p>
          <a:p>
            <a:r>
              <a:rPr lang="en-US" dirty="0"/>
              <a:t>Is the data manipulated?</a:t>
            </a:r>
          </a:p>
          <a:p>
            <a:r>
              <a:rPr lang="en-US" dirty="0"/>
              <a:t>Is there any privacy problem?</a:t>
            </a:r>
          </a:p>
          <a:p>
            <a:r>
              <a:rPr lang="en-US" dirty="0"/>
              <a:t>How about the intelligence property rights in data science?</a:t>
            </a:r>
          </a:p>
          <a:p>
            <a:r>
              <a:rPr lang="en-US" dirty="0"/>
              <a:t>Is your activity / algorithm good for all humankind?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3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5574-616E-4703-88FD-C5E8756A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939E-A17F-4380-94BB-C6EECCBB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fake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6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F1AF-694C-4C49-99DA-1CDD415F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the Biggest Fabricator in Science Got Caught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B71B-8DB7-4DEB-B9C0-3734D7FB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April of 2000, the journal Anesthesia &amp; Analgesia published a letter to its editor from Peter </a:t>
            </a:r>
            <a:r>
              <a:rPr lang="en-US" dirty="0" err="1"/>
              <a:t>Kranke</a:t>
            </a:r>
            <a:r>
              <a:rPr lang="en-US" dirty="0"/>
              <a:t> and two colleagues that was fairly dripping with sarcasm. The trio of academic anesthesiologists took aim at an article published by a Japanese colleague named Yoshitaka </a:t>
            </a:r>
            <a:r>
              <a:rPr lang="en-US" dirty="0" err="1"/>
              <a:t>Fujii</a:t>
            </a:r>
            <a:r>
              <a:rPr lang="en-US" dirty="0"/>
              <a:t>, whose data on a drug to prevent nausea and vomiting after surgery were, they wrote, “incredibly nice.”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freightsans pro book"/>
              </a:rPr>
              <a:t>Over the next two years, it became clear that he had fabricated much of his research—most of it, in fact. Today he stands alone as the record-holder for most retractions by a single author, at a breathtaking 183, representing roughly 7 percent of all retracted papers between 1980 and 2011.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freightsans pro book"/>
              </a:rPr>
              <a:t>His story represents a dramatic fall from grace, but also the arrival of a new dimension to scholarly publishing: Statistical tools that can sniff out fraud, and the “cops” that are willing to use them.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Ref: </a:t>
            </a:r>
            <a:r>
              <a:rPr lang="en-US" dirty="0">
                <a:hlinkClick r:id="rId2"/>
              </a:rPr>
              <a:t>https://nautil.us/how-the-biggest-fabricator-in-science-got-caught-3275/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5574-616E-4703-88FD-C5E8756A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939E-A17F-4380-94BB-C6EECCBB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fake data generated by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0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C29B-11BB-46A2-B350-ED8E4ED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2549-149A-4DBF-9EC3-E6DBB344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a top researcher in Bioinformatic, and you are dealing with the dataset provided by a publication on a top journal, the authors are big names in this area.</a:t>
            </a:r>
          </a:p>
          <a:p>
            <a:endParaRPr lang="en-US" dirty="0"/>
          </a:p>
          <a:p>
            <a:pPr lvl="1"/>
            <a:r>
              <a:rPr lang="en-US" dirty="0"/>
              <a:t>The data is fake, but you don’t know. You apply your algorithm on the data, and the result is fantastic.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data is fake, you notice that, but your algorithm got some fancy results on the fake data.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1965-66FE-4527-B3A2-620AF71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2A73-F903-4BBC-834E-E45BC901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Misleading the audience (without lying)</a:t>
            </a:r>
          </a:p>
        </p:txBody>
      </p:sp>
    </p:spTree>
    <p:extLst>
      <p:ext uri="{BB962C8B-B14F-4D97-AF65-F5344CB8AC3E}">
        <p14:creationId xmlns:p14="http://schemas.microsoft.com/office/powerpoint/2010/main" val="313600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E052-FE9B-4547-A08F-16C74E24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0439-F03D-45EB-99EA-27336559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AD0EB-8C32-4F47-A186-5D788792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35" y="0"/>
            <a:ext cx="768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0207-319C-4CBD-A816-8BD8E214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F07F-E8D3-4CB2-AD5A-A185C6C9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C96F9-ABBB-4A85-83C8-86F6B2079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81" y="681037"/>
            <a:ext cx="6349206" cy="5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3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{4B3B86E5-B67B-4A66-9B1D-3E9468FBEA71}tf11531919_win32</Template>
  <TotalTime>57</TotalTime>
  <Words>613</Words>
  <Application>Microsoft Office PowerPoint</Application>
  <PresentationFormat>Widescreen</PresentationFormat>
  <Paragraphs>218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Avenir Next LT Pro</vt:lpstr>
      <vt:lpstr>Avenir Next LT Pro Light</vt:lpstr>
      <vt:lpstr>Calibri</vt:lpstr>
      <vt:lpstr>freightsans pro book</vt:lpstr>
      <vt:lpstr>Garamond</vt:lpstr>
      <vt:lpstr>SavonVTI</vt:lpstr>
      <vt:lpstr>Ethical problems in data science</vt:lpstr>
      <vt:lpstr>What is the correct way to present data?</vt:lpstr>
      <vt:lpstr>Level 1</vt:lpstr>
      <vt:lpstr>How the Biggest Fabricator in Science Got Caught</vt:lpstr>
      <vt:lpstr>Level 2</vt:lpstr>
      <vt:lpstr>Discussion</vt:lpstr>
      <vt:lpstr>Level 3</vt:lpstr>
      <vt:lpstr>PowerPoint Presentation</vt:lpstr>
      <vt:lpstr>Level 3</vt:lpstr>
      <vt:lpstr>Discussion</vt:lpstr>
      <vt:lpstr>Level 4</vt:lpstr>
      <vt:lpstr>Fair or unfair</vt:lpstr>
      <vt:lpstr>Numbers don't lie!!! It is unfair!!!</vt:lpstr>
      <vt:lpstr>Someone should be responsible for this!</vt:lpstr>
      <vt:lpstr>Which department?</vt:lpstr>
      <vt:lpstr>Which department?</vt:lpstr>
      <vt:lpstr>What is going on?</vt:lpstr>
      <vt:lpstr>Discussion</vt:lpstr>
      <vt:lpstr>Simpson's paradox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Chengwei Lei</dc:creator>
  <cp:lastModifiedBy>Chengwei Lei</cp:lastModifiedBy>
  <cp:revision>17</cp:revision>
  <dcterms:created xsi:type="dcterms:W3CDTF">2022-02-11T21:14:34Z</dcterms:created>
  <dcterms:modified xsi:type="dcterms:W3CDTF">2024-04-14T00:28:35Z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