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6" r:id="rId2"/>
    <p:sldId id="546" r:id="rId3"/>
    <p:sldId id="715" r:id="rId4"/>
    <p:sldId id="660" r:id="rId5"/>
    <p:sldId id="661" r:id="rId6"/>
    <p:sldId id="559" r:id="rId7"/>
    <p:sldId id="666" r:id="rId8"/>
    <p:sldId id="747" r:id="rId9"/>
    <p:sldId id="574" r:id="rId10"/>
    <p:sldId id="804" r:id="rId11"/>
    <p:sldId id="814" r:id="rId12"/>
    <p:sldId id="809" r:id="rId13"/>
    <p:sldId id="790" r:id="rId14"/>
    <p:sldId id="686" r:id="rId15"/>
    <p:sldId id="816" r:id="rId16"/>
    <p:sldId id="669" r:id="rId17"/>
    <p:sldId id="693" r:id="rId18"/>
    <p:sldId id="65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4/13/2024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A7D30B7-5AF6-05AA-44E6-23BCFF9063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4DF2502-FA12-4032-9BA8-2FB63EFA9B88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187E7360-F8C1-9996-0E90-670C7DB95C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1B848886-EA64-C746-ABB2-8E1B34C4E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7DDE9443-A318-2247-015C-57A2E6F4D5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AD1CD2A-8BEB-4C5A-8261-67E3A5279EFF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18BCC717-8ADC-B01B-2907-4AB6C9EFD0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58F0CF14-6998-473E-0DA6-C4FD01667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FFD4E371-5AB9-B2FE-42AF-6E7771FA3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F163997-E6B8-4908-BDF2-A885C8F9BED5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0B274521-8C28-69A3-C5B0-F65D9C6D30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9A84ED35-ABE9-95D2-3F66-AA19CDA71B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/>
              <a:t>Add a definition/description of “traditional data analysis”.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3CECFED7-8B34-C33B-CDE0-66355F9272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07C371D-C556-46AA-8A2A-B27B0826D29E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F4CE053B-DC16-167C-4A4A-5F7C26A603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9B307F7E-9998-08ED-5E16-69AA3E4FC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BE7130BC-7AED-525F-32FF-DE85002A1C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94F899A-0A1A-4797-9DFC-089F32D20E65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43F623BC-A74C-FFFF-E5A0-D6112283F4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649F59A2-FC98-9EDA-3516-BD37C3B9A2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9BA96053-F20B-242A-8DF3-413A0B5A2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19C90ED-50A2-4F7D-91C0-8148D523671C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C9A0CF23-5DEE-C657-268B-40ED7642C8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216070E9-30A9-74DA-3688-0DF0F1A5E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1750F970-C13B-EFFC-DCBD-E705255138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25F6E8F-2AA2-4391-93F8-ACA027E0C012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5C315847-A306-A4B4-0F91-B80B17C051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D4A6F133-0869-AC66-DB83-3E506AB17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C0BC6A88-D634-DA7D-1121-492F47EA07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AB50A6-F4BD-45F0-B675-770E7740DE83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987020A7-E775-AECA-8511-49C5D62073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8D2EDCC4-4C62-80B1-AD54-F82A69FC70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BAF50036-3CEB-FF94-6287-0F0A77ECA5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85822E9-2185-4601-B615-F5E93661598C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3E2D446E-2A7C-CB20-7239-768C6446D3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35D2A56D-586E-66E4-06CD-2185B5AD5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1BA6A4DC-9FFC-4320-7684-A90D935EEA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E4B229D-1235-404C-B68C-B662F1C6A4E4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9D916D34-5477-3FE7-39E9-49BF774EAB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07186375-D59E-85C4-7730-6E4F2A71E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DBCBE2FD-AB89-9A42-503C-08D815C30A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225CE2F-E4BB-4270-8A9E-AE721DD40CD5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50EB5637-B545-20A5-FAE8-9E560EAECB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82C9C4C6-FB2A-6C24-B327-49A791133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en-US"/>
              <a:t>Two slides should be added after this one</a:t>
            </a:r>
          </a:p>
          <a:p>
            <a:pPr marL="228600" indent="-228600" eaLnBrk="1" hangingPunct="1"/>
            <a:endParaRPr lang="en-US" altLang="en-US"/>
          </a:p>
          <a:p>
            <a:pPr marL="228600" indent="-228600" eaLnBrk="1" hangingPunct="1"/>
            <a:r>
              <a:rPr lang="en-US" altLang="en-US"/>
              <a:t>1.  Evolution of machine learning</a:t>
            </a:r>
          </a:p>
          <a:p>
            <a:pPr marL="228600" indent="-228600" eaLnBrk="1" hangingPunct="1"/>
            <a:r>
              <a:rPr lang="en-US" altLang="en-US"/>
              <a:t>2.  Evolution of statistics methods</a:t>
            </a:r>
          </a:p>
          <a:p>
            <a:pPr marL="228600" indent="-228600" eaLnBrk="1" hangingPunct="1"/>
            <a:endParaRPr lang="en-US" altLang="en-US"/>
          </a:p>
          <a:p>
            <a:pPr marL="228600" indent="-228600" eaLnBrk="1" hangingPunct="1"/>
            <a:endParaRPr lang="en-US" altLang="en-US"/>
          </a:p>
          <a:p>
            <a:pPr marL="228600" indent="-228600"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80E54F31-55AB-F720-79DD-28FC44DBCA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65DDABD-8305-4C47-9661-C0F419D8258F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5817FD8C-681B-A657-4519-E966FC1777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3F5140CF-2B7C-CE1C-B1BA-B4EFD846B4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30130E6A-E5F7-E37B-D70E-0280060F90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2348A50-57CD-494D-81B9-8A03C74AA296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298676EF-56BB-F20E-C168-FB27C5BC3F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882E6569-573C-86C7-4387-69A933CC64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2F2D8809-D00E-5537-DC48-6DF285F893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D51C49E-A52F-4CFF-96FC-CAAB19B5DF75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97326657-F6B8-07B3-D132-637BB8768D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6E585DC4-83CD-FFEA-02FA-16CAB4E7C6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7F3894F2-1CC7-9207-462D-588A51A2EE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5AC753F-FCBA-4E0E-9080-26FF44187240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AEFD841F-48F6-C1C8-17F1-2FCA96BCD8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1F7A9F9E-639B-3B70-8A25-8B5AA51ACD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F1008C3F-5567-BCA3-087A-52473D5FD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A701102-BD18-4996-8ABB-B041BBA78C86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77CA32F5-46C7-ED9E-E687-08EEF22D00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82742F8F-8B90-5CDE-7804-0402ED6D0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B8A83954-681E-7856-FE6B-B74F9115DC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31863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996A05C-D65E-4809-85A2-D67E314DBE71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939FA47F-3B9D-2A5B-6618-1BFC7AB268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4FFBDE52-8035-FFE2-7B11-9B20D9BFD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10809795" cy="3831336"/>
          </a:xfrm>
        </p:spPr>
        <p:txBody>
          <a:bodyPr>
            <a:normAutofit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Introduction to Data Science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E1485E7F-1357-BD10-EAD9-49A99EE01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F19C106-F734-45EE-BBEF-1D636384BC74}" type="slidenum">
              <a:rPr lang="en-US" altLang="en-US" sz="140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D739862-CD25-AFC0-9DA0-D98571A9F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Data Mining: On What Kinds of Data?</a:t>
            </a:r>
            <a:endParaRPr lang="en-US" altLang="en-US" sz="3200" u="sng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682A5B2-17C8-F5C9-6EC0-A4D9E0AD9A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610600" cy="5181600"/>
          </a:xfrm>
          <a:noFill/>
        </p:spPr>
        <p:txBody>
          <a:bodyPr vert="horz" lIns="92075" tIns="46038" rIns="92075" bIns="46038" rtlCol="0">
            <a:normAutofit fontScale="92500" lnSpcReduction="2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en-US"/>
              <a:t>Database-oriented data sets and applications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Relational database, data warehouse, transactional database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/>
              <a:t>Advanced data sets and advanced applications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Data streams and sensor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Time-series data, temporal data, sequence data (incl. bio-sequences) 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Structure data, graphs, social networks and multi-linked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Object-relational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Heterogeneous databases and legacy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Spatial data and spatiotemporal data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Multimedia database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Text databases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1800"/>
              <a:t>The World-Wide Web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>
            <a:extLst>
              <a:ext uri="{FF2B5EF4-FFF2-40B4-BE49-F238E27FC236}">
                <a16:creationId xmlns:a16="http://schemas.microsoft.com/office/drawing/2014/main" id="{29D990E7-8122-1946-E361-35C56679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8D5D7B6-1827-4ED8-B825-9996E3A78AF5}" type="slidenum">
              <a:rPr lang="en-US" altLang="en-US" sz="1400"/>
              <a:pPr eaLnBrk="1" hangingPunct="1"/>
              <a:t>11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5A26717-7461-E521-F01E-78EA62621F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Evaluation of Knowledge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CD3353D4-9352-FBE5-E965-9FBEF4E59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52578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400"/>
              <a:t>Are all mined knowledge interesting?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One can mine tremendous amount of “patterns” and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Some may fit only certain dimension space (time, location, …)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Some may not be representative, may be transient, …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Evaluation of mined knowledge </a:t>
            </a: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→ directly mine only interesting knowledge?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Descriptive vs. predictive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Coverage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Typicality vs. novelty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Accuracy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Timeliness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>
            <a:extLst>
              <a:ext uri="{FF2B5EF4-FFF2-40B4-BE49-F238E27FC236}">
                <a16:creationId xmlns:a16="http://schemas.microsoft.com/office/drawing/2014/main" id="{6B272E8B-DB48-F160-DB1E-A4A03A3D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1CD826A-5E5F-43D6-A164-3E6E1589382E}" type="slidenum">
              <a:rPr lang="en-US" altLang="en-US" sz="1400"/>
              <a:pPr eaLnBrk="1" hangingPunct="1"/>
              <a:t>12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99088FDD-C95D-FFA4-0769-392D274365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304800"/>
            <a:ext cx="9144000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Why Confluence of Multiple Disciplines?</a:t>
            </a:r>
            <a:endParaRPr lang="en-US" altLang="en-US" sz="3200" u="sng"/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3A27EF7-0A90-EB30-528B-D034672395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610600" cy="518160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en-US" sz="2400"/>
              <a:t>Tremendous amount of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Algorithms must be highly scalable to handle such as tera-bytes of data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400"/>
              <a:t>High-dimensionality of data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Micro-array may have tens of thousands of dimensions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400"/>
              <a:t>High complexity of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Data streams and sensor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Time-series data, temporal data, sequence data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Structure data, graphs, social networks and multi-linked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Heterogeneous databases and legacy databases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Spatial, spatiotemporal, multimedia, text and Web data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Software programs, scientific simulations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400"/>
              <a:t>New and sophisticated applications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>
            <a:extLst>
              <a:ext uri="{FF2B5EF4-FFF2-40B4-BE49-F238E27FC236}">
                <a16:creationId xmlns:a16="http://schemas.microsoft.com/office/drawing/2014/main" id="{B98CC868-A937-E983-8ECF-F0510D126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2592874-E677-4A9B-8734-848F0376EA0E}" type="slidenum">
              <a:rPr lang="en-US" altLang="en-US" sz="1400"/>
              <a:pPr eaLnBrk="1" hangingPunct="1"/>
              <a:t>13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01C2DBF-05AA-B149-1770-BA0F004E26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Applications of Data Mining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6B6E0844-839C-E422-6AFA-5DE042E6F9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371600"/>
            <a:ext cx="8458200" cy="5181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000"/>
              <a:t>Web page analysis: from web page classification, clustering to PageRank &amp; HITS algorithms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Collaborative analysis &amp; recommender systems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Basket data analysis to targeted marketing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Biological and medical data analysis: classification, cluster analysis (microarray data analysis),  biological sequence analysis, biological network analysis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Data mining and software engineering (e.g., IEEE Computer, Aug. 2009 issue)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From major dedicated data mining systems/tools (e.g., SAS, MS SQL-Server Analysis Manager, Oracle Data Mining Tools) to invisible data mining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>
            <a:extLst>
              <a:ext uri="{FF2B5EF4-FFF2-40B4-BE49-F238E27FC236}">
                <a16:creationId xmlns:a16="http://schemas.microsoft.com/office/drawing/2014/main" id="{2CC2ADC3-F28A-1DC5-E301-F775FD66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DF4EE6D-19EB-4840-8087-67ED7F3D7F49}" type="slidenum">
              <a:rPr lang="en-US" altLang="en-US" sz="1400"/>
              <a:pPr eaLnBrk="1" hangingPunct="1"/>
              <a:t>14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4B39955-4B7F-7E49-DEC8-071ABA61D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239000" cy="58578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Major Issues in Data Mining (1)</a:t>
            </a:r>
            <a:endParaRPr lang="en-US" altLang="en-US" sz="3200" u="sng"/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A3B24F84-43D1-1A7F-A781-92A384163E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447800"/>
            <a:ext cx="8382000" cy="502920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000"/>
              <a:t>Mining Methodology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Mining various and new kinds of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Mining knowledge in multi-dimensional space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Data mining: An interdisciplinary effort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Boosting the power of discovery in a networked environment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Handling noise, uncertainty, and incompleteness of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Pattern evaluation and pattern- or constraint-guided mining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User Interaction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Interactive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Incorporation of background knowledge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Presentation and visualization of data mining results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>
            <a:extLst>
              <a:ext uri="{FF2B5EF4-FFF2-40B4-BE49-F238E27FC236}">
                <a16:creationId xmlns:a16="http://schemas.microsoft.com/office/drawing/2014/main" id="{C5335281-D8DD-BE51-9C6B-F1DA1113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2B804CF-0FCF-4E7F-89B9-8ED9B0CBA205}" type="slidenum">
              <a:rPr lang="en-US" altLang="en-US" sz="1400"/>
              <a:pPr eaLnBrk="1" hangingPunct="1"/>
              <a:t>15</a:t>
            </a:fld>
            <a:endParaRPr lang="en-US" altLang="en-US" sz="14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724A36A-60EF-5BB5-B0FE-D00050BAFE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239000" cy="585788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Major Issues in Data Mining (2)</a:t>
            </a:r>
            <a:endParaRPr lang="en-US" altLang="en-US" sz="3200" u="sng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DBF991BC-0825-DE23-E257-01245DB74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524000"/>
            <a:ext cx="8382000" cy="457200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z="2000"/>
              <a:t>Efficiency and Scalability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Efficiency and scalability of data mining algorithms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Parallel, distributed, stream, and incremental mining methods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Diversity of data types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Handling complex types of data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Mining dynamic, networked, and global data repositories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000"/>
              <a:t>Data mining and society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Social impacts of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Privacy-preserving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000"/>
              <a:t>Invisible data mining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>
            <a:extLst>
              <a:ext uri="{FF2B5EF4-FFF2-40B4-BE49-F238E27FC236}">
                <a16:creationId xmlns:a16="http://schemas.microsoft.com/office/drawing/2014/main" id="{3D54EC81-8540-47CD-9893-4A6A28941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1D038EE-946A-4D23-A87F-753BC51EDAE6}" type="slidenum">
              <a:rPr lang="en-US" altLang="en-US" sz="1400"/>
              <a:pPr eaLnBrk="1" hangingPunct="1"/>
              <a:t>16</a:t>
            </a:fld>
            <a:endParaRPr lang="en-US" altLang="en-US" sz="14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EDCF315-02D4-B758-C488-0CA62092C4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304800"/>
            <a:ext cx="7315200" cy="762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2800"/>
              <a:t>A Brief History of Data Mining Society</a:t>
            </a:r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6FA82FDD-10E6-0A12-0030-8FEA1A68CC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458200" cy="525780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/>
              <a:t>1989 IJCAI Workshop on Knowledge Discovery in Databases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/>
              <a:t>Knowledge Discovery in Databases (G. Piatetsky-Shapiro and W. Frawley, 1991)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/>
              <a:t>1991-1994 Workshops on Knowledge Discovery in Databases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/>
              <a:t>Advances in Knowledge Discovery and Data Mining (U. Fayyad, G. Piatetsky-Shapiro, P. Smyth, and R. Uthurusamy, 1996)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/>
              <a:t>1995-1998 International Conferences on Knowledge Discovery in Databases and Data Mining (KDD’95-98)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/>
              <a:t>Journal of Data Mining and Knowledge Discovery (1997)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/>
              <a:t>ACM SIGKDD conferences since 1998 and SIGKDD Explorations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/>
              <a:t>More conferences on data mining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1800"/>
              <a:t>PAKDD (1997), PKDD (1997), SIAM-Data Mining (2001), (IEEE) ICDM (2001), etc.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/>
              <a:t>ACM Transactions on KDD starting in 2007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>
            <a:extLst>
              <a:ext uri="{FF2B5EF4-FFF2-40B4-BE49-F238E27FC236}">
                <a16:creationId xmlns:a16="http://schemas.microsoft.com/office/drawing/2014/main" id="{5028D7AD-3C68-18EE-2591-8F06A0BA9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294923B-6E0A-40E1-89A9-00B6E40436F6}" type="slidenum">
              <a:rPr lang="en-US" altLang="en-US" sz="1400"/>
              <a:pPr eaLnBrk="1" hangingPunct="1"/>
              <a:t>17</a:t>
            </a:fld>
            <a:endParaRPr lang="en-US" altLang="en-US" sz="14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C1641394-B6C0-E989-AF41-B7C46E93D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228600"/>
            <a:ext cx="8534400" cy="7620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2800"/>
              <a:t>Conferences and Journals on Data Mining</a:t>
            </a:r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C2D36995-06EA-2A05-63CB-C430E326F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295400"/>
            <a:ext cx="4419600" cy="525780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en-US"/>
              <a:t>KDD Conferences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800"/>
              <a:t>ACM SIGKDD Int. Conf. on Knowledge Discovery in Databases and Data Mining (</a:t>
            </a:r>
            <a:r>
              <a:rPr lang="en-US" altLang="en-US" sz="1800">
                <a:solidFill>
                  <a:schemeClr val="hlink"/>
                </a:solidFill>
              </a:rPr>
              <a:t>KDD</a:t>
            </a:r>
            <a:r>
              <a:rPr lang="en-US" altLang="en-US" sz="1800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800"/>
              <a:t>SIAM Data Mining Conf. (</a:t>
            </a:r>
            <a:r>
              <a:rPr lang="en-US" altLang="en-US" sz="1800">
                <a:solidFill>
                  <a:schemeClr val="hlink"/>
                </a:solidFill>
              </a:rPr>
              <a:t>SDM</a:t>
            </a:r>
            <a:r>
              <a:rPr lang="en-US" altLang="en-US" sz="1800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800"/>
              <a:t>(IEEE) Int. Conf. on Data Mining (</a:t>
            </a:r>
            <a:r>
              <a:rPr lang="en-US" altLang="en-US" sz="1800">
                <a:solidFill>
                  <a:schemeClr val="hlink"/>
                </a:solidFill>
              </a:rPr>
              <a:t>ICDM</a:t>
            </a:r>
            <a:r>
              <a:rPr lang="en-US" altLang="en-US" sz="1800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800"/>
              <a:t>European Conf. on Machine Learning and Principles and practices of Knowledge Discovery and Data Mining (</a:t>
            </a:r>
            <a:r>
              <a:rPr lang="en-US" altLang="en-US" sz="1800">
                <a:solidFill>
                  <a:srgbClr val="FF0000"/>
                </a:solidFill>
              </a:rPr>
              <a:t>ECML</a:t>
            </a:r>
            <a:r>
              <a:rPr lang="en-US" altLang="en-US" sz="1800"/>
              <a:t>-</a:t>
            </a:r>
            <a:r>
              <a:rPr lang="en-US" altLang="en-US" sz="1800">
                <a:solidFill>
                  <a:schemeClr val="hlink"/>
                </a:solidFill>
              </a:rPr>
              <a:t>PKDD</a:t>
            </a:r>
            <a:r>
              <a:rPr lang="en-US" altLang="en-US" sz="1800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800"/>
              <a:t>Pacific-Asia Conf. on Knowledge Discovery and Data Mining (</a:t>
            </a:r>
            <a:r>
              <a:rPr lang="en-US" altLang="en-US" sz="1800">
                <a:solidFill>
                  <a:schemeClr val="hlink"/>
                </a:solidFill>
              </a:rPr>
              <a:t>PAKDD</a:t>
            </a:r>
            <a:r>
              <a:rPr lang="en-US" altLang="en-US" sz="1800"/>
              <a:t>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800"/>
              <a:t>Int. Conf. on Web Search and Data Mining (</a:t>
            </a:r>
            <a:r>
              <a:rPr lang="en-US" altLang="en-US" sz="1800">
                <a:solidFill>
                  <a:srgbClr val="FF0000"/>
                </a:solidFill>
              </a:rPr>
              <a:t>WSDM</a:t>
            </a:r>
            <a:r>
              <a:rPr lang="en-US" altLang="en-US" sz="1800"/>
              <a:t>)</a:t>
            </a:r>
          </a:p>
        </p:txBody>
      </p:sp>
      <p:sp>
        <p:nvSpPr>
          <p:cNvPr id="39941" name="Rectangle 4">
            <a:extLst>
              <a:ext uri="{FF2B5EF4-FFF2-40B4-BE49-F238E27FC236}">
                <a16:creationId xmlns:a16="http://schemas.microsoft.com/office/drawing/2014/main" id="{857A4627-5528-5671-EFDF-147972196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1371600"/>
            <a:ext cx="4343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1800"/>
              <a:t>Other related conferences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DB conferences: ACM SIGMOD, VLDB, ICDE, EDBT, ICDT, …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Web and IR conferences: WWW, SIGIR, WSDM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ML conferences: ICML, NIPS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PR conferences: CVPR, 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</a:pPr>
            <a:r>
              <a:rPr lang="en-US" altLang="en-US" sz="1800"/>
              <a:t>Journals 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Data Mining and Knowledge Discovery (DAMI or DMKD)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IEEE Trans. On Knowledge and Data Eng. (TKDE)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KDD Explorations</a:t>
            </a:r>
          </a:p>
          <a:p>
            <a:pPr lvl="1" eaLnBrk="1" hangingPunct="1">
              <a:lnSpc>
                <a:spcPct val="11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</a:pPr>
            <a:r>
              <a:rPr lang="en-US" altLang="en-US" sz="1800"/>
              <a:t>ACM Trans. on KDD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>
            <a:extLst>
              <a:ext uri="{FF2B5EF4-FFF2-40B4-BE49-F238E27FC236}">
                <a16:creationId xmlns:a16="http://schemas.microsoft.com/office/drawing/2014/main" id="{86891B15-9BBE-040B-7170-DCB5152EA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ECA0C86-F00F-438D-8305-962E713570F9}" type="slidenum">
              <a:rPr lang="en-US" altLang="en-US" sz="1400"/>
              <a:pPr eaLnBrk="1" hangingPunct="1"/>
              <a:t>18</a:t>
            </a:fld>
            <a:endParaRPr lang="en-US" altLang="en-US" sz="14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C20B90AF-D76A-6C2D-83BB-709B5568D6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152400"/>
            <a:ext cx="952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2800"/>
              <a:t>Where to Find References? DBLP, CiteSeer, Google</a:t>
            </a:r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DE04928C-9FF5-76E3-FC92-E8EAFF3EB0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19200"/>
            <a:ext cx="8229600" cy="5257800"/>
          </a:xfrm>
          <a:noFill/>
        </p:spPr>
        <p:txBody>
          <a:bodyPr vert="horz" lIns="92075" tIns="46038" rIns="92075" bIns="46038" rtlCol="0">
            <a:normAutofit fontScale="85000" lnSpcReduction="20000"/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en-US" u="sng"/>
              <a:t>Data mining and KDD (SIGKDD: CDROM)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Conferences: ACM-SIGKDD, IEEE-ICDM, SIAM-DM, PKDD, PAKDD,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Journal: Data Mining and Knowledge Discovery, KDD Explorations, ACM TKDD</a:t>
            </a:r>
            <a:endParaRPr lang="en-US" altLang="en-US" sz="1400" u="sng"/>
          </a:p>
          <a:p>
            <a:pPr eaLnBrk="1" hangingPunct="1">
              <a:lnSpc>
                <a:spcPct val="100000"/>
              </a:lnSpc>
            </a:pPr>
            <a:r>
              <a:rPr lang="en-US" altLang="en-US" u="sng"/>
              <a:t>Database systems (SIGMOD: ACM SIGMOD Anthology</a:t>
            </a:r>
            <a:r>
              <a:rPr lang="en-US" altLang="en-US" sz="1600" u="sng"/>
              <a:t>—</a:t>
            </a:r>
            <a:r>
              <a:rPr lang="en-US" altLang="en-US" u="sng"/>
              <a:t>CD ROM)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Conferences: ACM-SIGMOD, ACM-PODS, VLDB, IEEE-ICDE, EDBT, ICDT, DASFAA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Journals: IEEE-TKDE, ACM-TODS/TOIS, JIIS, J. ACM, VLDB J., Info. Sys., etc.</a:t>
            </a:r>
            <a:endParaRPr lang="en-US" altLang="en-US" sz="1400" u="sng"/>
          </a:p>
          <a:p>
            <a:pPr eaLnBrk="1" hangingPunct="1">
              <a:lnSpc>
                <a:spcPct val="100000"/>
              </a:lnSpc>
            </a:pPr>
            <a:r>
              <a:rPr lang="en-US" altLang="en-US" u="sng"/>
              <a:t>AI &amp; Machine Learning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Conferences: Machine learning (ML), AAAI, IJCAI, COLT (Learning Theory), CVPR, NIPS,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Journals: Machine Learning, Artificial Intelligence, Knowledge and Information Systems, IEEE-PAMI, etc.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u="sng"/>
              <a:t>Web and IR</a:t>
            </a:r>
            <a:r>
              <a:rPr lang="en-US" altLang="en-US" sz="1600" b="1" u="sng"/>
              <a:t>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Conferences: SIGIR, WWW, CIKM,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Journals: WWW: Internet and Web Information Systems, 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u="sng"/>
              <a:t>Statistics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Conferences: Joint Stat. Meeting,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Journals: Annals of statistics, etc.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u="sng"/>
              <a:t>Visualization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Conference proceedings: CHI, ACM-SIGGraph,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1400"/>
              <a:t>Journals: IEEE Trans. visualization and computer graphics, etc.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15BC36B8-02BE-88A3-5DED-5E1678A3B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19987A1-A92F-4BDE-BFB2-A8EF2F8013C8}" type="slidenum">
              <a:rPr lang="en-US" altLang="en-US" sz="1400"/>
              <a:pPr eaLnBrk="1" hangingPunct="1"/>
              <a:t>2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4CE09C4-F2CA-7B18-F4C3-B44E74D85F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304800"/>
            <a:ext cx="8153400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Why Data Mining? 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814DAA41-47C7-E53B-66BD-9BBABEA08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95400"/>
            <a:ext cx="8610600" cy="5105400"/>
          </a:xfrm>
          <a:noFill/>
        </p:spPr>
        <p:txBody>
          <a:bodyPr vert="horz" lIns="92075" tIns="46038" rIns="92075" bIns="46038" rtlCol="0">
            <a:normAutofit fontScale="92500" lnSpcReduction="200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en-US" sz="2000"/>
              <a:t>The Explosive Growth of Data: from terabytes to petabytes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000"/>
              <a:t>Data collection and data availability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en-US" sz="2000"/>
              <a:t>Automated data collection tools, database systems, Web, computerized society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000"/>
              <a:t>Major sources of abundant data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en-US" sz="2000"/>
              <a:t>Business: Web, e-commerce, transactions, stocks,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en-US" sz="2000"/>
              <a:t>Science: Remote sensing, bioinformatics, scientific simulation, … </a:t>
            </a:r>
          </a:p>
          <a:p>
            <a:pPr lvl="2" eaLnBrk="1" hangingPunct="1">
              <a:lnSpc>
                <a:spcPct val="130000"/>
              </a:lnSpc>
            </a:pPr>
            <a:r>
              <a:rPr lang="en-US" altLang="en-US" sz="2000"/>
              <a:t>Society and everyone: news, digital cameras, YouTube  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000" u="sng"/>
              <a:t>We are drowning in data, but starving for knowledge!</a:t>
            </a:r>
            <a:r>
              <a:rPr lang="en-US" altLang="en-US" sz="2000"/>
              <a:t> </a:t>
            </a:r>
          </a:p>
          <a:p>
            <a:pPr eaLnBrk="1" hangingPunct="1">
              <a:lnSpc>
                <a:spcPct val="130000"/>
              </a:lnSpc>
            </a:pPr>
            <a:r>
              <a:rPr lang="en-US" altLang="en-US" sz="2000"/>
              <a:t>“Necessity is the mother of invention”</a:t>
            </a:r>
            <a:r>
              <a:rPr lang="en-US" altLang="en-US" sz="2000">
                <a:cs typeface="Tahoma" panose="020B0604030504040204" pitchFamily="34" charset="0"/>
              </a:rPr>
              <a:t>—</a:t>
            </a:r>
            <a:r>
              <a:rPr lang="en-US" altLang="en-US" sz="2000"/>
              <a:t>Data mining</a:t>
            </a:r>
            <a:r>
              <a:rPr lang="en-US" altLang="en-US" sz="2000">
                <a:cs typeface="Tahoma" panose="020B0604030504040204" pitchFamily="34" charset="0"/>
              </a:rPr>
              <a:t>—</a:t>
            </a:r>
            <a:r>
              <a:rPr lang="en-US" altLang="en-US" sz="2000"/>
              <a:t>Automated analysis of massive data sets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F479CF41-2066-37E1-32B5-DE31F7F6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06820DC-F404-41B2-A38C-9ABB0CD1EF4E}" type="slidenum">
              <a:rPr lang="en-US" altLang="en-US" sz="1400"/>
              <a:pPr eaLnBrk="1" hangingPunct="1"/>
              <a:t>3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1E35173-7A8F-1177-8114-72A57F293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347664"/>
            <a:ext cx="7239000" cy="566737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eaLnBrk="1" hangingPunct="1"/>
            <a:r>
              <a:rPr lang="en-US" altLang="en-US" sz="3200"/>
              <a:t>Evolution of Sciences</a:t>
            </a:r>
            <a:endParaRPr lang="en-US" altLang="en-US" sz="1800"/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D38C95F0-DA2D-32CA-164D-84D5DD5DC3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219200"/>
            <a:ext cx="8534400" cy="5410200"/>
          </a:xfrm>
          <a:noFill/>
        </p:spPr>
        <p:txBody>
          <a:bodyPr vert="horz" lIns="92075" tIns="46038" rIns="92075" bIns="46038" rtlCol="0"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sz="1600"/>
              <a:t>Before 1600, </a:t>
            </a:r>
            <a:r>
              <a:rPr lang="en-US" altLang="en-US" sz="1600" b="1"/>
              <a:t>empirical science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600"/>
              <a:t>1600-1950s, </a:t>
            </a:r>
            <a:r>
              <a:rPr lang="en-US" altLang="en-US" sz="1600" b="1"/>
              <a:t>theoretical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Each discipline has grown a </a:t>
            </a:r>
            <a:r>
              <a:rPr lang="en-US" altLang="en-US" i="1"/>
              <a:t>theoretical </a:t>
            </a:r>
            <a:r>
              <a:rPr lang="en-US" altLang="en-US"/>
              <a:t>component. Theoretical models often motivate experiments and generalize our understanding.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600"/>
              <a:t>1950s-1990s, </a:t>
            </a:r>
            <a:r>
              <a:rPr lang="en-US" altLang="en-US" sz="1600" b="1"/>
              <a:t>computational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Over the last 50 years, most disciplines have grown a third, </a:t>
            </a:r>
            <a:r>
              <a:rPr lang="en-US" altLang="en-US" i="1"/>
              <a:t>computational </a:t>
            </a:r>
            <a:r>
              <a:rPr lang="en-US" altLang="en-US"/>
              <a:t>branch (e.g. empirical, theoretical, and computational ecology, or physics, or linguistics.)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Computational Science traditionally meant simulation. It grew out of our inability to find closed-form solutions for complex mathematical models.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600"/>
              <a:t>1990-now, </a:t>
            </a:r>
            <a:r>
              <a:rPr lang="en-US" altLang="en-US" sz="1600" b="1"/>
              <a:t>data science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The flood of data from new scientific instruments and simulations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The ability to economically store and manage petabytes of data online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The Internet and computing Grid that makes all these archives universally accessible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/>
              <a:t>Scientific info. management, acquisition, organization, query, and visualization tasks scale almost linearly with data volumes.  </a:t>
            </a:r>
            <a:r>
              <a:rPr lang="en-US" altLang="en-US">
                <a:solidFill>
                  <a:schemeClr val="hlink"/>
                </a:solidFill>
              </a:rPr>
              <a:t>Data mining</a:t>
            </a:r>
            <a:r>
              <a:rPr lang="en-US" altLang="en-US"/>
              <a:t> is a major new challenge!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600"/>
              <a:t>Jim Gray and Alex Szalay, </a:t>
            </a:r>
            <a:r>
              <a:rPr lang="en-US" altLang="en-US" sz="1600" i="1"/>
              <a:t>The World Wide Telescope: An Archetype for Online Science</a:t>
            </a:r>
            <a:r>
              <a:rPr lang="en-US" altLang="en-US" sz="1600"/>
              <a:t>, Comm. ACM, 45(11): 50-54, Nov. 2002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15D59774-68E2-ABBF-B6F5-62831644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81C442F-05F1-4141-B705-34BFA38CEDD4}" type="slidenum">
              <a:rPr lang="en-US" altLang="en-US" sz="1400"/>
              <a:pPr eaLnBrk="1" hangingPunct="1"/>
              <a:t>4</a:t>
            </a:fld>
            <a:endParaRPr lang="en-US" altLang="en-US" sz="1400"/>
          </a:p>
        </p:txBody>
      </p:sp>
      <p:sp>
        <p:nvSpPr>
          <p:cNvPr id="7171" name="Rectangle 1026">
            <a:extLst>
              <a:ext uri="{FF2B5EF4-FFF2-40B4-BE49-F238E27FC236}">
                <a16:creationId xmlns:a16="http://schemas.microsoft.com/office/drawing/2014/main" id="{B0F34F0B-CB89-B9B3-8616-411DC51DB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347664"/>
            <a:ext cx="7239000" cy="566737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eaLnBrk="1" hangingPunct="1"/>
            <a:r>
              <a:rPr lang="en-US" altLang="en-US" sz="3200"/>
              <a:t>Evolution of Database Technology</a:t>
            </a:r>
            <a:endParaRPr lang="en-US" altLang="en-US" sz="1800"/>
          </a:p>
        </p:txBody>
      </p:sp>
      <p:sp>
        <p:nvSpPr>
          <p:cNvPr id="7172" name="Rectangle 1027">
            <a:extLst>
              <a:ext uri="{FF2B5EF4-FFF2-40B4-BE49-F238E27FC236}">
                <a16:creationId xmlns:a16="http://schemas.microsoft.com/office/drawing/2014/main" id="{73047C35-720F-FB5C-35FD-5956B1BB24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219200"/>
            <a:ext cx="8382000" cy="5105400"/>
          </a:xfrm>
          <a:noFill/>
        </p:spPr>
        <p:txBody>
          <a:bodyPr vert="horz" lIns="92075" tIns="46038" rIns="92075" bIns="46038" rtlCol="0"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sz="2000"/>
              <a:t>1960s: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Data collection, database creation, IMS and network DBMS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/>
              <a:t>1970s: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Relational data model, relational DBMS implementation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/>
              <a:t>1980s: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RDBMS, advanced data models (extended-relational, OO, deductive, etc.)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Application-oriented DBMS (spatial, scientific, engineering, etc.)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/>
              <a:t>1990s: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Data mining, data warehousing, multimedia databases, and Web databases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000"/>
              <a:t>2000s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Stream data management and mining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Data mining and its applications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1800"/>
              <a:t>Web technology (XML, data integration) and global information systems</a:t>
            </a:r>
            <a:r>
              <a:rPr lang="en-US" altLang="en-US" sz="90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A765A388-B249-E2E7-4A99-436FCD368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D6F737C-4165-49D6-A572-3DBC100E7D21}" type="slidenum">
              <a:rPr lang="en-US" altLang="en-US" sz="1400"/>
              <a:pPr eaLnBrk="1" hangingPunct="1"/>
              <a:t>5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D3F5E2A9-32F2-14F8-DC64-F3B9774678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5700" y="300039"/>
            <a:ext cx="6794500" cy="619125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What Is Data Mining?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4B98D752-04B6-3AD9-71DC-B131D9147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371600"/>
            <a:ext cx="8153400" cy="510540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sz="2400"/>
              <a:t>Data mining (knowledge discovery from data)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/>
              <a:t>Extraction of interesting </a:t>
            </a:r>
            <a:r>
              <a:rPr lang="en-US" altLang="en-US"/>
              <a:t>(</a:t>
            </a:r>
            <a:r>
              <a:rPr lang="en-GB" altLang="en-US" sz="2000" u="sng"/>
              <a:t>non-trivial,</a:t>
            </a:r>
            <a:r>
              <a:rPr lang="en-GB" altLang="en-US" sz="2000"/>
              <a:t> </a:t>
            </a:r>
            <a:r>
              <a:rPr lang="en-GB" altLang="en-US" sz="2000" u="sng"/>
              <a:t>implicit</a:t>
            </a:r>
            <a:r>
              <a:rPr lang="en-GB" altLang="en-US" sz="2000"/>
              <a:t>, </a:t>
            </a:r>
            <a:r>
              <a:rPr lang="en-GB" altLang="en-US" sz="2000" u="sng"/>
              <a:t>previously unknown</a:t>
            </a:r>
            <a:r>
              <a:rPr lang="en-GB" altLang="en-US" sz="2000"/>
              <a:t> and </a:t>
            </a:r>
            <a:r>
              <a:rPr lang="en-GB" altLang="en-US" sz="2000" u="sng"/>
              <a:t>potentially useful)</a:t>
            </a:r>
            <a:r>
              <a:rPr lang="en-GB" altLang="en-US" sz="2800"/>
              <a:t> </a:t>
            </a:r>
            <a:r>
              <a:rPr lang="en-GB" altLang="en-US" sz="2000"/>
              <a:t>patterns or knowledge from huge amount of data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/>
              <a:t>Data mining: a misnomer?</a:t>
            </a:r>
            <a:endParaRPr lang="en-GB" altLang="en-US"/>
          </a:p>
          <a:p>
            <a:pPr eaLnBrk="1" hangingPunct="1">
              <a:lnSpc>
                <a:spcPct val="110000"/>
              </a:lnSpc>
            </a:pPr>
            <a:r>
              <a:rPr lang="en-US" altLang="en-US" sz="2400"/>
              <a:t>Alternative names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/>
              <a:t>Knowledge discovery (mining) in databases (KDD), knowledge extraction, data/pattern analysis, data archeology, data dredging, information harvesting, business intelligence, etc.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400"/>
              <a:t>Watch out: Is everything “data mining”?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/>
              <a:t>Simple search and query processing   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sz="2000"/>
              <a:t>(Deductive) expert systems</a:t>
            </a:r>
          </a:p>
        </p:txBody>
      </p:sp>
      <p:graphicFrame>
        <p:nvGraphicFramePr>
          <p:cNvPr id="9221" name="Object 2048">
            <a:extLst>
              <a:ext uri="{FF2B5EF4-FFF2-40B4-BE49-F238E27FC236}">
                <a16:creationId xmlns:a16="http://schemas.microsoft.com/office/drawing/2014/main" id="{FDD6418E-923F-DACF-39B4-663D8373D9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372600" y="0"/>
          <a:ext cx="1087438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089050" imgH="1175004" progId="MS_ClipArt_Gallery.2">
                  <p:embed/>
                </p:oleObj>
              </mc:Choice>
              <mc:Fallback>
                <p:oleObj name="Clip" r:id="rId3" imgW="1089050" imgH="1175004" progId="MS_ClipArt_Gallery.2">
                  <p:embed/>
                  <p:pic>
                    <p:nvPicPr>
                      <p:cNvPr id="9221" name="Object 2048">
                        <a:extLst>
                          <a:ext uri="{FF2B5EF4-FFF2-40B4-BE49-F238E27FC236}">
                            <a16:creationId xmlns:a16="http://schemas.microsoft.com/office/drawing/2014/main" id="{FDD6418E-923F-DACF-39B4-663D8373D9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2600" y="0"/>
                        <a:ext cx="1087438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2049">
            <a:extLst>
              <a:ext uri="{FF2B5EF4-FFF2-40B4-BE49-F238E27FC236}">
                <a16:creationId xmlns:a16="http://schemas.microsoft.com/office/drawing/2014/main" id="{FBA36EB0-7633-7704-ACD7-7090A5AC1B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63000" y="5105400"/>
          <a:ext cx="1905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5" imgW="4582562" imgH="3358836" progId="MS_ClipArt_Gallery.2">
                  <p:embed/>
                </p:oleObj>
              </mc:Choice>
              <mc:Fallback>
                <p:oleObj name="Clip" r:id="rId5" imgW="4582562" imgH="3358836" progId="MS_ClipArt_Gallery.2">
                  <p:embed/>
                  <p:pic>
                    <p:nvPicPr>
                      <p:cNvPr id="9222" name="Object 2049">
                        <a:extLst>
                          <a:ext uri="{FF2B5EF4-FFF2-40B4-BE49-F238E27FC236}">
                            <a16:creationId xmlns:a16="http://schemas.microsoft.com/office/drawing/2014/main" id="{FBA36EB0-7633-7704-ACD7-7090A5AC1B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0" y="5105400"/>
                        <a:ext cx="1905000" cy="139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C9BC493D-7D15-308F-389F-54D60E19F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0F5A08F-9115-4949-B83D-BF7CC516C3F4}" type="slidenum">
              <a:rPr lang="en-US" altLang="en-US" sz="1400"/>
              <a:pPr eaLnBrk="1" hangingPunct="1"/>
              <a:t>6</a:t>
            </a:fld>
            <a:endParaRPr lang="en-US" altLang="en-US" sz="1400"/>
          </a:p>
        </p:txBody>
      </p:sp>
      <p:sp>
        <p:nvSpPr>
          <p:cNvPr id="10243" name="Rectangle 2050">
            <a:extLst>
              <a:ext uri="{FF2B5EF4-FFF2-40B4-BE49-F238E27FC236}">
                <a16:creationId xmlns:a16="http://schemas.microsoft.com/office/drawing/2014/main" id="{CE84DD41-9D53-F096-BF4B-3B99D8CDD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9144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Knowledge Discovery (KDD) Process</a:t>
            </a:r>
          </a:p>
        </p:txBody>
      </p:sp>
      <p:sp>
        <p:nvSpPr>
          <p:cNvPr id="10244" name="Rectangle 2051">
            <a:extLst>
              <a:ext uri="{FF2B5EF4-FFF2-40B4-BE49-F238E27FC236}">
                <a16:creationId xmlns:a16="http://schemas.microsoft.com/office/drawing/2014/main" id="{029B5DDC-20B1-6998-5511-CCF78B1D32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76400" y="1295400"/>
            <a:ext cx="4419600" cy="1752600"/>
          </a:xfrm>
          <a:noFill/>
        </p:spPr>
        <p:txBody>
          <a:bodyPr vert="horz" lIns="92075" tIns="46038" rIns="92075" bIns="46038" rtlCol="0"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This is a view from typical database systems and data warehousing communities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/>
              <a:t>Data mining plays an essential role in the knowledge discovery process</a:t>
            </a:r>
            <a:endParaRPr lang="en-US" altLang="en-US" sz="2000" b="1"/>
          </a:p>
        </p:txBody>
      </p:sp>
      <p:sp>
        <p:nvSpPr>
          <p:cNvPr id="10245" name="Line 2052">
            <a:extLst>
              <a:ext uri="{FF2B5EF4-FFF2-40B4-BE49-F238E27FC236}">
                <a16:creationId xmlns:a16="http://schemas.microsoft.com/office/drawing/2014/main" id="{18D6F7FB-AA87-67C0-7568-78D9E21FA4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3200" y="51054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2053">
            <a:extLst>
              <a:ext uri="{FF2B5EF4-FFF2-40B4-BE49-F238E27FC236}">
                <a16:creationId xmlns:a16="http://schemas.microsoft.com/office/drawing/2014/main" id="{7208ACF2-E955-3B3D-16F7-B6131FB21B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16002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2054">
            <a:extLst>
              <a:ext uri="{FF2B5EF4-FFF2-40B4-BE49-F238E27FC236}">
                <a16:creationId xmlns:a16="http://schemas.microsoft.com/office/drawing/2014/main" id="{876D7D1F-CDA6-FC0A-F6C1-4E8F0EBA2A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29400" y="26670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2055">
            <a:extLst>
              <a:ext uri="{FF2B5EF4-FFF2-40B4-BE49-F238E27FC236}">
                <a16:creationId xmlns:a16="http://schemas.microsoft.com/office/drawing/2014/main" id="{782503D3-BE97-F95D-5ECF-00C13210D2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733800"/>
            <a:ext cx="99060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Oval 2056">
            <a:extLst>
              <a:ext uri="{FF2B5EF4-FFF2-40B4-BE49-F238E27FC236}">
                <a16:creationId xmlns:a16="http://schemas.microsoft.com/office/drawing/2014/main" id="{F7FF631D-3FAF-520F-5F40-EBCA59E81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562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0" name="Rectangle 2057">
            <a:extLst>
              <a:ext uri="{FF2B5EF4-FFF2-40B4-BE49-F238E27FC236}">
                <a16:creationId xmlns:a16="http://schemas.microsoft.com/office/drawing/2014/main" id="{17B9E145-7CB3-75DC-93E0-04986F76C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6388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1" name="Oval 2058">
            <a:extLst>
              <a:ext uri="{FF2B5EF4-FFF2-40B4-BE49-F238E27FC236}">
                <a16:creationId xmlns:a16="http://schemas.microsoft.com/office/drawing/2014/main" id="{43464958-2124-F681-1C67-D8D7D9C65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2" name="Oval 2059">
            <a:extLst>
              <a:ext uri="{FF2B5EF4-FFF2-40B4-BE49-F238E27FC236}">
                <a16:creationId xmlns:a16="http://schemas.microsoft.com/office/drawing/2014/main" id="{7D2F0333-8AF3-61C0-A877-648F87665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943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Rectangle 2060">
            <a:extLst>
              <a:ext uri="{FF2B5EF4-FFF2-40B4-BE49-F238E27FC236}">
                <a16:creationId xmlns:a16="http://schemas.microsoft.com/office/drawing/2014/main" id="{AB7A539B-6218-871B-84CE-28EDEC578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198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4" name="Oval 2061">
            <a:extLst>
              <a:ext uri="{FF2B5EF4-FFF2-40B4-BE49-F238E27FC236}">
                <a16:creationId xmlns:a16="http://schemas.microsoft.com/office/drawing/2014/main" id="{0EFD2257-36A7-1DE9-0CC4-0AA48C314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3246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5" name="Oval 2062">
            <a:extLst>
              <a:ext uri="{FF2B5EF4-FFF2-40B4-BE49-F238E27FC236}">
                <a16:creationId xmlns:a16="http://schemas.microsoft.com/office/drawing/2014/main" id="{E4D4051E-055E-5034-518B-F362E31A8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7150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6" name="Rectangle 2063">
            <a:extLst>
              <a:ext uri="{FF2B5EF4-FFF2-40B4-BE49-F238E27FC236}">
                <a16:creationId xmlns:a16="http://schemas.microsoft.com/office/drawing/2014/main" id="{AA50163B-745D-43F4-49AD-62E429D08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791200"/>
            <a:ext cx="685800" cy="4064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7" name="Oval 2064">
            <a:extLst>
              <a:ext uri="{FF2B5EF4-FFF2-40B4-BE49-F238E27FC236}">
                <a16:creationId xmlns:a16="http://schemas.microsoft.com/office/drawing/2014/main" id="{2A7904FB-8021-18F1-6CC7-E5F28039B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6096000"/>
            <a:ext cx="685800" cy="152400"/>
          </a:xfrm>
          <a:prstGeom prst="ellipse">
            <a:avLst/>
          </a:prstGeom>
          <a:solidFill>
            <a:srgbClr val="00CC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8" name="Text Box 2065">
            <a:extLst>
              <a:ext uri="{FF2B5EF4-FFF2-40B4-BE49-F238E27FC236}">
                <a16:creationId xmlns:a16="http://schemas.microsoft.com/office/drawing/2014/main" id="{3ECA21F2-AC4C-76F2-12A6-5E9124CB1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4876801"/>
            <a:ext cx="1743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Data Cleaning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259" name="Text Box 2066">
            <a:extLst>
              <a:ext uri="{FF2B5EF4-FFF2-40B4-BE49-F238E27FC236}">
                <a16:creationId xmlns:a16="http://schemas.microsoft.com/office/drawing/2014/main" id="{42532977-9936-0789-BEAD-1967B073C4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410201"/>
            <a:ext cx="1995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Data Integration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260" name="Text Box 2067">
            <a:extLst>
              <a:ext uri="{FF2B5EF4-FFF2-40B4-BE49-F238E27FC236}">
                <a16:creationId xmlns:a16="http://schemas.microsoft.com/office/drawing/2014/main" id="{EC4510CA-436E-EF71-0A69-954E37FD46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248401"/>
            <a:ext cx="1447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Databases</a:t>
            </a:r>
          </a:p>
        </p:txBody>
      </p:sp>
      <p:sp>
        <p:nvSpPr>
          <p:cNvPr id="10261" name="Text Box 2068">
            <a:extLst>
              <a:ext uri="{FF2B5EF4-FFF2-40B4-BE49-F238E27FC236}">
                <a16:creationId xmlns:a16="http://schemas.microsoft.com/office/drawing/2014/main" id="{BE6DA253-5BA9-BEBD-C59F-409A03EA8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4114801"/>
            <a:ext cx="1997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Data Warehouse</a:t>
            </a:r>
          </a:p>
        </p:txBody>
      </p:sp>
      <p:sp>
        <p:nvSpPr>
          <p:cNvPr id="10262" name="Rectangle 2069">
            <a:extLst>
              <a:ext uri="{FF2B5EF4-FFF2-40B4-BE49-F238E27FC236}">
                <a16:creationId xmlns:a16="http://schemas.microsoft.com/office/drawing/2014/main" id="{C0823E1E-F3F9-2D0D-AB8C-F574C35B4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572000"/>
            <a:ext cx="685800" cy="685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3" name="Rectangle 2070">
            <a:extLst>
              <a:ext uri="{FF2B5EF4-FFF2-40B4-BE49-F238E27FC236}">
                <a16:creationId xmlns:a16="http://schemas.microsoft.com/office/drawing/2014/main" id="{58C695C5-2E1E-BEFD-74DE-15BF6C9E8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429000"/>
            <a:ext cx="457200" cy="4572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4" name="Rectangle 2071">
            <a:extLst>
              <a:ext uri="{FF2B5EF4-FFF2-40B4-BE49-F238E27FC236}">
                <a16:creationId xmlns:a16="http://schemas.microsoft.com/office/drawing/2014/main" id="{2DA42534-E088-EE32-810E-B96D996AB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1981200"/>
            <a:ext cx="76200" cy="6096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5" name="Rectangle 2072">
            <a:extLst>
              <a:ext uri="{FF2B5EF4-FFF2-40B4-BE49-F238E27FC236}">
                <a16:creationId xmlns:a16="http://schemas.microsoft.com/office/drawing/2014/main" id="{8D2472A2-F643-6BCB-9C92-F5047C91D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2209800"/>
            <a:ext cx="762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6" name="Rectangle 2073">
            <a:extLst>
              <a:ext uri="{FF2B5EF4-FFF2-40B4-BE49-F238E27FC236}">
                <a16:creationId xmlns:a16="http://schemas.microsoft.com/office/drawing/2014/main" id="{22F244FF-1977-674E-4102-F48B60621D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133600"/>
            <a:ext cx="762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7" name="Rectangle 2074">
            <a:extLst>
              <a:ext uri="{FF2B5EF4-FFF2-40B4-BE49-F238E27FC236}">
                <a16:creationId xmlns:a16="http://schemas.microsoft.com/office/drawing/2014/main" id="{467E9258-FF57-8180-9DCF-C674C00F5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2362200"/>
            <a:ext cx="76200" cy="228600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8" name="Rectangle 2075">
            <a:extLst>
              <a:ext uri="{FF2B5EF4-FFF2-40B4-BE49-F238E27FC236}">
                <a16:creationId xmlns:a16="http://schemas.microsoft.com/office/drawing/2014/main" id="{CBC6BA1A-51E8-C691-6D7B-A24EDC381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2590800"/>
            <a:ext cx="685800" cy="76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69" name="Rectangle 2076">
            <a:extLst>
              <a:ext uri="{FF2B5EF4-FFF2-40B4-BE49-F238E27FC236}">
                <a16:creationId xmlns:a16="http://schemas.microsoft.com/office/drawing/2014/main" id="{032669DF-CF07-D61F-97A6-16D669CDD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400" y="2362200"/>
            <a:ext cx="152400" cy="228600"/>
          </a:xfrm>
          <a:prstGeom prst="rect">
            <a:avLst/>
          </a:prstGeom>
          <a:solidFill>
            <a:srgbClr val="FF99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70" name="WordArt 2077">
            <a:extLst>
              <a:ext uri="{FF2B5EF4-FFF2-40B4-BE49-F238E27FC236}">
                <a16:creationId xmlns:a16="http://schemas.microsoft.com/office/drawing/2014/main" id="{0F44D909-5441-1063-2F23-26CBBBBCC6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610601" y="990601"/>
            <a:ext cx="1743075" cy="6127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 panose="020B0806030902050204" pitchFamily="34" charset="0"/>
              </a:rPr>
              <a:t>Knowledge</a:t>
            </a:r>
          </a:p>
        </p:txBody>
      </p:sp>
      <p:sp>
        <p:nvSpPr>
          <p:cNvPr id="10271" name="Text Box 2078">
            <a:extLst>
              <a:ext uri="{FF2B5EF4-FFF2-40B4-BE49-F238E27FC236}">
                <a16:creationId xmlns:a16="http://schemas.microsoft.com/office/drawing/2014/main" id="{30E17785-0303-7293-7BC0-E6C5DEAEC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3276601"/>
            <a:ext cx="22780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000099"/>
                </a:solidFill>
                <a:latin typeface="Times New Roman" panose="02020603050405020304" pitchFamily="18" charset="0"/>
              </a:rPr>
              <a:t>Task-relevant Data</a:t>
            </a:r>
          </a:p>
        </p:txBody>
      </p:sp>
      <p:sp>
        <p:nvSpPr>
          <p:cNvPr id="10272" name="Text Box 2079">
            <a:extLst>
              <a:ext uri="{FF2B5EF4-FFF2-40B4-BE49-F238E27FC236}">
                <a16:creationId xmlns:a16="http://schemas.microsoft.com/office/drawing/2014/main" id="{CFF37A5C-F921-8454-E248-BC83AEDFB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5725" y="4052889"/>
            <a:ext cx="1155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Selection</a:t>
            </a:r>
          </a:p>
        </p:txBody>
      </p:sp>
      <p:sp>
        <p:nvSpPr>
          <p:cNvPr id="10273" name="Text Box 2080">
            <a:extLst>
              <a:ext uri="{FF2B5EF4-FFF2-40B4-BE49-F238E27FC236}">
                <a16:creationId xmlns:a16="http://schemas.microsoft.com/office/drawing/2014/main" id="{FE7AF1D1-666B-039B-DCB5-983244C71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2590801"/>
            <a:ext cx="1558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hlink"/>
                </a:solidFill>
                <a:latin typeface="Times New Roman" panose="02020603050405020304" pitchFamily="18" charset="0"/>
              </a:rPr>
              <a:t>Data Mining</a:t>
            </a:r>
          </a:p>
        </p:txBody>
      </p:sp>
      <p:sp>
        <p:nvSpPr>
          <p:cNvPr id="10274" name="Text Box 2081">
            <a:extLst>
              <a:ext uri="{FF2B5EF4-FFF2-40B4-BE49-F238E27FC236}">
                <a16:creationId xmlns:a16="http://schemas.microsoft.com/office/drawing/2014/main" id="{74FC0950-E96A-9EC9-CF93-8D0B2CB43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1676401"/>
            <a:ext cx="22494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latin typeface="Times New Roman" panose="02020603050405020304" pitchFamily="18" charset="0"/>
              </a:rPr>
              <a:t>Pattern Evaluation</a:t>
            </a:r>
          </a:p>
        </p:txBody>
      </p:sp>
      <p:sp>
        <p:nvSpPr>
          <p:cNvPr id="10275" name="Line 2082">
            <a:extLst>
              <a:ext uri="{FF2B5EF4-FFF2-40B4-BE49-F238E27FC236}">
                <a16:creationId xmlns:a16="http://schemas.microsoft.com/office/drawing/2014/main" id="{D96FEE37-A91D-B015-ADC0-788E7C592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800" y="3124200"/>
            <a:ext cx="0" cy="213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6" name="Line 2083">
            <a:extLst>
              <a:ext uri="{FF2B5EF4-FFF2-40B4-BE49-F238E27FC236}">
                <a16:creationId xmlns:a16="http://schemas.microsoft.com/office/drawing/2014/main" id="{355F2551-1576-6830-2534-086FEE5AB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20574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7" name="Line 2084">
            <a:extLst>
              <a:ext uri="{FF2B5EF4-FFF2-40B4-BE49-F238E27FC236}">
                <a16:creationId xmlns:a16="http://schemas.microsoft.com/office/drawing/2014/main" id="{04D284EC-D191-0A1A-712C-0299C9B13E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6400" y="5257800"/>
            <a:ext cx="3352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2085">
            <a:extLst>
              <a:ext uri="{FF2B5EF4-FFF2-40B4-BE49-F238E27FC236}">
                <a16:creationId xmlns:a16="http://schemas.microsoft.com/office/drawing/2014/main" id="{BC5E4F20-78EA-4B86-5AAA-4C15482C36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86400" y="43434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9" name="Line 2086">
            <a:extLst>
              <a:ext uri="{FF2B5EF4-FFF2-40B4-BE49-F238E27FC236}">
                <a16:creationId xmlns:a16="http://schemas.microsoft.com/office/drawing/2014/main" id="{D0B741BE-ACA9-A052-1C80-74A47D64F94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5257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2087">
            <a:extLst>
              <a:ext uri="{FF2B5EF4-FFF2-40B4-BE49-F238E27FC236}">
                <a16:creationId xmlns:a16="http://schemas.microsoft.com/office/drawing/2014/main" id="{0A96AE06-B9D3-3A2E-D79A-0CD3FB4A8D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6096000"/>
            <a:ext cx="5029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1" name="Line 2088">
            <a:extLst>
              <a:ext uri="{FF2B5EF4-FFF2-40B4-BE49-F238E27FC236}">
                <a16:creationId xmlns:a16="http://schemas.microsoft.com/office/drawing/2014/main" id="{51CFFE11-72E2-89E9-C6C3-49E45FC4E0E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29000" y="5410200"/>
            <a:ext cx="381000" cy="685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2089">
            <a:extLst>
              <a:ext uri="{FF2B5EF4-FFF2-40B4-BE49-F238E27FC236}">
                <a16:creationId xmlns:a16="http://schemas.microsoft.com/office/drawing/2014/main" id="{4E4F9D16-3154-A3A3-1E8D-657497B8542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54102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83" name="Line 2090">
            <a:extLst>
              <a:ext uri="{FF2B5EF4-FFF2-40B4-BE49-F238E27FC236}">
                <a16:creationId xmlns:a16="http://schemas.microsoft.com/office/drawing/2014/main" id="{1D135FBD-C276-4786-AAA7-E671BBF068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81600" y="41910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EBCCF1AD-21A5-45C1-6CAB-224F71D1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6CBA850-A54C-42A2-A2AC-64761AEF0878}" type="slidenum">
              <a:rPr lang="en-US" altLang="en-US" sz="1400"/>
              <a:pPr eaLnBrk="1" hangingPunct="1"/>
              <a:t>7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1BB3BD8-D819-4B2B-609B-89102C7F3C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686800" cy="5334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eaLnBrk="1" hangingPunct="1"/>
            <a:r>
              <a:rPr lang="en-US" altLang="en-US" sz="3200"/>
              <a:t>Data Mining in Business Intelligence</a:t>
            </a:r>
            <a:r>
              <a:rPr lang="en-US" altLang="en-US" sz="2800"/>
              <a:t> </a:t>
            </a:r>
          </a:p>
        </p:txBody>
      </p:sp>
      <p:sp>
        <p:nvSpPr>
          <p:cNvPr id="12292" name="AutoShape 3">
            <a:extLst>
              <a:ext uri="{FF2B5EF4-FFF2-40B4-BE49-F238E27FC236}">
                <a16:creationId xmlns:a16="http://schemas.microsoft.com/office/drawing/2014/main" id="{9FE86D3D-C459-FE8B-469C-9415085EB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447800"/>
            <a:ext cx="7467600" cy="5029200"/>
          </a:xfrm>
          <a:prstGeom prst="flowChartExtra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2293" name="Line 4">
            <a:extLst>
              <a:ext uri="{FF2B5EF4-FFF2-40B4-BE49-F238E27FC236}">
                <a16:creationId xmlns:a16="http://schemas.microsoft.com/office/drawing/2014/main" id="{7120A321-7E54-28EA-C016-DBA1436615C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58674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Line 5">
            <a:extLst>
              <a:ext uri="{FF2B5EF4-FFF2-40B4-BE49-F238E27FC236}">
                <a16:creationId xmlns:a16="http://schemas.microsoft.com/office/drawing/2014/main" id="{DDFEBB93-200E-C6D5-DC14-7359D037C3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257800"/>
            <a:ext cx="563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6">
            <a:extLst>
              <a:ext uri="{FF2B5EF4-FFF2-40B4-BE49-F238E27FC236}">
                <a16:creationId xmlns:a16="http://schemas.microsoft.com/office/drawing/2014/main" id="{81E660A3-F799-410E-DBA7-7EA7DD31A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495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7">
            <a:extLst>
              <a:ext uri="{FF2B5EF4-FFF2-40B4-BE49-F238E27FC236}">
                <a16:creationId xmlns:a16="http://schemas.microsoft.com/office/drawing/2014/main" id="{0889CEB7-6342-7902-A818-ED8BC99381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7338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F2DECD27-4918-9D79-2DE3-7EFEAC46B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95600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9">
            <a:extLst>
              <a:ext uri="{FF2B5EF4-FFF2-40B4-BE49-F238E27FC236}">
                <a16:creationId xmlns:a16="http://schemas.microsoft.com/office/drawing/2014/main" id="{43AD9B5A-F696-6AF3-F5F8-0C25418B7E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02980904-A2CB-95ED-F2A1-9742935BAD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363200" y="1447800"/>
            <a:ext cx="0" cy="502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11">
            <a:extLst>
              <a:ext uri="{FF2B5EF4-FFF2-40B4-BE49-F238E27FC236}">
                <a16:creationId xmlns:a16="http://schemas.microsoft.com/office/drawing/2014/main" id="{6FF696AA-69FE-6617-3BAA-0991AF8D2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7726" y="1509713"/>
            <a:ext cx="1920875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600" b="1">
                <a:latin typeface="Times New Roman" panose="02020603050405020304" pitchFamily="18" charset="0"/>
              </a:rPr>
              <a:t>Increasing potential</a:t>
            </a:r>
          </a:p>
          <a:p>
            <a:r>
              <a:rPr lang="en-US" altLang="en-US" sz="1600" b="1">
                <a:latin typeface="Times New Roman" panose="02020603050405020304" pitchFamily="18" charset="0"/>
              </a:rPr>
              <a:t>to support</a:t>
            </a:r>
          </a:p>
          <a:p>
            <a:r>
              <a:rPr lang="en-US" altLang="en-US" sz="1600" b="1">
                <a:latin typeface="Times New Roman" panose="02020603050405020304" pitchFamily="18" charset="0"/>
              </a:rPr>
              <a:t>business decisions</a:t>
            </a:r>
          </a:p>
        </p:txBody>
      </p:sp>
      <p:sp>
        <p:nvSpPr>
          <p:cNvPr id="12301" name="Text Box 12">
            <a:extLst>
              <a:ext uri="{FF2B5EF4-FFF2-40B4-BE49-F238E27FC236}">
                <a16:creationId xmlns:a16="http://schemas.microsoft.com/office/drawing/2014/main" id="{2580438B-19BF-D5DC-9CA4-379288AF8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2588" y="1955800"/>
            <a:ext cx="1001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r>
              <a:rPr lang="en-US" altLang="en-US" sz="1600" b="1">
                <a:latin typeface="Times New Roman" panose="02020603050405020304" pitchFamily="18" charset="0"/>
              </a:rPr>
              <a:t>End User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sp>
        <p:nvSpPr>
          <p:cNvPr id="12302" name="Text Box 13">
            <a:extLst>
              <a:ext uri="{FF2B5EF4-FFF2-40B4-BE49-F238E27FC236}">
                <a16:creationId xmlns:a16="http://schemas.microsoft.com/office/drawing/2014/main" id="{01BDDD0F-54F0-4F6F-D452-8482A805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5763" y="2946401"/>
            <a:ext cx="952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r>
              <a:rPr lang="en-US" altLang="en-US" sz="1600" b="1">
                <a:latin typeface="Times New Roman" panose="02020603050405020304" pitchFamily="18" charset="0"/>
              </a:rPr>
              <a:t>Business</a:t>
            </a:r>
          </a:p>
          <a:p>
            <a:pPr algn="r"/>
            <a:r>
              <a:rPr lang="en-US" altLang="en-US" sz="1600" b="1">
                <a:latin typeface="Times New Roman" panose="02020603050405020304" pitchFamily="18" charset="0"/>
              </a:rPr>
              <a:t>  Analyst</a:t>
            </a:r>
          </a:p>
        </p:txBody>
      </p:sp>
      <p:sp>
        <p:nvSpPr>
          <p:cNvPr id="12303" name="Text Box 14">
            <a:extLst>
              <a:ext uri="{FF2B5EF4-FFF2-40B4-BE49-F238E27FC236}">
                <a16:creationId xmlns:a16="http://schemas.microsoft.com/office/drawing/2014/main" id="{37DAB9C6-92E3-3E0A-9C68-236E37F28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4663" y="3784601"/>
            <a:ext cx="8556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r>
              <a:rPr lang="en-US" altLang="en-US" sz="1600" b="1">
                <a:latin typeface="Times New Roman" panose="02020603050405020304" pitchFamily="18" charset="0"/>
              </a:rPr>
              <a:t>     Data</a:t>
            </a:r>
          </a:p>
          <a:p>
            <a:pPr algn="r"/>
            <a:r>
              <a:rPr lang="en-US" altLang="en-US" sz="1600" b="1">
                <a:latin typeface="Times New Roman" panose="02020603050405020304" pitchFamily="18" charset="0"/>
              </a:rPr>
              <a:t>Analyst</a:t>
            </a:r>
          </a:p>
        </p:txBody>
      </p:sp>
      <p:sp>
        <p:nvSpPr>
          <p:cNvPr id="12304" name="Text Box 15">
            <a:extLst>
              <a:ext uri="{FF2B5EF4-FFF2-40B4-BE49-F238E27FC236}">
                <a16:creationId xmlns:a16="http://schemas.microsoft.com/office/drawing/2014/main" id="{FC186541-B140-1B5A-7E4F-1A96882D99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6600" y="5689600"/>
            <a:ext cx="6111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/>
            <a:r>
              <a:rPr lang="en-US" altLang="en-US" sz="1600" b="1">
                <a:latin typeface="Times New Roman" panose="02020603050405020304" pitchFamily="18" charset="0"/>
              </a:rPr>
              <a:t>DBA</a:t>
            </a:r>
          </a:p>
        </p:txBody>
      </p:sp>
      <p:sp>
        <p:nvSpPr>
          <p:cNvPr id="12305" name="Text Box 16">
            <a:extLst>
              <a:ext uri="{FF2B5EF4-FFF2-40B4-BE49-F238E27FC236}">
                <a16:creationId xmlns:a16="http://schemas.microsoft.com/office/drawing/2014/main" id="{5AE27DBF-A8E6-3269-776C-3B489AD8F4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178050"/>
            <a:ext cx="1219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 b="1"/>
              <a:t>Decision</a:t>
            </a:r>
            <a:r>
              <a:rPr lang="en-US" altLang="en-US" sz="1800"/>
              <a:t> </a:t>
            </a:r>
            <a:r>
              <a:rPr lang="en-US" altLang="en-US" sz="1800" b="1"/>
              <a:t>Making</a:t>
            </a:r>
          </a:p>
        </p:txBody>
      </p:sp>
      <p:sp>
        <p:nvSpPr>
          <p:cNvPr id="12306" name="Text Box 17">
            <a:extLst>
              <a:ext uri="{FF2B5EF4-FFF2-40B4-BE49-F238E27FC236}">
                <a16:creationId xmlns:a16="http://schemas.microsoft.com/office/drawing/2014/main" id="{857E3BB9-A62C-8B28-E9CE-D85494B80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2992438"/>
            <a:ext cx="2260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/>
              <a:t>Data Presentation</a:t>
            </a:r>
          </a:p>
        </p:txBody>
      </p:sp>
      <p:sp>
        <p:nvSpPr>
          <p:cNvPr id="12307" name="Text Box 18">
            <a:extLst>
              <a:ext uri="{FF2B5EF4-FFF2-40B4-BE49-F238E27FC236}">
                <a16:creationId xmlns:a16="http://schemas.microsoft.com/office/drawing/2014/main" id="{AEC2A048-FD9E-8834-6DE0-DCED6213F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3352801"/>
            <a:ext cx="2578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 i="1">
                <a:latin typeface="Times New Roman" panose="02020603050405020304" pitchFamily="18" charset="0"/>
              </a:rPr>
              <a:t>Visualization Techniques</a:t>
            </a:r>
          </a:p>
        </p:txBody>
      </p:sp>
      <p:sp>
        <p:nvSpPr>
          <p:cNvPr id="12308" name="Text Box 19">
            <a:extLst>
              <a:ext uri="{FF2B5EF4-FFF2-40B4-BE49-F238E27FC236}">
                <a16:creationId xmlns:a16="http://schemas.microsoft.com/office/drawing/2014/main" id="{0BD445A8-7B54-1488-3318-BC4D2FBD2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1" y="3765551"/>
            <a:ext cx="17827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/>
              <a:t>Data Mining</a:t>
            </a:r>
            <a:endParaRPr lang="en-US" altLang="en-US" sz="1800" b="1">
              <a:solidFill>
                <a:schemeClr val="bg1"/>
              </a:solidFill>
            </a:endParaRPr>
          </a:p>
        </p:txBody>
      </p:sp>
      <p:sp>
        <p:nvSpPr>
          <p:cNvPr id="12309" name="Text Box 20">
            <a:extLst>
              <a:ext uri="{FF2B5EF4-FFF2-40B4-BE49-F238E27FC236}">
                <a16:creationId xmlns:a16="http://schemas.microsoft.com/office/drawing/2014/main" id="{C4734904-D356-05F9-2407-FE57ADC91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038601"/>
            <a:ext cx="23241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 i="1">
                <a:latin typeface="Times New Roman" panose="02020603050405020304" pitchFamily="18" charset="0"/>
              </a:rPr>
              <a:t>Information Discovery</a:t>
            </a:r>
          </a:p>
        </p:txBody>
      </p:sp>
      <p:sp>
        <p:nvSpPr>
          <p:cNvPr id="12310" name="Text Box 21">
            <a:extLst>
              <a:ext uri="{FF2B5EF4-FFF2-40B4-BE49-F238E27FC236}">
                <a16:creationId xmlns:a16="http://schemas.microsoft.com/office/drawing/2014/main" id="{9457AF73-7D10-217C-7FA8-F3DC98481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2676" y="4572001"/>
            <a:ext cx="23463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 b="1"/>
              <a:t>Data Exploration</a:t>
            </a:r>
          </a:p>
        </p:txBody>
      </p:sp>
      <p:sp>
        <p:nvSpPr>
          <p:cNvPr id="12311" name="Text Box 23">
            <a:extLst>
              <a:ext uri="{FF2B5EF4-FFF2-40B4-BE49-F238E27FC236}">
                <a16:creationId xmlns:a16="http://schemas.microsoft.com/office/drawing/2014/main" id="{CC8AA50F-F265-F2DD-E144-21771DB94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4876801"/>
            <a:ext cx="457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 i="1">
                <a:latin typeface="Times New Roman" panose="02020603050405020304" pitchFamily="18" charset="0"/>
              </a:rPr>
              <a:t>Statistical Summary, Querying, and Reporting</a:t>
            </a:r>
            <a:endParaRPr lang="en-US" altLang="en-US" sz="1800" b="1" i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312" name="Text Box 24">
            <a:extLst>
              <a:ext uri="{FF2B5EF4-FFF2-40B4-BE49-F238E27FC236}">
                <a16:creationId xmlns:a16="http://schemas.microsoft.com/office/drawing/2014/main" id="{F9096DBC-D8D3-39BF-D5D1-00295912B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410201"/>
            <a:ext cx="60213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/>
              <a:t>Data Preprocessing/Integration, Data Warehouses</a:t>
            </a:r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8BE3B99B-8265-07E6-4520-C42FDB5FB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791201"/>
            <a:ext cx="16970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/>
              <a:t>Data Sources</a:t>
            </a:r>
            <a:endParaRPr lang="en-US" altLang="en-US" sz="1800" b="1">
              <a:solidFill>
                <a:schemeClr val="bg1"/>
              </a:solidFill>
            </a:endParaRPr>
          </a:p>
        </p:txBody>
      </p:sp>
      <p:sp>
        <p:nvSpPr>
          <p:cNvPr id="12314" name="Text Box 26">
            <a:extLst>
              <a:ext uri="{FF2B5EF4-FFF2-40B4-BE49-F238E27FC236}">
                <a16:creationId xmlns:a16="http://schemas.microsoft.com/office/drawing/2014/main" id="{E620FC5A-E565-E217-75F1-3121C5708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6096001"/>
            <a:ext cx="7118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1" i="1">
                <a:latin typeface="Times New Roman" panose="02020603050405020304" pitchFamily="18" charset="0"/>
              </a:rPr>
              <a:t>Paper, Files, Web documents, Scientific experiments, Database Systems</a:t>
            </a:r>
          </a:p>
        </p:txBody>
      </p:sp>
      <p:sp>
        <p:nvSpPr>
          <p:cNvPr id="12315" name="Line 27">
            <a:extLst>
              <a:ext uri="{FF2B5EF4-FFF2-40B4-BE49-F238E27FC236}">
                <a16:creationId xmlns:a16="http://schemas.microsoft.com/office/drawing/2014/main" id="{56413581-C607-D22C-7FF3-004FFD035B7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477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BA54A019-DEE4-8BD9-B6C0-E71137658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26C355B-41E1-48C5-96B1-4D6DD32232CE}" type="slidenum">
              <a:rPr lang="en-US" altLang="en-US" sz="1400"/>
              <a:pPr eaLnBrk="1" hangingPunct="1"/>
              <a:t>8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27BEFDF-19BB-7B16-C99E-F45EA0777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914400"/>
          </a:xfrm>
          <a:noFill/>
        </p:spPr>
        <p:txBody>
          <a:bodyPr vert="horz" lIns="92075" tIns="46038" rIns="92075" bIns="46038" rtlCol="0" anchor="ctr">
            <a:normAutofit fontScale="90000"/>
          </a:bodyPr>
          <a:lstStyle/>
          <a:p>
            <a:pPr eaLnBrk="1" hangingPunct="1"/>
            <a:r>
              <a:rPr lang="en-US" altLang="en-US" sz="3200"/>
              <a:t>KDD Process: A Typical View from ML and Statistics</a:t>
            </a:r>
          </a:p>
        </p:txBody>
      </p:sp>
      <p:sp>
        <p:nvSpPr>
          <p:cNvPr id="14340" name="Line 4">
            <a:extLst>
              <a:ext uri="{FF2B5EF4-FFF2-40B4-BE49-F238E27FC236}">
                <a16:creationId xmlns:a16="http://schemas.microsoft.com/office/drawing/2014/main" id="{921D1D92-4464-F5D0-B251-CA0119B313C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57525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796F3C9B-19FD-4EC7-8966-AB764A31B2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86725" y="23622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17">
            <a:extLst>
              <a:ext uri="{FF2B5EF4-FFF2-40B4-BE49-F238E27FC236}">
                <a16:creationId xmlns:a16="http://schemas.microsoft.com/office/drawing/2014/main" id="{768707F2-32AD-5657-3A03-2B196A3CD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725" y="2151063"/>
            <a:ext cx="14351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n-US" altLang="en-US" sz="1800" b="1"/>
              <a:t>Input Data</a:t>
            </a:r>
            <a:endParaRPr lang="en-US" altLang="en-US" sz="1600"/>
          </a:p>
        </p:txBody>
      </p:sp>
      <p:sp>
        <p:nvSpPr>
          <p:cNvPr id="14343" name="Rectangle 21">
            <a:extLst>
              <a:ext uri="{FF2B5EF4-FFF2-40B4-BE49-F238E27FC236}">
                <a16:creationId xmlns:a16="http://schemas.microsoft.com/office/drawing/2014/main" id="{4A8F472C-6F1B-F3AA-26F9-50D9C0C90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1981200"/>
            <a:ext cx="914400" cy="1066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4" name="Rectangle 22">
            <a:extLst>
              <a:ext uri="{FF2B5EF4-FFF2-40B4-BE49-F238E27FC236}">
                <a16:creationId xmlns:a16="http://schemas.microsoft.com/office/drawing/2014/main" id="{E44C2B0C-7F36-DBF1-5BF1-43DFCF294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25" y="1981200"/>
            <a:ext cx="914400" cy="1066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5" name="WordArt 29">
            <a:extLst>
              <a:ext uri="{FF2B5EF4-FFF2-40B4-BE49-F238E27FC236}">
                <a16:creationId xmlns:a16="http://schemas.microsoft.com/office/drawing/2014/main" id="{0B7DB617-1C71-42DB-05A3-E148D9FD339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823813">
            <a:off x="8620126" y="1676400"/>
            <a:ext cx="1743075" cy="1295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 panose="020B0806030902050204" pitchFamily="34" charset="0"/>
              </a:rPr>
              <a:t>Pattern</a:t>
            </a:r>
          </a:p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 panose="020B0806030902050204" pitchFamily="34" charset="0"/>
              </a:rPr>
              <a:t>Information</a:t>
            </a:r>
          </a:p>
          <a:p>
            <a:pPr algn="ctr"/>
            <a:r>
              <a:rPr lang="en-US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560000" scaled="1"/>
                </a:gradFill>
                <a:latin typeface="Impact" panose="020B0806030902050204" pitchFamily="34" charset="0"/>
              </a:rPr>
              <a:t>Knowledge</a:t>
            </a:r>
          </a:p>
        </p:txBody>
      </p:sp>
      <p:sp>
        <p:nvSpPr>
          <p:cNvPr id="14346" name="Text Box 32">
            <a:extLst>
              <a:ext uri="{FF2B5EF4-FFF2-40B4-BE49-F238E27FC236}">
                <a16:creationId xmlns:a16="http://schemas.microsoft.com/office/drawing/2014/main" id="{589E11FE-CC55-F9A8-61DC-ACF619075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8725" y="2057401"/>
            <a:ext cx="1295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hlink"/>
                </a:solidFill>
              </a:rPr>
              <a:t>Data Mining</a:t>
            </a:r>
          </a:p>
        </p:txBody>
      </p:sp>
      <p:sp>
        <p:nvSpPr>
          <p:cNvPr id="14347" name="Text Box 44">
            <a:extLst>
              <a:ext uri="{FF2B5EF4-FFF2-40B4-BE49-F238E27FC236}">
                <a16:creationId xmlns:a16="http://schemas.microsoft.com/office/drawing/2014/main" id="{A168DEBC-E8BC-11A4-E72C-D14C119AF9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2149475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/>
              <a:t>Data Pre-Processing</a:t>
            </a:r>
          </a:p>
        </p:txBody>
      </p:sp>
      <p:sp>
        <p:nvSpPr>
          <p:cNvPr id="14348" name="Line 45">
            <a:extLst>
              <a:ext uri="{FF2B5EF4-FFF2-40B4-BE49-F238E27FC236}">
                <a16:creationId xmlns:a16="http://schemas.microsoft.com/office/drawing/2014/main" id="{33F74999-6F88-3A87-1FEE-F48EEBBBAB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7725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46">
            <a:extLst>
              <a:ext uri="{FF2B5EF4-FFF2-40B4-BE49-F238E27FC236}">
                <a16:creationId xmlns:a16="http://schemas.microsoft.com/office/drawing/2014/main" id="{540A4253-40A2-F578-3CC4-98C762A880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10325" y="2362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Rectangle 47">
            <a:extLst>
              <a:ext uri="{FF2B5EF4-FFF2-40B4-BE49-F238E27FC236}">
                <a16:creationId xmlns:a16="http://schemas.microsoft.com/office/drawing/2014/main" id="{01A1BA00-E868-0359-3C45-248ED89C6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1981200"/>
            <a:ext cx="990600" cy="1066800"/>
          </a:xfrm>
          <a:prstGeom prst="rect">
            <a:avLst/>
          </a:prstGeom>
          <a:solidFill>
            <a:srgbClr val="00CC66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66"/>
            </a:extrusionClr>
            <a:contourClr>
              <a:srgbClr val="00CC66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1" name="Text Box 48">
            <a:extLst>
              <a:ext uri="{FF2B5EF4-FFF2-40B4-BE49-F238E27FC236}">
                <a16:creationId xmlns:a16="http://schemas.microsoft.com/office/drawing/2014/main" id="{26EBCD25-00CB-6E65-9CB6-F400CA2E7D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525" y="2085976"/>
            <a:ext cx="1295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n-US" sz="1600" b="1"/>
              <a:t>Post-Processing</a:t>
            </a:r>
          </a:p>
        </p:txBody>
      </p:sp>
      <p:sp>
        <p:nvSpPr>
          <p:cNvPr id="14352" name="Rectangle 49">
            <a:extLst>
              <a:ext uri="{FF2B5EF4-FFF2-40B4-BE49-F238E27FC236}">
                <a16:creationId xmlns:a16="http://schemas.microsoft.com/office/drawing/2014/main" id="{9CECF1F7-93A6-E2DE-0F51-0C70AF9DBA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5791200"/>
            <a:ext cx="8153400" cy="457200"/>
          </a:xfrm>
          <a:noFill/>
        </p:spPr>
        <p:txBody>
          <a:bodyPr vert="horz" lIns="92075" tIns="46038" rIns="92075" bIns="46038" rtlCol="0">
            <a:normAutofit fontScale="92500"/>
          </a:bodyPr>
          <a:lstStyle/>
          <a:p>
            <a:pPr eaLnBrk="1" hangingPunct="1">
              <a:lnSpc>
                <a:spcPct val="130000"/>
              </a:lnSpc>
            </a:pPr>
            <a:r>
              <a:rPr lang="en-US" altLang="en-US"/>
              <a:t>This is a view from typical machine learning and statistics communities</a:t>
            </a:r>
          </a:p>
        </p:txBody>
      </p:sp>
      <p:grpSp>
        <p:nvGrpSpPr>
          <p:cNvPr id="14353" name="Group 52">
            <a:extLst>
              <a:ext uri="{FF2B5EF4-FFF2-40B4-BE49-F238E27FC236}">
                <a16:creationId xmlns:a16="http://schemas.microsoft.com/office/drawing/2014/main" id="{DC04293D-0131-0F31-5751-D8737CD7E9B8}"/>
              </a:ext>
            </a:extLst>
          </p:cNvPr>
          <p:cNvGrpSpPr>
            <a:grpSpLocks/>
          </p:cNvGrpSpPr>
          <p:nvPr/>
        </p:nvGrpSpPr>
        <p:grpSpPr bwMode="auto">
          <a:xfrm>
            <a:off x="2066925" y="3886202"/>
            <a:ext cx="2362200" cy="1157288"/>
            <a:chOff x="288" y="2880"/>
            <a:chExt cx="1488" cy="729"/>
          </a:xfrm>
        </p:grpSpPr>
        <p:sp>
          <p:nvSpPr>
            <p:cNvPr id="14362" name="Rectangle 50">
              <a:extLst>
                <a:ext uri="{FF2B5EF4-FFF2-40B4-BE49-F238E27FC236}">
                  <a16:creationId xmlns:a16="http://schemas.microsoft.com/office/drawing/2014/main" id="{8DF8FA86-D3AA-1D4D-9806-167644A29C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880"/>
              <a:ext cx="1344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3" name="Text Box 51">
              <a:extLst>
                <a:ext uri="{FF2B5EF4-FFF2-40B4-BE49-F238E27FC236}">
                  <a16:creationId xmlns:a16="http://schemas.microsoft.com/office/drawing/2014/main" id="{3A90E464-0600-4E63-D753-E22B40A50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943"/>
              <a:ext cx="1488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Data integration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Normalization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Feature selection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Dimension reduction</a:t>
              </a:r>
            </a:p>
          </p:txBody>
        </p:sp>
      </p:grpSp>
      <p:sp>
        <p:nvSpPr>
          <p:cNvPr id="14354" name="Rectangle 54">
            <a:extLst>
              <a:ext uri="{FF2B5EF4-FFF2-40B4-BE49-F238E27FC236}">
                <a16:creationId xmlns:a16="http://schemas.microsoft.com/office/drawing/2014/main" id="{8D7C2E41-43E6-EB78-CB19-FD28378C0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1525" y="3886200"/>
            <a:ext cx="23622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5" name="Text Box 55">
            <a:extLst>
              <a:ext uri="{FF2B5EF4-FFF2-40B4-BE49-F238E27FC236}">
                <a16:creationId xmlns:a16="http://schemas.microsoft.com/office/drawing/2014/main" id="{8166CB3D-5D7A-E8B8-79EC-7FDD33FE71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1525" y="3962400"/>
            <a:ext cx="2438400" cy="14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/>
              <a:t>Pattern discovery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/>
              <a:t>Association &amp; correlation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/>
              <a:t>Classification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/>
              <a:t>Clustering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/>
              <a:t>Outlier analysis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en-US" sz="1600"/>
              <a:t>… … … …</a:t>
            </a:r>
          </a:p>
        </p:txBody>
      </p:sp>
      <p:grpSp>
        <p:nvGrpSpPr>
          <p:cNvPr id="14356" name="Group 56">
            <a:extLst>
              <a:ext uri="{FF2B5EF4-FFF2-40B4-BE49-F238E27FC236}">
                <a16:creationId xmlns:a16="http://schemas.microsoft.com/office/drawing/2014/main" id="{F3307397-2E91-3329-9212-8D70DD09DEBC}"/>
              </a:ext>
            </a:extLst>
          </p:cNvPr>
          <p:cNvGrpSpPr>
            <a:grpSpLocks/>
          </p:cNvGrpSpPr>
          <p:nvPr/>
        </p:nvGrpSpPr>
        <p:grpSpPr bwMode="auto">
          <a:xfrm>
            <a:off x="7400925" y="3886202"/>
            <a:ext cx="2362200" cy="1157288"/>
            <a:chOff x="288" y="2880"/>
            <a:chExt cx="1488" cy="729"/>
          </a:xfrm>
        </p:grpSpPr>
        <p:sp>
          <p:nvSpPr>
            <p:cNvPr id="14360" name="Rectangle 57">
              <a:extLst>
                <a:ext uri="{FF2B5EF4-FFF2-40B4-BE49-F238E27FC236}">
                  <a16:creationId xmlns:a16="http://schemas.microsoft.com/office/drawing/2014/main" id="{FB58526E-A3C4-B582-DBE8-E6C76F71F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2880"/>
              <a:ext cx="1344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4361" name="Text Box 58">
              <a:extLst>
                <a:ext uri="{FF2B5EF4-FFF2-40B4-BE49-F238E27FC236}">
                  <a16:creationId xmlns:a16="http://schemas.microsoft.com/office/drawing/2014/main" id="{83307D0B-176F-E08E-67D5-FD9D8E6D48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2943"/>
              <a:ext cx="1488" cy="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Pattern evaluation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Pattern selection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Pattern interpretation</a:t>
              </a:r>
            </a:p>
            <a:p>
              <a:pPr eaLnBrk="1" hangingPunct="1">
                <a:lnSpc>
                  <a:spcPct val="60000"/>
                </a:lnSpc>
                <a:spcBef>
                  <a:spcPct val="50000"/>
                </a:spcBef>
              </a:pPr>
              <a:r>
                <a:rPr lang="en-US" altLang="en-US" sz="1600"/>
                <a:t>Pattern visualization</a:t>
              </a:r>
            </a:p>
          </p:txBody>
        </p:sp>
      </p:grpSp>
      <p:sp>
        <p:nvSpPr>
          <p:cNvPr id="14357" name="AutoShape 62">
            <a:extLst>
              <a:ext uri="{FF2B5EF4-FFF2-40B4-BE49-F238E27FC236}">
                <a16:creationId xmlns:a16="http://schemas.microsoft.com/office/drawing/2014/main" id="{A330A828-5407-755C-84A4-FFB4EC09CCB5}"/>
              </a:ext>
            </a:extLst>
          </p:cNvPr>
          <p:cNvSpPr>
            <a:spLocks noChangeArrowheads="1"/>
          </p:cNvSpPr>
          <p:nvPr/>
        </p:nvSpPr>
        <p:spPr bwMode="auto">
          <a:xfrm rot="11343990">
            <a:off x="3362325" y="28194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8" name="AutoShape 63">
            <a:extLst>
              <a:ext uri="{FF2B5EF4-FFF2-40B4-BE49-F238E27FC236}">
                <a16:creationId xmlns:a16="http://schemas.microsoft.com/office/drawing/2014/main" id="{FC4730DD-626E-7F7F-F89B-66E3FDE626CA}"/>
              </a:ext>
            </a:extLst>
          </p:cNvPr>
          <p:cNvSpPr>
            <a:spLocks noChangeArrowheads="1"/>
          </p:cNvSpPr>
          <p:nvPr/>
        </p:nvSpPr>
        <p:spPr bwMode="auto">
          <a:xfrm rot="11343990">
            <a:off x="5191125" y="28194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9" name="AutoShape 64">
            <a:extLst>
              <a:ext uri="{FF2B5EF4-FFF2-40B4-BE49-F238E27FC236}">
                <a16:creationId xmlns:a16="http://schemas.microsoft.com/office/drawing/2014/main" id="{0DEBF353-D8E6-8CB0-4361-9EBC1A71DB1F}"/>
              </a:ext>
            </a:extLst>
          </p:cNvPr>
          <p:cNvSpPr>
            <a:spLocks noChangeArrowheads="1"/>
          </p:cNvSpPr>
          <p:nvPr/>
        </p:nvSpPr>
        <p:spPr bwMode="auto">
          <a:xfrm rot="11343990">
            <a:off x="7324725" y="2819400"/>
            <a:ext cx="304800" cy="990600"/>
          </a:xfrm>
          <a:prstGeom prst="curvedLeftArrow">
            <a:avLst>
              <a:gd name="adj1" fmla="val 65000"/>
              <a:gd name="adj2" fmla="val 13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738CAE13-FADD-880C-CAC7-97C176F7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6464EB8-BF13-470E-A12A-1EFA38C5A73E}" type="slidenum">
              <a:rPr lang="en-US" altLang="en-US" sz="1400"/>
              <a:pPr eaLnBrk="1" hangingPunct="1"/>
              <a:t>9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B91D473B-3621-B726-DB6F-9C8765696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304800"/>
            <a:ext cx="8458200" cy="6858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eaLnBrk="1" hangingPunct="1"/>
            <a:r>
              <a:rPr lang="en-US" altLang="en-US" sz="3200"/>
              <a:t>Multi-Dimensional View of Data Mining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D96F2EA2-F212-410A-803D-718E3E7959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219200"/>
            <a:ext cx="8686800" cy="5486400"/>
          </a:xfrm>
          <a:noFill/>
        </p:spPr>
        <p:txBody>
          <a:bodyPr vert="horz" lIns="92075" tIns="46038" rIns="92075" bIns="46038" rtlCol="0">
            <a:normAutofit fontScale="92500" lnSpcReduction="10000"/>
          </a:bodyPr>
          <a:lstStyle/>
          <a:p>
            <a:pPr eaLnBrk="1" hangingPunct="1">
              <a:lnSpc>
                <a:spcPct val="100000"/>
              </a:lnSpc>
            </a:pPr>
            <a:r>
              <a:rPr lang="en-US" altLang="en-US" sz="2000" b="1" u="sng"/>
              <a:t>Data to be mined</a:t>
            </a:r>
            <a:endParaRPr lang="en-US" altLang="en-US" sz="2000"/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Database data (extended-relational, object-oriented, heterogeneous, legacy), data warehouse, transactional data, stream, spatiotemporal, time-series, sequence, text and web, multi-media, graphs &amp; social and information networks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000" b="1" u="sng"/>
              <a:t>Knowledge to be mined (or: Data mining functions)</a:t>
            </a:r>
            <a:endParaRPr lang="en-US" altLang="en-US" sz="2000"/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Characterization, discrimination, association, classification, clustering, trend/deviation, outlier analysis, etc.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Descriptive vs. predictive data mining 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Multiple/integrated functions and mining at multiple levels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000" b="1" u="sng"/>
              <a:t>Techniques utilized</a:t>
            </a:r>
            <a:endParaRPr lang="en-US" altLang="en-US" sz="2000" b="1"/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Data-intensive, data warehouse (OLAP), machine learning, statistics, pattern recognition, visualization, high-performance, etc.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2000" b="1" u="sng"/>
              <a:t>Applications adapted</a:t>
            </a:r>
          </a:p>
          <a:p>
            <a:pPr lvl="1" eaLnBrk="1" hangingPunct="1">
              <a:lnSpc>
                <a:spcPct val="100000"/>
              </a:lnSpc>
            </a:pPr>
            <a:r>
              <a:rPr lang="en-US" altLang="en-US" sz="2000"/>
              <a:t>Retail, telecommunication, banking, fraud analysis, bio-data mining, stock market analysis, text mining, Web mining, etc.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314</TotalTime>
  <Words>1784</Words>
  <Application>Microsoft Office PowerPoint</Application>
  <PresentationFormat>Widescreen</PresentationFormat>
  <Paragraphs>269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Century Gothic</vt:lpstr>
      <vt:lpstr>Impact</vt:lpstr>
      <vt:lpstr>Tahoma</vt:lpstr>
      <vt:lpstr>Times New Roman</vt:lpstr>
      <vt:lpstr>Wingdings</vt:lpstr>
      <vt:lpstr>Wingdings 3</vt:lpstr>
      <vt:lpstr>Wisp</vt:lpstr>
      <vt:lpstr>Clip</vt:lpstr>
      <vt:lpstr>   Introduction to Data Science  </vt:lpstr>
      <vt:lpstr>Why Data Mining? </vt:lpstr>
      <vt:lpstr>Evolution of Sciences</vt:lpstr>
      <vt:lpstr>Evolution of Database Technology</vt:lpstr>
      <vt:lpstr>What Is Data Mining?</vt:lpstr>
      <vt:lpstr>Knowledge Discovery (KDD) Process</vt:lpstr>
      <vt:lpstr>Data Mining in Business Intelligence </vt:lpstr>
      <vt:lpstr>KDD Process: A Typical View from ML and Statistics</vt:lpstr>
      <vt:lpstr>Multi-Dimensional View of Data Mining</vt:lpstr>
      <vt:lpstr>Data Mining: On What Kinds of Data?</vt:lpstr>
      <vt:lpstr>Evaluation of Knowledge</vt:lpstr>
      <vt:lpstr>Why Confluence of Multiple Disciplines?</vt:lpstr>
      <vt:lpstr>Applications of Data Mining</vt:lpstr>
      <vt:lpstr>Major Issues in Data Mining (1)</vt:lpstr>
      <vt:lpstr>Major Issues in Data Mining (2)</vt:lpstr>
      <vt:lpstr>A Brief History of Data Mining Society</vt:lpstr>
      <vt:lpstr>Conferences and Journals on Data Mining</vt:lpstr>
      <vt:lpstr>Where to Find References? DBLP, CiteSeer, Google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62</cp:revision>
  <dcterms:created xsi:type="dcterms:W3CDTF">2016-08-31T19:16:09Z</dcterms:created>
  <dcterms:modified xsi:type="dcterms:W3CDTF">2024-04-14T01:53:46Z</dcterms:modified>
</cp:coreProperties>
</file>