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C5F35F-0AC4-4CBB-AB63-869E359B4EC7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1800">
                <a:latin typeface="Arial" panose="020B0604020202020204" pitchFamily="34" charset="0"/>
              </a:rPr>
              <a:t>Induction is different from deduction and DBMS does not not support induction;</a:t>
            </a:r>
          </a:p>
          <a:p>
            <a:pPr eaLnBrk="1" hangingPunct="1"/>
            <a:r>
              <a:rPr lang="en-GB" altLang="en-US" sz="1800">
                <a:latin typeface="Arial" panose="020B0604020202020204" pitchFamily="34" charset="0"/>
              </a:rPr>
              <a:t>The result of induction is higher-level information or knowledge: general statements about data</a:t>
            </a:r>
          </a:p>
          <a:p>
            <a:pPr eaLnBrk="1" hangingPunct="1"/>
            <a:r>
              <a:rPr lang="en-GB" altLang="en-US" sz="1800">
                <a:latin typeface="Arial" panose="020B0604020202020204" pitchFamily="34" charset="0"/>
              </a:rPr>
              <a:t>There are many approaches. Refer to the lecture notes for CS3244 available at the Co-Op.</a:t>
            </a:r>
          </a:p>
          <a:p>
            <a:pPr eaLnBrk="1" hangingPunct="1"/>
            <a:r>
              <a:rPr lang="en-GB" altLang="en-US" sz="1800">
                <a:latin typeface="Arial" panose="020B0604020202020204" pitchFamily="34" charset="0"/>
              </a:rPr>
              <a:t>We focus on  three approaches here, other examples:</a:t>
            </a:r>
          </a:p>
          <a:p>
            <a:pPr eaLnBrk="1" hangingPunct="1"/>
            <a:r>
              <a:rPr lang="en-GB" altLang="en-US" sz="1800">
                <a:latin typeface="Arial" panose="020B0604020202020204" pitchFamily="34" charset="0"/>
              </a:rPr>
              <a:t>Other approaches</a:t>
            </a:r>
          </a:p>
          <a:p>
            <a:pPr eaLnBrk="1" hangingPunct="1">
              <a:buFontTx/>
              <a:buChar char="•"/>
            </a:pPr>
            <a:r>
              <a:rPr lang="en-GB" altLang="en-US" sz="1800">
                <a:latin typeface="Arial" panose="020B0604020202020204" pitchFamily="34" charset="0"/>
              </a:rPr>
              <a:t>Instance-based learning</a:t>
            </a:r>
          </a:p>
          <a:p>
            <a:pPr eaLnBrk="1" hangingPunct="1">
              <a:buFontTx/>
              <a:buChar char="•"/>
            </a:pPr>
            <a:r>
              <a:rPr lang="en-GB" altLang="en-US" sz="1800">
                <a:latin typeface="Arial" panose="020B0604020202020204" pitchFamily="34" charset="0"/>
              </a:rPr>
              <a:t>other neural networks</a:t>
            </a:r>
          </a:p>
          <a:p>
            <a:pPr eaLnBrk="1" hangingPunct="1">
              <a:buFontTx/>
              <a:buChar char="•"/>
            </a:pPr>
            <a:r>
              <a:rPr lang="en-GB" altLang="en-US" sz="1800">
                <a:latin typeface="Arial" panose="020B0604020202020204" pitchFamily="34" charset="0"/>
              </a:rPr>
              <a:t>Concept learning (Version space, Focus, Aq11, …)</a:t>
            </a:r>
          </a:p>
          <a:p>
            <a:pPr eaLnBrk="1" hangingPunct="1">
              <a:buFontTx/>
              <a:buChar char="•"/>
            </a:pPr>
            <a:r>
              <a:rPr lang="en-GB" altLang="en-US" sz="1800">
                <a:latin typeface="Arial" panose="020B0604020202020204" pitchFamily="34" charset="0"/>
              </a:rPr>
              <a:t>Genetic algorithms</a:t>
            </a:r>
          </a:p>
          <a:p>
            <a:pPr eaLnBrk="1" hangingPunct="1">
              <a:buFontTx/>
              <a:buChar char="•"/>
            </a:pPr>
            <a:r>
              <a:rPr lang="en-GB" altLang="en-US" sz="1800">
                <a:latin typeface="Arial" panose="020B0604020202020204" pitchFamily="34" charset="0"/>
              </a:rPr>
              <a:t>Reinforcement learning</a:t>
            </a:r>
          </a:p>
        </p:txBody>
      </p:sp>
    </p:spTree>
    <p:extLst>
      <p:ext uri="{BB962C8B-B14F-4D97-AF65-F5344CB8AC3E}">
        <p14:creationId xmlns:p14="http://schemas.microsoft.com/office/powerpoint/2010/main" val="424752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A9B3C-2D33-47E2-B335-7368A11A4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479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B7A7CDC-8662-43B4-A820-CAE9916877AC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application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7575" y="1707502"/>
            <a:ext cx="8316913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altLang="en-US" sz="2600" dirty="0"/>
              <a:t>An emergency room in a hospital measures 17 variables (e.g., blood pressure, age, </a:t>
            </a:r>
            <a:r>
              <a:rPr lang="en-US" altLang="en-US" sz="2600" dirty="0" err="1"/>
              <a:t>etc</a:t>
            </a:r>
            <a:r>
              <a:rPr lang="en-US" altLang="en-US" sz="2600" dirty="0"/>
              <a:t>) of newly admitted patients.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solidFill>
                  <a:srgbClr val="FF0000"/>
                </a:solidFill>
              </a:rPr>
              <a:t>A decision is needed</a:t>
            </a:r>
            <a:r>
              <a:rPr lang="en-US" altLang="en-US" sz="2600" dirty="0"/>
              <a:t>: whether to put a new patient in an intensive-care unit.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/>
              <a:t>Due to the high cost of ICU, those patients who may survive less than a month are given higher priority.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600" dirty="0">
                <a:solidFill>
                  <a:srgbClr val="FF0000"/>
                </a:solidFill>
              </a:rPr>
              <a:t>Problem</a:t>
            </a:r>
            <a:r>
              <a:rPr lang="en-US" altLang="en-US" sz="2600" dirty="0"/>
              <a:t>: to predict </a:t>
            </a:r>
            <a:r>
              <a:rPr lang="en-US" altLang="en-US" sz="2600" dirty="0">
                <a:solidFill>
                  <a:srgbClr val="3333CC"/>
                </a:solidFill>
              </a:rPr>
              <a:t>high-risk patients</a:t>
            </a:r>
            <a:r>
              <a:rPr lang="en-US" altLang="en-US" sz="2600" dirty="0"/>
              <a:t> and discriminate them from </a:t>
            </a:r>
            <a:r>
              <a:rPr lang="en-US" altLang="en-US" sz="2600" dirty="0">
                <a:solidFill>
                  <a:srgbClr val="3333CC"/>
                </a:solidFill>
              </a:rPr>
              <a:t>low-risk patients</a:t>
            </a:r>
            <a:r>
              <a:rPr lang="en-US" alt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0155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762B0C-D1AF-4C8D-8097-A9CFEB4568C5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Another application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3285" y="1547814"/>
            <a:ext cx="8193087" cy="47529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sz="2600" dirty="0">
                <a:ea typeface="SimSun" panose="02010600030101010101" pitchFamily="2" charset="-122"/>
              </a:rPr>
              <a:t>A credit card company receives thousands of applications for new cards. Each application contains information about an applicant, 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age 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Marital status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annual salary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outstanding debts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credit rating</a:t>
            </a:r>
          </a:p>
          <a:p>
            <a:pPr lvl="1">
              <a:lnSpc>
                <a:spcPct val="90000"/>
              </a:lnSpc>
            </a:pPr>
            <a:r>
              <a:rPr lang="en-US" altLang="zh-CN" sz="2200" dirty="0">
                <a:ea typeface="SimSun" panose="02010600030101010101" pitchFamily="2" charset="-122"/>
              </a:rPr>
              <a:t>etc.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600" dirty="0">
                <a:solidFill>
                  <a:srgbClr val="FF0000"/>
                </a:solidFill>
                <a:ea typeface="SimSun" panose="02010600030101010101" pitchFamily="2" charset="-122"/>
              </a:rPr>
              <a:t>Problem</a:t>
            </a:r>
            <a:r>
              <a:rPr lang="en-US" altLang="zh-CN" sz="2600" dirty="0">
                <a:ea typeface="SimSun" panose="02010600030101010101" pitchFamily="2" charset="-122"/>
              </a:rPr>
              <a:t>: to decide whether an application should approved, or to classify applications into two categories, </a:t>
            </a:r>
            <a:r>
              <a:rPr lang="en-US" altLang="zh-CN" sz="2600" dirty="0">
                <a:solidFill>
                  <a:srgbClr val="3333CC"/>
                </a:solidFill>
                <a:ea typeface="SimSun" panose="02010600030101010101" pitchFamily="2" charset="-122"/>
              </a:rPr>
              <a:t>approved</a:t>
            </a:r>
            <a:r>
              <a:rPr lang="en-US" altLang="zh-CN" sz="2600" dirty="0">
                <a:ea typeface="SimSun" panose="02010600030101010101" pitchFamily="2" charset="-122"/>
              </a:rPr>
              <a:t> and </a:t>
            </a:r>
            <a:r>
              <a:rPr lang="en-US" altLang="zh-CN" sz="2600" dirty="0">
                <a:solidFill>
                  <a:srgbClr val="3333CC"/>
                </a:solidFill>
                <a:ea typeface="SimSun" panose="02010600030101010101" pitchFamily="2" charset="-122"/>
              </a:rPr>
              <a:t>not approved</a:t>
            </a:r>
            <a:r>
              <a:rPr lang="en-US" altLang="zh-CN" sz="2600" dirty="0">
                <a:ea typeface="SimSun" panose="02010600030101010101" pitchFamily="2" charset="-122"/>
              </a:rPr>
              <a:t>. </a:t>
            </a:r>
            <a:endParaRPr lang="en-US" altLang="en-US" sz="26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527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A684AB-4945-4343-A3CC-CA2B9EA9E5B5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 learning and our focus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3900" y="1549401"/>
            <a:ext cx="8064500" cy="48609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 dirty="0"/>
              <a:t>Like human learning from past experiences.</a:t>
            </a:r>
          </a:p>
          <a:p>
            <a:pPr eaLnBrk="1" hangingPunct="1"/>
            <a:r>
              <a:rPr lang="en-US" altLang="en-US" sz="2600" dirty="0"/>
              <a:t>A computer does not have “experiences”.</a:t>
            </a:r>
          </a:p>
          <a:p>
            <a:pPr eaLnBrk="1" hangingPunct="1"/>
            <a:r>
              <a:rPr lang="en-US" altLang="en-US" sz="2600" dirty="0">
                <a:solidFill>
                  <a:srgbClr val="3333CC"/>
                </a:solidFill>
              </a:rPr>
              <a:t>A computer system learns from data, </a:t>
            </a:r>
            <a:r>
              <a:rPr lang="en-US" altLang="en-US" sz="2600" dirty="0"/>
              <a:t>which represent some “past experiences” of an application domain. </a:t>
            </a:r>
          </a:p>
          <a:p>
            <a:pPr eaLnBrk="1" hangingPunct="1"/>
            <a:r>
              <a:rPr lang="en-US" altLang="en-US" sz="2600" dirty="0">
                <a:solidFill>
                  <a:srgbClr val="FF0000"/>
                </a:solidFill>
              </a:rPr>
              <a:t>Our focus:</a:t>
            </a:r>
            <a:r>
              <a:rPr lang="en-US" altLang="en-US" sz="2600" dirty="0"/>
              <a:t> learn </a:t>
            </a:r>
            <a:r>
              <a:rPr lang="en-US" altLang="en-US" sz="2600" dirty="0">
                <a:solidFill>
                  <a:srgbClr val="3333CC"/>
                </a:solidFill>
              </a:rPr>
              <a:t>a target function</a:t>
            </a:r>
            <a:r>
              <a:rPr lang="en-US" altLang="en-US" sz="2600" dirty="0"/>
              <a:t> that can be used to predict the values of a discrete class attribute, e.g., </a:t>
            </a:r>
            <a:r>
              <a:rPr lang="en-US" altLang="en-US" sz="2600" dirty="0">
                <a:solidFill>
                  <a:srgbClr val="3333CC"/>
                </a:solidFill>
              </a:rPr>
              <a:t>approve </a:t>
            </a:r>
            <a:r>
              <a:rPr lang="en-US" altLang="en-US" sz="2600" dirty="0"/>
              <a:t>or</a:t>
            </a:r>
            <a:r>
              <a:rPr lang="en-US" altLang="en-US" sz="2600" dirty="0">
                <a:solidFill>
                  <a:srgbClr val="3333CC"/>
                </a:solidFill>
              </a:rPr>
              <a:t> not-approved</a:t>
            </a:r>
            <a:r>
              <a:rPr lang="en-US" altLang="en-US" sz="2600" dirty="0"/>
              <a:t>, and </a:t>
            </a:r>
            <a:r>
              <a:rPr lang="en-US" altLang="en-US" sz="2600" dirty="0">
                <a:solidFill>
                  <a:srgbClr val="3333CC"/>
                </a:solidFill>
              </a:rPr>
              <a:t>high-risk </a:t>
            </a:r>
            <a:r>
              <a:rPr lang="en-US" altLang="en-US" sz="2600" dirty="0"/>
              <a:t>or</a:t>
            </a:r>
            <a:r>
              <a:rPr lang="en-US" altLang="en-US" sz="2600" dirty="0">
                <a:solidFill>
                  <a:srgbClr val="3333CC"/>
                </a:solidFill>
              </a:rPr>
              <a:t> low risk</a:t>
            </a:r>
            <a:r>
              <a:rPr lang="en-US" altLang="en-US" sz="2600" dirty="0"/>
              <a:t>. </a:t>
            </a:r>
          </a:p>
          <a:p>
            <a:pPr eaLnBrk="1" hangingPunct="1"/>
            <a:r>
              <a:rPr lang="en-US" altLang="en-US" sz="2600" dirty="0"/>
              <a:t>The task is commonly called: </a:t>
            </a:r>
            <a:r>
              <a:rPr lang="en-US" altLang="en-US" sz="2600" dirty="0">
                <a:solidFill>
                  <a:srgbClr val="FF0000"/>
                </a:solidFill>
              </a:rPr>
              <a:t>Supervised learning</a:t>
            </a:r>
            <a:r>
              <a:rPr lang="en-US" altLang="en-US" sz="2600" dirty="0"/>
              <a:t>, </a:t>
            </a:r>
            <a:r>
              <a:rPr lang="en-US" altLang="en-US" sz="2600" dirty="0">
                <a:solidFill>
                  <a:srgbClr val="FF0000"/>
                </a:solidFill>
              </a:rPr>
              <a:t>classification</a:t>
            </a:r>
            <a:r>
              <a:rPr lang="en-US" altLang="en-US" sz="2600" dirty="0"/>
              <a:t>, or </a:t>
            </a:r>
            <a:r>
              <a:rPr lang="en-US" altLang="en-US" sz="2600" dirty="0">
                <a:solidFill>
                  <a:srgbClr val="FF0000"/>
                </a:solidFill>
              </a:rPr>
              <a:t>inductive learning.</a:t>
            </a:r>
            <a:r>
              <a:rPr lang="en-US" alt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2C7BDA-3975-4516-A217-42BDC2CDAC26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09336" y="1879859"/>
            <a:ext cx="8229600" cy="4679950"/>
          </a:xfrm>
        </p:spPr>
        <p:txBody>
          <a:bodyPr/>
          <a:lstStyle/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Data:</a:t>
            </a:r>
            <a:r>
              <a:rPr lang="en-GB" altLang="en-US" dirty="0"/>
              <a:t> A set of data records (also called examples, instances or cases) described by</a:t>
            </a:r>
          </a:p>
          <a:p>
            <a:pPr lvl="1"/>
            <a:r>
              <a:rPr lang="en-GB" altLang="en-US" i="1" dirty="0">
                <a:solidFill>
                  <a:srgbClr val="3333CC"/>
                </a:solidFill>
              </a:rPr>
              <a:t>k</a:t>
            </a:r>
            <a:r>
              <a:rPr lang="en-GB" altLang="en-US" dirty="0">
                <a:solidFill>
                  <a:srgbClr val="3333CC"/>
                </a:solidFill>
              </a:rPr>
              <a:t> attributes</a:t>
            </a:r>
            <a:r>
              <a:rPr lang="en-GB" altLang="en-US" dirty="0"/>
              <a:t>: </a:t>
            </a:r>
            <a:r>
              <a:rPr lang="en-GB" altLang="en-US" i="1" dirty="0"/>
              <a:t>A</a:t>
            </a:r>
            <a:r>
              <a:rPr lang="en-GB" altLang="en-US" baseline="-25000" dirty="0"/>
              <a:t>1</a:t>
            </a:r>
            <a:r>
              <a:rPr lang="en-GB" altLang="en-US" dirty="0"/>
              <a:t>, </a:t>
            </a:r>
            <a:r>
              <a:rPr lang="en-GB" altLang="en-US" i="1" dirty="0"/>
              <a:t>A</a:t>
            </a:r>
            <a:r>
              <a:rPr lang="en-GB" altLang="en-US" baseline="-25000" dirty="0"/>
              <a:t>2</a:t>
            </a:r>
            <a:r>
              <a:rPr lang="en-GB" altLang="en-US" dirty="0"/>
              <a:t>, … </a:t>
            </a:r>
            <a:r>
              <a:rPr lang="en-GB" altLang="en-US" i="1" dirty="0" err="1"/>
              <a:t>A</a:t>
            </a:r>
            <a:r>
              <a:rPr lang="en-GB" altLang="en-US" i="1" baseline="-25000" dirty="0" err="1"/>
              <a:t>k</a:t>
            </a:r>
            <a:r>
              <a:rPr lang="en-GB" altLang="en-US" dirty="0"/>
              <a:t>. </a:t>
            </a:r>
          </a:p>
          <a:p>
            <a:pPr lvl="1"/>
            <a:r>
              <a:rPr lang="en-GB" altLang="en-US" dirty="0">
                <a:solidFill>
                  <a:srgbClr val="3333CC"/>
                </a:solidFill>
              </a:rPr>
              <a:t>a class</a:t>
            </a:r>
            <a:r>
              <a:rPr lang="en-GB" altLang="en-US" dirty="0"/>
              <a:t>: Each example is labelled with a pre-defined class. </a:t>
            </a:r>
          </a:p>
          <a:p>
            <a:pPr eaLnBrk="1" hangingPunct="1"/>
            <a:r>
              <a:rPr lang="en-GB" altLang="en-US" dirty="0">
                <a:solidFill>
                  <a:srgbClr val="FF0000"/>
                </a:solidFill>
              </a:rPr>
              <a:t>Goal:</a:t>
            </a:r>
            <a:r>
              <a:rPr lang="en-GB" altLang="en-US" dirty="0"/>
              <a:t> To learn a </a:t>
            </a:r>
            <a:r>
              <a:rPr lang="en-GB" altLang="en-US" dirty="0">
                <a:solidFill>
                  <a:srgbClr val="3333CC"/>
                </a:solidFill>
              </a:rPr>
              <a:t>classification model</a:t>
            </a:r>
            <a:r>
              <a:rPr lang="en-GB" altLang="en-US" dirty="0"/>
              <a:t> from the data that can be used to predict the classes of new (future, or test) cases/instances.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The data and the goal</a:t>
            </a:r>
          </a:p>
        </p:txBody>
      </p:sp>
    </p:spTree>
    <p:extLst>
      <p:ext uri="{BB962C8B-B14F-4D97-AF65-F5344CB8AC3E}">
        <p14:creationId xmlns:p14="http://schemas.microsoft.com/office/powerpoint/2010/main" val="3328355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0A8AA2-1904-43B9-B2B3-D528B1E0C9A5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225425"/>
            <a:ext cx="8212137" cy="871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An example: data (loan application)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8509001" y="944563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Approved or not</a:t>
            </a:r>
          </a:p>
        </p:txBody>
      </p:sp>
      <p:pic>
        <p:nvPicPr>
          <p:cNvPr id="1229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82775" y="1341439"/>
            <a:ext cx="8229600" cy="4789487"/>
          </a:xfrm>
        </p:spPr>
      </p:pic>
    </p:spTree>
    <p:extLst>
      <p:ext uri="{BB962C8B-B14F-4D97-AF65-F5344CB8AC3E}">
        <p14:creationId xmlns:p14="http://schemas.microsoft.com/office/powerpoint/2010/main" val="81532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AE4B3B-ECA9-427D-ADA9-54480A12534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example: the learning task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412875"/>
            <a:ext cx="8183563" cy="4718050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Learn a classification model</a:t>
            </a:r>
            <a:r>
              <a:rPr lang="en-US" altLang="en-US" sz="2600"/>
              <a:t> from the data </a:t>
            </a:r>
          </a:p>
          <a:p>
            <a:pPr eaLnBrk="1" hangingPunct="1"/>
            <a:r>
              <a:rPr lang="en-US" altLang="en-US" sz="2600"/>
              <a:t>Use the model to classify future loan applications into </a:t>
            </a:r>
          </a:p>
          <a:p>
            <a:pPr lvl="1" eaLnBrk="1" hangingPunct="1"/>
            <a:r>
              <a:rPr lang="en-US" altLang="en-US" sz="2200">
                <a:solidFill>
                  <a:srgbClr val="3333CC"/>
                </a:solidFill>
              </a:rPr>
              <a:t>Yes (approved) and </a:t>
            </a:r>
          </a:p>
          <a:p>
            <a:pPr lvl="1" eaLnBrk="1" hangingPunct="1"/>
            <a:r>
              <a:rPr lang="en-US" altLang="en-US" sz="2200">
                <a:solidFill>
                  <a:srgbClr val="3333CC"/>
                </a:solidFill>
              </a:rPr>
              <a:t>No (not approved)</a:t>
            </a:r>
          </a:p>
          <a:p>
            <a:pPr eaLnBrk="1" hangingPunct="1"/>
            <a:r>
              <a:rPr lang="en-US" altLang="en-US" sz="2600"/>
              <a:t>What is the class for following case/instance?</a:t>
            </a:r>
          </a:p>
        </p:txBody>
      </p:sp>
      <p:pic>
        <p:nvPicPr>
          <p:cNvPr id="1331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1" y="4545014"/>
            <a:ext cx="8208963" cy="936625"/>
          </a:xfrm>
          <a:noFill/>
        </p:spPr>
      </p:pic>
    </p:spTree>
    <p:extLst>
      <p:ext uri="{BB962C8B-B14F-4D97-AF65-F5344CB8AC3E}">
        <p14:creationId xmlns:p14="http://schemas.microsoft.com/office/powerpoint/2010/main" val="222643335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FBFFDB-F6FC-45B8-9F74-83480A46B24E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7814"/>
            <a:ext cx="8399463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!!!Naïve!!! </a:t>
            </a:r>
            <a:r>
              <a:rPr lang="en-US" altLang="en-US" dirty="0"/>
              <a:t>Supervised learning process: two steps</a:t>
            </a:r>
          </a:p>
        </p:txBody>
      </p:sp>
      <p:pic>
        <p:nvPicPr>
          <p:cNvPr id="1536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43138" y="4149726"/>
            <a:ext cx="7740650" cy="2016125"/>
          </a:xfrm>
          <a:noFill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027238" y="1233488"/>
            <a:ext cx="8388350" cy="196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>
                <a:solidFill>
                  <a:srgbClr val="FF0000"/>
                </a:solidFill>
              </a:rPr>
              <a:t>Learning (training)</a:t>
            </a:r>
            <a:r>
              <a:rPr lang="en-US" altLang="en-US"/>
              <a:t>: Learn a model using the </a:t>
            </a:r>
            <a:r>
              <a:rPr lang="en-US" altLang="en-US">
                <a:solidFill>
                  <a:srgbClr val="3333CC"/>
                </a:solidFill>
              </a:rPr>
              <a:t>training data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>
                <a:solidFill>
                  <a:srgbClr val="FF0000"/>
                </a:solidFill>
              </a:rPr>
              <a:t>Testing: </a:t>
            </a:r>
            <a:r>
              <a:rPr lang="en-US" altLang="en-US"/>
              <a:t>Test the model using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>unseen</a:t>
            </a:r>
            <a:r>
              <a:rPr lang="en-US" altLang="en-US">
                <a:solidFill>
                  <a:srgbClr val="3333CC"/>
                </a:solidFill>
              </a:rPr>
              <a:t> test data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/>
              <a:t>to assess the model accuracy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2566988" y="3141664"/>
          <a:ext cx="64452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4" imgW="2489200" imgH="368300" progId="Equation.3">
                  <p:embed/>
                </p:oleObj>
              </mc:Choice>
              <mc:Fallback>
                <p:oleObj name="Equation" r:id="rId4" imgW="24892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8" y="3141664"/>
                        <a:ext cx="644525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377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E1CC11-6993-4B70-8346-18FB7FE9106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do we mean by learning?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3785" y="1569098"/>
            <a:ext cx="8229600" cy="500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Given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a data set </a:t>
            </a:r>
            <a:r>
              <a:rPr lang="en-US" altLang="ja-JP" i="1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D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a task </a:t>
            </a:r>
            <a:r>
              <a:rPr lang="en-US" altLang="ja-JP" i="1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T,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a performance measure </a:t>
            </a:r>
            <a:r>
              <a:rPr lang="en-US" altLang="ja-JP" i="1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ja-JP" dirty="0">
                <a:ea typeface="ＭＳ Ｐゴシック" panose="020B0600070205080204" pitchFamily="34" charset="-128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ja-JP" dirty="0">
                <a:ea typeface="ＭＳ Ｐゴシック" panose="020B0600070205080204" pitchFamily="34" charset="-128"/>
              </a:rPr>
              <a:t>	a computer system is said to </a:t>
            </a:r>
            <a:r>
              <a:rPr lang="en-US" altLang="ja-JP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learn</a:t>
            </a:r>
            <a:r>
              <a:rPr lang="en-US" altLang="ja-JP" dirty="0">
                <a:ea typeface="ＭＳ Ｐゴシック" panose="020B0600070205080204" pitchFamily="34" charset="-128"/>
              </a:rPr>
              <a:t> from </a:t>
            </a:r>
            <a:r>
              <a:rPr lang="en-US" altLang="ja-JP" i="1" dirty="0">
                <a:ea typeface="ＭＳ Ｐゴシック" panose="020B0600070205080204" pitchFamily="34" charset="-128"/>
              </a:rPr>
              <a:t>D</a:t>
            </a:r>
            <a:r>
              <a:rPr lang="en-US" altLang="ja-JP" dirty="0">
                <a:ea typeface="ＭＳ Ｐゴシック" panose="020B0600070205080204" pitchFamily="34" charset="-128"/>
              </a:rPr>
              <a:t> to perform the task </a:t>
            </a:r>
            <a:r>
              <a:rPr lang="en-US" altLang="ja-JP" i="1" dirty="0">
                <a:ea typeface="ＭＳ Ｐゴシック" panose="020B0600070205080204" pitchFamily="34" charset="-128"/>
              </a:rPr>
              <a:t>T</a:t>
            </a:r>
            <a:r>
              <a:rPr lang="en-US" altLang="ja-JP" dirty="0">
                <a:ea typeface="ＭＳ Ｐゴシック" panose="020B0600070205080204" pitchFamily="34" charset="-128"/>
              </a:rPr>
              <a:t> if after learning the system’s performance on </a:t>
            </a:r>
            <a:r>
              <a:rPr lang="en-US" altLang="ja-JP" i="1" dirty="0">
                <a:ea typeface="ＭＳ Ｐゴシック" panose="020B0600070205080204" pitchFamily="34" charset="-128"/>
              </a:rPr>
              <a:t>T</a:t>
            </a:r>
            <a:r>
              <a:rPr lang="en-US" altLang="ja-JP" dirty="0">
                <a:ea typeface="ＭＳ Ｐゴシック" panose="020B0600070205080204" pitchFamily="34" charset="-128"/>
              </a:rPr>
              <a:t> improves as measured by </a:t>
            </a:r>
            <a:r>
              <a:rPr lang="en-US" altLang="ja-JP" i="1" dirty="0">
                <a:ea typeface="ＭＳ Ｐゴシック" panose="020B0600070205080204" pitchFamily="34" charset="-128"/>
              </a:rPr>
              <a:t>M</a:t>
            </a:r>
            <a:r>
              <a:rPr lang="en-US" altLang="ja-JP" dirty="0">
                <a:ea typeface="ＭＳ Ｐゴシック" panose="020B0600070205080204" pitchFamily="34" charset="-128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>
                <a:ea typeface="ＭＳ Ｐゴシック" panose="020B0600070205080204" pitchFamily="34" charset="-128"/>
              </a:rPr>
              <a:t>In other words, the learned model helps the system to perform </a:t>
            </a:r>
            <a:r>
              <a:rPr lang="en-US" altLang="ja-JP" i="1" dirty="0">
                <a:ea typeface="ＭＳ Ｐゴシック" panose="020B0600070205080204" pitchFamily="34" charset="-128"/>
              </a:rPr>
              <a:t>T</a:t>
            </a:r>
            <a:r>
              <a:rPr lang="en-US" altLang="ja-JP" dirty="0">
                <a:ea typeface="ＭＳ Ｐゴシック" panose="020B0600070205080204" pitchFamily="34" charset="-128"/>
              </a:rPr>
              <a:t> better as </a:t>
            </a:r>
            <a:r>
              <a:rPr lang="en-US" altLang="ja-JP" dirty="0">
                <a:solidFill>
                  <a:srgbClr val="3333CC"/>
                </a:solidFill>
                <a:ea typeface="ＭＳ Ｐゴシック" panose="020B0600070205080204" pitchFamily="34" charset="-128"/>
              </a:rPr>
              <a:t>compared to no learning</a:t>
            </a:r>
            <a:r>
              <a:rPr lang="en-US" altLang="ja-JP" dirty="0">
                <a:ea typeface="ＭＳ Ｐゴシック" panose="020B0600070205080204" pitchFamily="34" charset="-128"/>
              </a:rPr>
              <a:t>.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83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81BAF7-7F29-426B-B4DA-32C1D081976A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1560" y="1674814"/>
            <a:ext cx="8229600" cy="489743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Data</a:t>
            </a:r>
            <a:r>
              <a:rPr lang="en-US" altLang="en-US" dirty="0"/>
              <a:t>: Loan application data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Task</a:t>
            </a:r>
            <a:r>
              <a:rPr lang="en-US" altLang="en-US" dirty="0"/>
              <a:t>: Predict whether a loan should be approved or not.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Performance measure</a:t>
            </a:r>
            <a:r>
              <a:rPr lang="en-US" altLang="en-US" dirty="0"/>
              <a:t>: accuracy.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3333CC"/>
                </a:solidFill>
              </a:rPr>
              <a:t>No learning</a:t>
            </a:r>
            <a:r>
              <a:rPr lang="en-US" altLang="en-US" dirty="0"/>
              <a:t>: classify all future applications (test data) to the majority class (i.e., </a:t>
            </a:r>
            <a:r>
              <a:rPr lang="en-US" altLang="en-US" dirty="0">
                <a:solidFill>
                  <a:srgbClr val="3333CC"/>
                </a:solidFill>
              </a:rPr>
              <a:t>Yes</a:t>
            </a:r>
            <a:r>
              <a:rPr lang="en-US" altLang="en-US" dirty="0"/>
              <a:t>):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>
                <a:solidFill>
                  <a:srgbClr val="FF0000"/>
                </a:solidFill>
              </a:rPr>
              <a:t>Accuracy = 9/15 = 60%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>
                <a:solidFill>
                  <a:srgbClr val="3333CC"/>
                </a:solidFill>
              </a:rPr>
              <a:t>We can do better than 60% with learning.</a:t>
            </a:r>
          </a:p>
        </p:txBody>
      </p:sp>
    </p:spTree>
    <p:extLst>
      <p:ext uri="{BB962C8B-B14F-4D97-AF65-F5344CB8AC3E}">
        <p14:creationId xmlns:p14="http://schemas.microsoft.com/office/powerpoint/2010/main" val="19449941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1788</TotalTime>
  <Words>609</Words>
  <Application>Microsoft Office PowerPoint</Application>
  <PresentationFormat>Widescreen</PresentationFormat>
  <Paragraphs>71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Garamond</vt:lpstr>
      <vt:lpstr>Wingdings</vt:lpstr>
      <vt:lpstr>Wingdings 3</vt:lpstr>
      <vt:lpstr>Wisp</vt:lpstr>
      <vt:lpstr>Equation</vt:lpstr>
      <vt:lpstr>An example application</vt:lpstr>
      <vt:lpstr>Another application</vt:lpstr>
      <vt:lpstr>Machine learning and our focus</vt:lpstr>
      <vt:lpstr>The data and the goal</vt:lpstr>
      <vt:lpstr>An example: data (loan application)</vt:lpstr>
      <vt:lpstr>An example: the learning task</vt:lpstr>
      <vt:lpstr>!!!Naïve!!! Supervised learning process: two steps</vt:lpstr>
      <vt:lpstr>What do we mean by learning?</vt:lpstr>
      <vt:lpstr>An 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62</cp:revision>
  <dcterms:created xsi:type="dcterms:W3CDTF">2016-08-31T19:16:09Z</dcterms:created>
  <dcterms:modified xsi:type="dcterms:W3CDTF">2020-03-03T20:34:35Z</dcterms:modified>
</cp:coreProperties>
</file>