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69" r:id="rId2"/>
    <p:sldId id="270" r:id="rId3"/>
    <p:sldId id="271" r:id="rId4"/>
    <p:sldId id="296" r:id="rId5"/>
    <p:sldId id="273" r:id="rId6"/>
    <p:sldId id="274" r:id="rId7"/>
    <p:sldId id="275" r:id="rId8"/>
    <p:sldId id="276" r:id="rId9"/>
    <p:sldId id="277" r:id="rId10"/>
    <p:sldId id="27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54ACC6-8764-479C-83E8-234726CE539B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Fundamental assumption of learning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9336" y="2133601"/>
            <a:ext cx="8229600" cy="5005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Assumption: </a:t>
            </a:r>
            <a:r>
              <a:rPr lang="en-US" altLang="ja-JP" dirty="0">
                <a:solidFill>
                  <a:srgbClr val="3333CC"/>
                </a:solidFill>
                <a:ea typeface="ＭＳ Ｐゴシック" panose="020B0600070205080204" pitchFamily="34" charset="-128"/>
              </a:rPr>
              <a:t>The distribution of training examples is </a:t>
            </a:r>
            <a:r>
              <a:rPr lang="en-US" altLang="ja-JP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identical</a:t>
            </a:r>
            <a:r>
              <a:rPr lang="en-US" altLang="ja-JP" dirty="0">
                <a:solidFill>
                  <a:srgbClr val="3333CC"/>
                </a:solidFill>
                <a:ea typeface="ＭＳ Ｐゴシック" panose="020B0600070205080204" pitchFamily="34" charset="-128"/>
              </a:rPr>
              <a:t> to the distribution of test examples (including future unseen examples).</a:t>
            </a:r>
            <a:r>
              <a:rPr lang="en-US" altLang="ja-JP" dirty="0"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altLang="ja-JP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dirty="0">
                <a:ea typeface="ＭＳ Ｐゴシック" panose="020B0600070205080204" pitchFamily="34" charset="-128"/>
              </a:rPr>
              <a:t>In practice, this assumption is often violated to certain degree.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>
                <a:ea typeface="ＭＳ Ｐゴシック" panose="020B0600070205080204" pitchFamily="34" charset="-128"/>
              </a:rPr>
              <a:t>Strong violations will clearly result in poor classification accuracy.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>
                <a:solidFill>
                  <a:srgbClr val="3333CC"/>
                </a:solidFill>
                <a:ea typeface="ＭＳ Ｐゴシック" panose="020B0600070205080204" pitchFamily="34" charset="-128"/>
              </a:rPr>
              <a:t>To achieve good accuracy on the test data, training examples must be sufficiently representative of the test data</a:t>
            </a:r>
            <a:r>
              <a:rPr lang="en-US" altLang="ja-JP" dirty="0">
                <a:ea typeface="ＭＳ Ｐゴシック" panose="020B0600070205080204" pitchFamily="34" charset="-128"/>
              </a:rPr>
              <a:t>.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3342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97C4F3-8A82-4923-B4F3-0E4BE8758EE1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9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/>
              <a:t>Decision tree learning algorithm</a:t>
            </a:r>
          </a:p>
        </p:txBody>
      </p:sp>
      <p:pic>
        <p:nvPicPr>
          <p:cNvPr id="2765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1" y="1255714"/>
            <a:ext cx="6732587" cy="5437187"/>
          </a:xfrm>
          <a:noFill/>
        </p:spPr>
      </p:pic>
    </p:spTree>
    <p:extLst>
      <p:ext uri="{BB962C8B-B14F-4D97-AF65-F5344CB8AC3E}">
        <p14:creationId xmlns:p14="http://schemas.microsoft.com/office/powerpoint/2010/main" val="806779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FDAC53-4A6C-481C-BDB9-E689488179E4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Decision tree induction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7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C6D128-1590-414D-B7E0-34402BE5C028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76400"/>
            <a:ext cx="8002588" cy="5003800"/>
          </a:xfrm>
        </p:spPr>
        <p:txBody>
          <a:bodyPr/>
          <a:lstStyle/>
          <a:p>
            <a:pPr eaLnBrk="1" hangingPunct="1"/>
            <a:r>
              <a:rPr lang="en-US" altLang="ja-JP" dirty="0">
                <a:ea typeface="ＭＳ Ｐゴシック" panose="020B0600070205080204" pitchFamily="34" charset="-128"/>
              </a:rPr>
              <a:t>Decision tree learning is one of the most widely used techniques for classification. </a:t>
            </a:r>
          </a:p>
          <a:p>
            <a:pPr lvl="1" eaLnBrk="1" hangingPunct="1"/>
            <a:r>
              <a:rPr lang="en-US" altLang="ja-JP" dirty="0">
                <a:ea typeface="ＭＳ Ｐゴシック" panose="020B0600070205080204" pitchFamily="34" charset="-128"/>
              </a:rPr>
              <a:t>Its classification accuracy is competitive with other methods, and </a:t>
            </a:r>
          </a:p>
          <a:p>
            <a:pPr lvl="1" eaLnBrk="1" hangingPunct="1"/>
            <a:r>
              <a:rPr lang="en-US" altLang="ja-JP" dirty="0">
                <a:ea typeface="ＭＳ Ｐゴシック" panose="020B0600070205080204" pitchFamily="34" charset="-128"/>
              </a:rPr>
              <a:t>it is very efficient. </a:t>
            </a:r>
          </a:p>
          <a:p>
            <a:pPr eaLnBrk="1" hangingPunct="1"/>
            <a:r>
              <a:rPr lang="en-US" altLang="en-US" dirty="0"/>
              <a:t>The classification model is a tree, called </a:t>
            </a:r>
            <a:r>
              <a:rPr lang="en-US" altLang="en-US" dirty="0">
                <a:solidFill>
                  <a:srgbClr val="FF0000"/>
                </a:solidFill>
              </a:rPr>
              <a:t>decision tree</a:t>
            </a:r>
            <a:r>
              <a:rPr lang="en-US" alt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21857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F99DFA2-B76E-4031-8362-6C994697227A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9" y="225425"/>
            <a:ext cx="8212137" cy="871538"/>
          </a:xfrm>
        </p:spPr>
        <p:txBody>
          <a:bodyPr/>
          <a:lstStyle/>
          <a:p>
            <a:pPr eaLnBrk="1" hangingPunct="1"/>
            <a:r>
              <a:rPr lang="en-US" altLang="en-US"/>
              <a:t>The loan data (reproduced)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8328026" y="944563"/>
            <a:ext cx="1871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800"/>
              <a:t>Approved or not</a:t>
            </a:r>
          </a:p>
        </p:txBody>
      </p:sp>
      <p:pic>
        <p:nvPicPr>
          <p:cNvPr id="21510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11338" y="1338263"/>
            <a:ext cx="8229600" cy="4754562"/>
          </a:xfrm>
        </p:spPr>
      </p:pic>
    </p:spTree>
    <p:extLst>
      <p:ext uri="{BB962C8B-B14F-4D97-AF65-F5344CB8AC3E}">
        <p14:creationId xmlns:p14="http://schemas.microsoft.com/office/powerpoint/2010/main" val="3935269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63D750-6106-440D-9034-2832EC2C88C4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decision tree from the loan data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955800" y="1523430"/>
            <a:ext cx="80279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3333CC"/>
                </a:solidFill>
              </a:rPr>
              <a:t>Decision nodes </a:t>
            </a:r>
            <a:r>
              <a:rPr lang="en-US" altLang="en-US" dirty="0"/>
              <a:t>and</a:t>
            </a:r>
            <a:r>
              <a:rPr lang="en-US" altLang="en-US" dirty="0">
                <a:solidFill>
                  <a:srgbClr val="3333CC"/>
                </a:solidFill>
              </a:rPr>
              <a:t> leaf nodes (classes)</a:t>
            </a:r>
          </a:p>
        </p:txBody>
      </p:sp>
      <p:pic>
        <p:nvPicPr>
          <p:cNvPr id="22534" name="Pict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55800" y="2097089"/>
            <a:ext cx="8229600" cy="3709987"/>
          </a:xfrm>
        </p:spPr>
      </p:pic>
    </p:spTree>
    <p:extLst>
      <p:ext uri="{BB962C8B-B14F-4D97-AF65-F5344CB8AC3E}">
        <p14:creationId xmlns:p14="http://schemas.microsoft.com/office/powerpoint/2010/main" val="3696792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515572-D370-4985-8E32-131658CD5044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pic>
        <p:nvPicPr>
          <p:cNvPr id="23556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8" y="2903898"/>
            <a:ext cx="8229600" cy="349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 the decision tree</a:t>
            </a:r>
          </a:p>
        </p:txBody>
      </p:sp>
      <p:pic>
        <p:nvPicPr>
          <p:cNvPr id="23558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27239" y="1681344"/>
            <a:ext cx="8027987" cy="935037"/>
          </a:xfrm>
          <a:noFill/>
        </p:spPr>
      </p:pic>
      <p:sp>
        <p:nvSpPr>
          <p:cNvPr id="23559" name="Line 7"/>
          <p:cNvSpPr>
            <a:spLocks noChangeShapeType="1"/>
          </p:cNvSpPr>
          <p:nvPr/>
        </p:nvSpPr>
        <p:spPr bwMode="auto">
          <a:xfrm flipH="1">
            <a:off x="3432176" y="3249613"/>
            <a:ext cx="1476375" cy="5762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3503614" y="4545013"/>
            <a:ext cx="612775" cy="7556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Text Box 10"/>
          <p:cNvSpPr txBox="1">
            <a:spLocks noChangeArrowheads="1"/>
          </p:cNvSpPr>
          <p:nvPr/>
        </p:nvSpPr>
        <p:spPr bwMode="auto">
          <a:xfrm>
            <a:off x="9048750" y="2097089"/>
            <a:ext cx="11890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723012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45D947-973F-4561-825E-FC9EF35D1409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Is the decision tree unique?</a:t>
            </a:r>
          </a:p>
        </p:txBody>
      </p:sp>
      <p:pic>
        <p:nvPicPr>
          <p:cNvPr id="2458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86501" y="3200401"/>
            <a:ext cx="4103687" cy="3495675"/>
          </a:xfrm>
        </p:spPr>
      </p:pic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811339" y="1568357"/>
            <a:ext cx="770413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No</a:t>
            </a:r>
            <a:r>
              <a:rPr lang="en-US" altLang="en-US" dirty="0"/>
              <a:t>. Here is a simpler tree.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We want</a:t>
            </a:r>
            <a:r>
              <a:rPr lang="en-US" altLang="en-US" dirty="0">
                <a:solidFill>
                  <a:srgbClr val="3333CC"/>
                </a:solidFill>
              </a:rPr>
              <a:t> smaller tree </a:t>
            </a:r>
            <a:r>
              <a:rPr lang="en-US" altLang="en-US" dirty="0"/>
              <a:t>and</a:t>
            </a:r>
            <a:r>
              <a:rPr lang="en-US" altLang="en-US" dirty="0">
                <a:solidFill>
                  <a:srgbClr val="3333CC"/>
                </a:solidFill>
              </a:rPr>
              <a:t> accurate tree</a:t>
            </a:r>
            <a:r>
              <a:rPr lang="en-US" altLang="en-US" dirty="0"/>
              <a:t>.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</a:pPr>
            <a:r>
              <a:rPr lang="en-US" altLang="en-US" sz="2000" dirty="0"/>
              <a:t>  </a:t>
            </a:r>
            <a:r>
              <a:rPr lang="en-US" altLang="en-US" sz="2400" dirty="0"/>
              <a:t>Easy to understand and perform better.</a:t>
            </a:r>
            <a:r>
              <a:rPr lang="en-US" altLang="en-US" sz="2000" dirty="0"/>
              <a:t> </a:t>
            </a: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811338" y="3321051"/>
            <a:ext cx="4572000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Finding the best tree is NP-hard.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All current tree building algorithms are heuristic algorithms</a:t>
            </a:r>
          </a:p>
        </p:txBody>
      </p:sp>
    </p:spTree>
    <p:extLst>
      <p:ext uri="{BB962C8B-B14F-4D97-AF65-F5344CB8AC3E}">
        <p14:creationId xmlns:p14="http://schemas.microsoft.com/office/powerpoint/2010/main" val="2927890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FD2DF0-AA69-4DF9-BF4D-7CF408EDBED1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From a decision tree to a set of rules</a:t>
            </a:r>
          </a:p>
        </p:txBody>
      </p:sp>
      <p:pic>
        <p:nvPicPr>
          <p:cNvPr id="2560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4519" y="5505452"/>
            <a:ext cx="8101012" cy="1152525"/>
          </a:xfrm>
          <a:noFill/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6" y="2003681"/>
            <a:ext cx="4103687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955801" y="1752601"/>
            <a:ext cx="3959225" cy="306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3333CC"/>
                </a:solidFill>
              </a:rPr>
              <a:t>A decision tree can be converted to a set of rules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Each path from the root to a leaf is a rule.</a:t>
            </a:r>
          </a:p>
        </p:txBody>
      </p:sp>
    </p:spTree>
    <p:extLst>
      <p:ext uri="{BB962C8B-B14F-4D97-AF65-F5344CB8AC3E}">
        <p14:creationId xmlns:p14="http://schemas.microsoft.com/office/powerpoint/2010/main" val="2444105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D57700-16C6-405F-B1C2-1E553A63002A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811338" y="277814"/>
            <a:ext cx="8399462" cy="1139825"/>
          </a:xfrm>
        </p:spPr>
        <p:txBody>
          <a:bodyPr/>
          <a:lstStyle/>
          <a:p>
            <a:pPr eaLnBrk="1" hangingPunct="1"/>
            <a:r>
              <a:rPr lang="en-US" altLang="en-US"/>
              <a:t>Algorithm for decision tree learning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22120" y="1519282"/>
            <a:ext cx="8458200" cy="5076825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5000"/>
              </a:lnSpc>
            </a:pPr>
            <a:r>
              <a:rPr lang="en-US" altLang="en-US" sz="2400" dirty="0"/>
              <a:t>Basic algorithm (a greedy </a:t>
            </a:r>
            <a:r>
              <a:rPr lang="en-US" altLang="en-US" sz="25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divide-and-conquer</a:t>
            </a:r>
            <a:r>
              <a:rPr lang="en-US" altLang="en-US" sz="2400" dirty="0"/>
              <a:t> algorithm)</a:t>
            </a:r>
          </a:p>
          <a:p>
            <a:pPr lvl="1">
              <a:lnSpc>
                <a:spcPct val="95000"/>
              </a:lnSpc>
            </a:pPr>
            <a:r>
              <a:rPr lang="en-US" altLang="en-US" sz="2100" dirty="0"/>
              <a:t>Assume attributes are categorical now (continuous attributes can be handled too)</a:t>
            </a:r>
          </a:p>
          <a:p>
            <a:pPr lvl="1">
              <a:lnSpc>
                <a:spcPct val="95000"/>
              </a:lnSpc>
            </a:pPr>
            <a:r>
              <a:rPr lang="en-US" altLang="en-US" sz="2100" dirty="0"/>
              <a:t>Tree is constructed in a </a:t>
            </a:r>
            <a:r>
              <a:rPr lang="en-US" altLang="en-US" sz="2100" dirty="0">
                <a:solidFill>
                  <a:srgbClr val="FF0000"/>
                </a:solidFill>
              </a:rPr>
              <a:t>top-down recursive manner</a:t>
            </a:r>
          </a:p>
          <a:p>
            <a:pPr lvl="1">
              <a:lnSpc>
                <a:spcPct val="95000"/>
              </a:lnSpc>
            </a:pPr>
            <a:r>
              <a:rPr lang="en-US" altLang="en-US" sz="2100" dirty="0"/>
              <a:t>At start, all the training examples are at the root</a:t>
            </a:r>
          </a:p>
          <a:p>
            <a:pPr lvl="1">
              <a:lnSpc>
                <a:spcPct val="95000"/>
              </a:lnSpc>
            </a:pPr>
            <a:r>
              <a:rPr lang="en-US" altLang="en-US" sz="2100" dirty="0"/>
              <a:t>Examples are partitioned recursively based on selected attributes</a:t>
            </a:r>
          </a:p>
          <a:p>
            <a:pPr lvl="1">
              <a:lnSpc>
                <a:spcPct val="95000"/>
              </a:lnSpc>
            </a:pPr>
            <a:r>
              <a:rPr lang="en-US" altLang="en-US" sz="2100" dirty="0"/>
              <a:t>Attributes are selected on the basis of an impurity function (e.g., </a:t>
            </a:r>
            <a:r>
              <a:rPr lang="en-US" altLang="en-US" sz="2100" dirty="0">
                <a:solidFill>
                  <a:srgbClr val="3333CC"/>
                </a:solidFill>
              </a:rPr>
              <a:t>information gain</a:t>
            </a:r>
            <a:r>
              <a:rPr lang="en-US" altLang="en-US" sz="2100" dirty="0"/>
              <a:t>)</a:t>
            </a:r>
          </a:p>
          <a:p>
            <a:pPr eaLnBrk="1" hangingPunct="1">
              <a:lnSpc>
                <a:spcPct val="95000"/>
              </a:lnSpc>
            </a:pPr>
            <a:r>
              <a:rPr lang="en-US" altLang="en-US" sz="2400" dirty="0"/>
              <a:t>Conditions for stopping partitioning</a:t>
            </a:r>
          </a:p>
          <a:p>
            <a:pPr lvl="1">
              <a:lnSpc>
                <a:spcPct val="95000"/>
              </a:lnSpc>
            </a:pPr>
            <a:r>
              <a:rPr lang="en-US" altLang="en-US" sz="2100" dirty="0"/>
              <a:t>All examples for a given node belong to the same class</a:t>
            </a:r>
          </a:p>
          <a:p>
            <a:pPr lvl="1">
              <a:lnSpc>
                <a:spcPct val="95000"/>
              </a:lnSpc>
            </a:pPr>
            <a:r>
              <a:rPr lang="en-US" altLang="en-US" sz="2100" dirty="0"/>
              <a:t>There are no remaining attributes for further partitioning – majority class is the leaf</a:t>
            </a:r>
          </a:p>
          <a:p>
            <a:pPr lvl="1">
              <a:lnSpc>
                <a:spcPct val="95000"/>
              </a:lnSpc>
            </a:pPr>
            <a:r>
              <a:rPr lang="en-US" altLang="en-US" sz="2100" dirty="0"/>
              <a:t>There are no examples left</a:t>
            </a:r>
          </a:p>
        </p:txBody>
      </p:sp>
    </p:spTree>
    <p:extLst>
      <p:ext uri="{BB962C8B-B14F-4D97-AF65-F5344CB8AC3E}">
        <p14:creationId xmlns:p14="http://schemas.microsoft.com/office/powerpoint/2010/main" val="28764959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1790</TotalTime>
  <Words>336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Gothic</vt:lpstr>
      <vt:lpstr>Garamond</vt:lpstr>
      <vt:lpstr>Times New Roman</vt:lpstr>
      <vt:lpstr>Wingdings</vt:lpstr>
      <vt:lpstr>Wingdings 3</vt:lpstr>
      <vt:lpstr>Wisp</vt:lpstr>
      <vt:lpstr>Fundamental assumption of learning</vt:lpstr>
      <vt:lpstr>Decision tree induction</vt:lpstr>
      <vt:lpstr>Introduction</vt:lpstr>
      <vt:lpstr>The loan data (reproduced)</vt:lpstr>
      <vt:lpstr>A decision tree from the loan data</vt:lpstr>
      <vt:lpstr>Use the decision tree</vt:lpstr>
      <vt:lpstr>Is the decision tree unique?</vt:lpstr>
      <vt:lpstr>From a decision tree to a set of rules</vt:lpstr>
      <vt:lpstr>Algorithm for decision tree learning</vt:lpstr>
      <vt:lpstr>Decision tree learning algorithm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62</cp:revision>
  <dcterms:created xsi:type="dcterms:W3CDTF">2016-08-31T19:16:09Z</dcterms:created>
  <dcterms:modified xsi:type="dcterms:W3CDTF">2020-03-03T20:41:35Z</dcterms:modified>
</cp:coreProperties>
</file>